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63" r:id="rId6"/>
    <p:sldId id="264" r:id="rId7"/>
    <p:sldId id="266" r:id="rId8"/>
    <p:sldId id="265" r:id="rId9"/>
    <p:sldId id="267" r:id="rId10"/>
    <p:sldId id="268" r:id="rId11"/>
    <p:sldId id="262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120" y="3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1DCF6-7C15-47D9-8B4A-20830CD2CB8F}" type="datetimeFigureOut">
              <a:rPr lang="is-IS" smtClean="0"/>
              <a:t>5.7.2023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F2301-375C-4A47-817E-4B6E64AC6DD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989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Fólk með fjölbreyttan tungumála- og menningarbakgrunn.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F2301-375C-4A47-817E-4B6E64AC6DDD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90289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KOP_forsid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372" y="1754901"/>
            <a:ext cx="6464752" cy="1280029"/>
          </a:xfrm>
        </p:spPr>
        <p:txBody>
          <a:bodyPr anchor="b">
            <a:normAutofit/>
          </a:bodyPr>
          <a:lstStyle>
            <a:lvl1pPr algn="l">
              <a:defRPr sz="3400">
                <a:latin typeface="Arial"/>
                <a:cs typeface="Arial"/>
              </a:defRPr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372" y="3034930"/>
            <a:ext cx="6464753" cy="836779"/>
          </a:xfrm>
        </p:spPr>
        <p:txBody>
          <a:bodyPr anchor="b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830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38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01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05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06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709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160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12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5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-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KOP_forsida-2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372" y="1754901"/>
            <a:ext cx="6464752" cy="1280029"/>
          </a:xfrm>
        </p:spPr>
        <p:txBody>
          <a:bodyPr anchor="b">
            <a:normAutofit/>
          </a:bodyPr>
          <a:lstStyle>
            <a:lvl1pPr algn="l">
              <a:defRPr sz="3400">
                <a:latin typeface="Arial"/>
                <a:cs typeface="Arial"/>
              </a:defRPr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372" y="3034930"/>
            <a:ext cx="6464753" cy="836779"/>
          </a:xfrm>
        </p:spPr>
        <p:txBody>
          <a:bodyPr anchor="b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1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algrun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996" y="525788"/>
            <a:ext cx="7428794" cy="4103874"/>
          </a:xfrm>
        </p:spPr>
        <p:txBody>
          <a:bodyPr anchor="t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Fyrirsögn</a:t>
            </a:r>
          </a:p>
          <a:p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996" y="4767263"/>
            <a:ext cx="1365796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fld id="{26618EFE-ACEC-144B-988C-9C29FBFC8EF3}" type="datetimeFigureOut">
              <a:rPr lang="en-US" smtClean="0"/>
              <a:pPr/>
              <a:t>7/5/2023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4995" y="4767263"/>
            <a:ext cx="6980129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51525" y="4767263"/>
            <a:ext cx="2133600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fld id="{52C10D78-36E1-804D-8EFB-0F9DC5CFDA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6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flaskil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OP_kafli-1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372" y="2239720"/>
            <a:ext cx="6464753" cy="1631990"/>
          </a:xfrm>
        </p:spPr>
        <p:txBody>
          <a:bodyPr anchor="b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996" y="4767263"/>
            <a:ext cx="1365796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fld id="{26618EFE-ACEC-144B-988C-9C29FBFC8EF3}" type="datetimeFigureOut">
              <a:rPr lang="en-US" smtClean="0"/>
              <a:pPr/>
              <a:t>7/5/2023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4995" y="4767263"/>
            <a:ext cx="6980129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51525" y="4767263"/>
            <a:ext cx="2133600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fld id="{52C10D78-36E1-804D-8EFB-0F9DC5CFDA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2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flaskil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KOP_kafli-2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372" y="2239720"/>
            <a:ext cx="6464753" cy="1631990"/>
          </a:xfrm>
        </p:spPr>
        <p:txBody>
          <a:bodyPr anchor="b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996" y="4767263"/>
            <a:ext cx="1365796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fld id="{26618EFE-ACEC-144B-988C-9C29FBFC8EF3}" type="datetimeFigureOut">
              <a:rPr lang="en-US" smtClean="0"/>
              <a:pPr/>
              <a:t>7/5/2023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4995" y="4767263"/>
            <a:ext cx="6980129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51525" y="4767263"/>
            <a:ext cx="2133600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fld id="{52C10D78-36E1-804D-8EFB-0F9DC5CFDA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51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flaskil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OP_kafli-3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372" y="2239720"/>
            <a:ext cx="6464753" cy="1631990"/>
          </a:xfrm>
        </p:spPr>
        <p:txBody>
          <a:bodyPr anchor="b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996" y="4767263"/>
            <a:ext cx="1365796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fld id="{26618EFE-ACEC-144B-988C-9C29FBFC8EF3}" type="datetimeFigureOut">
              <a:rPr lang="en-US" smtClean="0"/>
              <a:pPr/>
              <a:t>7/5/2023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4995" y="4767263"/>
            <a:ext cx="6980129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51525" y="4767263"/>
            <a:ext cx="2133600" cy="273844"/>
          </a:xfrm>
        </p:spPr>
        <p:txBody>
          <a:bodyPr/>
          <a:lstStyle>
            <a:lvl1pPr>
              <a:defRPr sz="1000">
                <a:latin typeface="Arial"/>
                <a:cs typeface="Arial"/>
              </a:defRPr>
            </a:lvl1pPr>
          </a:lstStyle>
          <a:p>
            <a:fld id="{52C10D78-36E1-804D-8EFB-0F9DC5CFDA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5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OP_baksid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1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4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18EFE-ACEC-144B-988C-9C29FBFC8EF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D78-36E1-804D-8EFB-0F9DC5CFD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5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97073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7497073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652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26618EFE-ACEC-144B-988C-9C29FBFC8EF3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8652" y="4767263"/>
            <a:ext cx="6980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6518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52C10D78-36E1-804D-8EFB-0F9DC5CFDA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57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3" r:id="rId3"/>
    <p:sldLayoutId id="2147483660" r:id="rId4"/>
    <p:sldLayoutId id="2147483661" r:id="rId5"/>
    <p:sldLayoutId id="2147483662" r:id="rId6"/>
    <p:sldLayoutId id="2147483664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althingi.is/lagas/nuna/2020151.html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372" y="2121757"/>
            <a:ext cx="6464752" cy="1280029"/>
          </a:xfrm>
        </p:spPr>
        <p:txBody>
          <a:bodyPr>
            <a:normAutofit/>
          </a:bodyPr>
          <a:lstStyle/>
          <a:p>
            <a:r>
              <a:rPr lang="en-US" sz="2400" dirty="0" err="1"/>
              <a:t>Jafnréttisáætlun</a:t>
            </a:r>
            <a:r>
              <a:rPr lang="en-US" sz="2400" dirty="0"/>
              <a:t> Kópavogsbæjar 2023 - 2026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Auður Kolbrá Birgisdóttir, </a:t>
            </a:r>
            <a:r>
              <a:rPr lang="en-US" sz="1600" dirty="0" err="1"/>
              <a:t>jafnréttisráðgjafi</a:t>
            </a:r>
            <a:r>
              <a:rPr lang="en-US" sz="1600" dirty="0"/>
              <a:t> Kópavogsbæjar </a:t>
            </a:r>
          </a:p>
        </p:txBody>
      </p:sp>
    </p:spTree>
    <p:extLst>
      <p:ext uri="{BB962C8B-B14F-4D97-AF65-F5344CB8AC3E}">
        <p14:creationId xmlns:p14="http://schemas.microsoft.com/office/powerpoint/2010/main" val="2154844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Lagaskylda</a:t>
            </a:r>
            <a:r>
              <a:rPr lang="en-US" dirty="0"/>
              <a:t> </a:t>
            </a:r>
          </a:p>
          <a:p>
            <a:endParaRPr lang="is-IS" sz="1400" b="0" i="0" dirty="0">
              <a:solidFill>
                <a:srgbClr val="666666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1400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Sveitarstjórnir skulu samkvæmt </a:t>
            </a:r>
            <a:r>
              <a:rPr lang="is-IS" sz="1400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  <a:latin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13. gr. laga nr. 151/2020 um stjórnsýslu </a:t>
            </a:r>
            <a:r>
              <a:rPr lang="is-IS" sz="1400" b="1" i="0" u="none" strike="noStrike" dirty="0" err="1">
                <a:solidFill>
                  <a:schemeClr val="accent3">
                    <a:lumMod val="75000"/>
                  </a:schemeClr>
                </a:solidFill>
                <a:effectLst/>
                <a:latin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jafnréttismála</a:t>
            </a:r>
            <a:r>
              <a:rPr lang="is-IS" sz="1400" b="0" i="0" dirty="0" err="1">
                <a:solidFill>
                  <a:schemeClr val="accent3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is-IS" sz="1400" b="0" i="0" dirty="0" err="1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eigi</a:t>
            </a:r>
            <a:r>
              <a:rPr lang="is-IS" sz="1400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 síðar en ári eftir sveitastjórnarkosningar leggja fram til samþykktar áætlun um jafnréttismál til næstu fjögurra ára.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1400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Markmið og aðgerðir sveitarfélaga eiga að koma í veg fyrir mismunun og stuðla að jafnrétti og jafnri meðferð við </a:t>
            </a:r>
            <a:r>
              <a:rPr lang="is-IS" sz="1400" b="0" i="0" u="sng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ráðst</a:t>
            </a:r>
            <a:r>
              <a:rPr lang="is-IS" sz="1400" u="sng" dirty="0">
                <a:solidFill>
                  <a:srgbClr val="666666"/>
                </a:solidFill>
                <a:latin typeface="Open Sans" panose="020B0606030504020204" pitchFamily="34" charset="0"/>
              </a:rPr>
              <a:t>öfun fjármagns</a:t>
            </a:r>
            <a:r>
              <a:rPr lang="is-IS" sz="1400" dirty="0">
                <a:solidFill>
                  <a:srgbClr val="666666"/>
                </a:solidFill>
                <a:latin typeface="Open Sans" panose="020B0606030504020204" pitchFamily="34" charset="0"/>
              </a:rPr>
              <a:t>, </a:t>
            </a:r>
            <a:r>
              <a:rPr lang="is-IS" sz="1400" u="sng" dirty="0">
                <a:solidFill>
                  <a:srgbClr val="666666"/>
                </a:solidFill>
                <a:latin typeface="Open Sans" panose="020B0606030504020204" pitchFamily="34" charset="0"/>
              </a:rPr>
              <a:t>þjónustu sveitarfélagsins </a:t>
            </a:r>
            <a:r>
              <a:rPr lang="is-IS" sz="1400" dirty="0">
                <a:solidFill>
                  <a:srgbClr val="666666"/>
                </a:solidFill>
                <a:latin typeface="Open Sans" panose="020B0606030504020204" pitchFamily="34" charset="0"/>
              </a:rPr>
              <a:t>og </a:t>
            </a:r>
            <a:r>
              <a:rPr lang="is-IS" sz="1400" u="sng" dirty="0">
                <a:solidFill>
                  <a:srgbClr val="666666"/>
                </a:solidFill>
                <a:latin typeface="Open Sans" panose="020B0606030504020204" pitchFamily="34" charset="0"/>
              </a:rPr>
              <a:t>í starfsmannamálum. </a:t>
            </a:r>
            <a:endParaRPr lang="is-IS" sz="1400" b="0" i="0" u="sng" dirty="0">
              <a:solidFill>
                <a:srgbClr val="666666"/>
              </a:solidFill>
              <a:effectLst/>
              <a:latin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s-IS" sz="1400" b="0" i="0" dirty="0">
              <a:solidFill>
                <a:srgbClr val="666666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1400" dirty="0">
              <a:solidFill>
                <a:srgbClr val="666666"/>
              </a:solidFill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1400" b="0" i="0" dirty="0">
              <a:solidFill>
                <a:srgbClr val="666666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1400" dirty="0">
              <a:solidFill>
                <a:srgbClr val="666666"/>
              </a:solidFill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1400" b="0" i="0" dirty="0">
              <a:solidFill>
                <a:srgbClr val="666666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1400" b="0" i="0" dirty="0">
              <a:solidFill>
                <a:srgbClr val="666666"/>
              </a:solidFill>
              <a:effectLst/>
              <a:latin typeface="Open Sans" panose="020B0606030504020204" pitchFamily="34" charset="0"/>
            </a:endParaRPr>
          </a:p>
          <a:p>
            <a:endParaRPr lang="is-IS" sz="1400" dirty="0">
              <a:solidFill>
                <a:srgbClr val="666666"/>
              </a:solidFill>
              <a:latin typeface="Open Sans" panose="020B0606030504020204" pitchFamily="34" charset="0"/>
            </a:endParaRPr>
          </a:p>
          <a:p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A77D30-5C0B-4FC7-B93B-2F744A085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417" y="2631701"/>
            <a:ext cx="4649693" cy="207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5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is-I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Um stefnuna</a:t>
            </a:r>
          </a:p>
          <a:p>
            <a:pPr>
              <a:lnSpc>
                <a:spcPct val="115000"/>
              </a:lnSpc>
            </a:pP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is-I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Í Kópavogi býr fjölbreyttur hópur fólks með ólíkan bakgrunn. </a:t>
            </a:r>
          </a:p>
          <a:p>
            <a:pPr>
              <a:lnSpc>
                <a:spcPct val="115000"/>
              </a:lnSpc>
            </a:pPr>
            <a:r>
              <a:rPr lang="is-I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Tilgangur þessarar stefnu er að öll fái notið mannréttinda og hafi tækifæri til að vera virkir þátttakendur í samfélaginu. Stefna þessi skal vera leiðbeinandi fyrir svið og stofnanir bæjarins hvað varðar jafnrétti og mannréttindi. Í stefnunni er sérstaklega vakin athygli á málefnum minnihlutahópa sem og málefnum barna og aldraðra.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01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4996" y="525788"/>
            <a:ext cx="6163111" cy="410387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is-I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Stefnuáhersla 1: </a:t>
            </a:r>
            <a:r>
              <a:rPr lang="da-DK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is-I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Jafnrétti og mannréttindi </a:t>
            </a: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Öll eiga að hafa jafnt aðgengi og jafnan rétt á þjónustu bæjarins óháð kynþætti, þjóðernisuppruna, trú, lífsskoðun, fötlun, skertri starfsgetu, aldri, kynhneigð, kynvitund, kyneinkennum og kyntjáningu.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Huga þarf sérstaklega að einstaklingum í viðkvæmri stöðu og jaðarsettum hópum. Tryggja skal aðgengi þeirra að þjónustu bæjarins.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BAA730-7DC6-47FB-85CE-4DB893F03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569" y="2255148"/>
            <a:ext cx="1048603" cy="1066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5C6975-1712-4DB1-87CD-3E485D67D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569" y="3562770"/>
            <a:ext cx="1085182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01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4997" y="525788"/>
            <a:ext cx="6333954" cy="4103874"/>
          </a:xfrm>
        </p:spPr>
        <p:txBody>
          <a:bodyPr>
            <a:normAutofit fontScale="85000" lnSpcReduction="10000"/>
          </a:bodyPr>
          <a:lstStyle/>
          <a:p>
            <a:r>
              <a:rPr lang="en-US" sz="2100" b="1" dirty="0" err="1"/>
              <a:t>Stefnuáhersla</a:t>
            </a:r>
            <a:r>
              <a:rPr lang="en-US" sz="2100" b="1" dirty="0"/>
              <a:t> 2: </a:t>
            </a:r>
            <a:r>
              <a:rPr lang="en-US" sz="2100" b="1" dirty="0" err="1"/>
              <a:t>Menntun</a:t>
            </a:r>
            <a:r>
              <a:rPr lang="en-US" sz="2100" b="1" dirty="0"/>
              <a:t>, </a:t>
            </a:r>
            <a:r>
              <a:rPr lang="en-US" sz="2100" b="1" dirty="0" err="1"/>
              <a:t>tómstundir</a:t>
            </a:r>
            <a:r>
              <a:rPr lang="en-US" sz="2100" b="1" dirty="0"/>
              <a:t> og </a:t>
            </a:r>
            <a:r>
              <a:rPr lang="en-US" sz="2100" b="1" dirty="0" err="1"/>
              <a:t>atvinna</a:t>
            </a:r>
            <a:endParaRPr lang="en-US" sz="2100" b="1" dirty="0"/>
          </a:p>
          <a:p>
            <a:endParaRPr lang="en-US" dirty="0"/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Tryggja </a:t>
            </a:r>
            <a:r>
              <a:rPr lang="is-IS" sz="1800" dirty="0">
                <a:latin typeface="Arial" panose="020B0604020202020204" pitchFamily="34" charset="0"/>
                <a:ea typeface="Arial" panose="020B0604020202020204" pitchFamily="34" charset="0"/>
              </a:rPr>
              <a:t>öllum börnum </a:t>
            </a: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aðgengi að viðeigandi þjónustu hjá menntastofnunum.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Öll börn eiga að hafa möguleika á þátttöku til skipulagðs tómstunda- og sumarstarfs við hæfi óháð fötlun eða öðrum áskorunum.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Fólk af ólíkum uppruna sé hvatt til að nýta þjónustu og sækja menningarviðburði bæjarins, sér í lagi barnafjölskyldur.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Félags- og þjónustumiðstöðvar eldri borgara bjóði upp á tómstundastarf sem henti þeim fjölbreytta hópi sem eldri borgarar bæjarins eru.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Auka fjölbreytileika í atvinnulífi bæjarins og fjölga hlutastörfum. </a:t>
            </a:r>
            <a:r>
              <a:rPr lang="is-IS" sz="1800" dirty="0">
                <a:latin typeface="Arial" panose="020B0604020202020204" pitchFamily="34" charset="0"/>
                <a:ea typeface="Arial" panose="020B0604020202020204" pitchFamily="34" charset="0"/>
              </a:rPr>
              <a:t>     </a:t>
            </a: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Öll hafi kost á að leggja sitt af mörkum þó einstaklingar búi við skerta starfsgetu.</a:t>
            </a:r>
          </a:p>
          <a:p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32B784-D334-4B6F-95A2-E62D02472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951" y="3531529"/>
            <a:ext cx="1048603" cy="10486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717202-9E72-45E7-89BF-074482B8A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8951" y="2326122"/>
            <a:ext cx="1024217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69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4996" y="525788"/>
            <a:ext cx="6038679" cy="410387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is-I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Stefnuáhersla 3: Aðgengi </a:t>
            </a: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Upplýsingagjöf á vegum bæjarins, þar á meðal vefsíða, eyðublöð og annað útgefið efni sé öllum aðgengilegt óháð tungumálakunnáttu, fötlunar eða annarra </a:t>
            </a:r>
            <a:r>
              <a:rPr lang="is-IS" sz="1800" u="none" strike="noStrike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áskoranna</a:t>
            </a: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Íbúar bæjarins hafi aðgang að þjónustu sem hvetur til sjálfstæðrar búsetu og mæti þörfum íbúa.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Tryggja </a:t>
            </a:r>
            <a:r>
              <a:rPr lang="is-IS" sz="18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aðgengi fatlaðra/allra </a:t>
            </a: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að opinberum stofnunum bæjarins.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4937AA-C27B-4EC2-914E-7899815CC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788" y="2233585"/>
            <a:ext cx="1048603" cy="10486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15A427-6C84-4B27-9B5C-7C2B2646C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788" y="1094305"/>
            <a:ext cx="1030313" cy="10181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AB6157-538F-4248-AE00-6B140C081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076" y="3403348"/>
            <a:ext cx="1062461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11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4996" y="525788"/>
            <a:ext cx="5619579" cy="410387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is-I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Stefnuáhersla 4: Fjölbreytt samfélag og inngilding</a:t>
            </a:r>
          </a:p>
          <a:p>
            <a:pPr>
              <a:lnSpc>
                <a:spcPct val="115000"/>
              </a:lnSpc>
            </a:pPr>
            <a:endParaRPr lang="is-IS" sz="1800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Auka fræðslu hjá starfsfólki bæjarins um fjölbreytileika og inngildingu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Efla færni eldri íbúa til þátttöku í stafrænum heimi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is-IS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Stuðla að inngildingu íbúa með fjölbreyttan tungumála-og menningarbakgrunn og íbúa sem hafa glímt við jaðarsetningu</a:t>
            </a:r>
          </a:p>
          <a:p>
            <a:pPr>
              <a:lnSpc>
                <a:spcPct val="115000"/>
              </a:lnSpc>
            </a:pP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is-I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990687-A131-4D72-898B-3B0EF60E1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761" y="3459761"/>
            <a:ext cx="1048603" cy="11125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8A4E27-964A-4649-8478-30605AB38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374" y="2239037"/>
            <a:ext cx="1048603" cy="1048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7FA91-ACA2-41C1-8F09-94F215616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925" y="1044570"/>
            <a:ext cx="1030313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45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999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F5B5A140276242B4A8CC9056E4B68D" ma:contentTypeVersion="0" ma:contentTypeDescription="Create a new document." ma:contentTypeScope="" ma:versionID="80debf1b417eb2098ffb1537cd932d4d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010D5669-7D0C-4781-935A-12F374E554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52240E-AC3C-44DB-82F8-8251D34FD3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CDE48DC3-88DB-42FA-8DCA-96F64F7D7808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2272</TotalTime>
  <Words>406</Words>
  <Application>Microsoft Office PowerPoint</Application>
  <PresentationFormat>On-screen Show (16:9)</PresentationFormat>
  <Paragraphs>39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Open Sans</vt:lpstr>
      <vt:lpstr>Office Theme</vt:lpstr>
      <vt:lpstr>Jafnréttisáætlun Kópavogsbæjar 2023 - 2026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Haukur</dc:creator>
  <cp:lastModifiedBy>Auður Kolbrá Birgisdóttir</cp:lastModifiedBy>
  <cp:revision>20</cp:revision>
  <dcterms:created xsi:type="dcterms:W3CDTF">2017-04-04T16:34:50Z</dcterms:created>
  <dcterms:modified xsi:type="dcterms:W3CDTF">2023-07-05T11:15:35Z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0x010100E3F5B5A140276242B4A8CC9056E4B68D</vt:lpwstr>
  </property>
</Properties>
</file>