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85" r:id="rId3"/>
    <p:sldId id="275" r:id="rId4"/>
    <p:sldId id="276" r:id="rId5"/>
    <p:sldId id="277" r:id="rId6"/>
    <p:sldId id="279" r:id="rId7"/>
    <p:sldId id="280" r:id="rId8"/>
    <p:sldId id="281" r:id="rId9"/>
    <p:sldId id="282" r:id="rId10"/>
    <p:sldId id="287" r:id="rId11"/>
    <p:sldId id="288" r:id="rId12"/>
    <p:sldId id="289" r:id="rId13"/>
    <p:sldId id="290" r:id="rId14"/>
    <p:sldId id="284" r:id="rId15"/>
  </p:sldIdLst>
  <p:sldSz cx="9144000" cy="5143500" type="screen16x9"/>
  <p:notesSz cx="6669088" cy="9926638"/>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57295" autoAdjust="0"/>
  </p:normalViewPr>
  <p:slideViewPr>
    <p:cSldViewPr snapToGrid="0">
      <p:cViewPr varScale="1">
        <p:scale>
          <a:sx n="64" d="100"/>
          <a:sy n="64" d="100"/>
        </p:scale>
        <p:origin x="201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1881E31-9BF4-4FB1-ADD0-66A9C21FDD61}" type="datetimeFigureOut">
              <a:rPr lang="is-IS" smtClean="0"/>
              <a:t>27.5.2021</a:t>
            </a:fld>
            <a:endParaRPr lang="is-I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1092953-01FF-4547-8554-D68E9A97DF34}" type="slidenum">
              <a:rPr lang="is-IS" smtClean="0"/>
              <a:t>‹#›</a:t>
            </a:fld>
            <a:endParaRPr lang="is-IS"/>
          </a:p>
        </p:txBody>
      </p:sp>
    </p:spTree>
    <p:extLst>
      <p:ext uri="{BB962C8B-B14F-4D97-AF65-F5344CB8AC3E}">
        <p14:creationId xmlns:p14="http://schemas.microsoft.com/office/powerpoint/2010/main" val="85936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a:solidFill>
                  <a:schemeClr val="tx1"/>
                </a:solidFill>
                <a:effectLst/>
                <a:latin typeface="+mn-lt"/>
                <a:ea typeface="+mn-ea"/>
                <a:cs typeface="+mn-cs"/>
              </a:rPr>
              <a:t>Frá ágúst 2010  Menningarstefna Kópavogs er ætlað að marka stefnu í listum og menningu sveitarfélagsins til framtíðar en þó verður fyrst og fremst að líta á stefnuna sem ramma eða leiðarljós til að efla menningarlíf bæjarins.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b="1" i="0" kern="1200" dirty="0">
                <a:solidFill>
                  <a:schemeClr val="tx1"/>
                </a:solidFill>
                <a:effectLst/>
                <a:latin typeface="+mn-lt"/>
                <a:ea typeface="+mn-ea"/>
                <a:cs typeface="+mn-cs"/>
              </a:rPr>
              <a:t>Lista- og menningarráð fer með og mótar menningarstefnu bæjarins. Ráðið er skipað fimm fulltrúum auk áheyrnarfulltrúa, og jafnmörgum til vara.</a:t>
            </a: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dirty="0">
                <a:solidFill>
                  <a:schemeClr val="tx1"/>
                </a:solidFill>
                <a:effectLst/>
                <a:latin typeface="+mn-lt"/>
                <a:ea typeface="+mn-ea"/>
                <a:cs typeface="+mn-cs"/>
              </a:rPr>
              <a:t>Menningarstefna frá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dirty="0">
                <a:solidFill>
                  <a:schemeClr val="tx1"/>
                </a:solidFill>
                <a:effectLst/>
                <a:latin typeface="+mn-lt"/>
                <a:ea typeface="+mn-ea"/>
                <a:cs typeface="+mn-cs"/>
              </a:rPr>
              <a:t>Ekki kveðið</a:t>
            </a:r>
            <a:r>
              <a:rPr lang="is-IS" sz="1200" kern="1200" baseline="0" dirty="0">
                <a:solidFill>
                  <a:schemeClr val="tx1"/>
                </a:solidFill>
                <a:effectLst/>
                <a:latin typeface="+mn-lt"/>
                <a:ea typeface="+mn-ea"/>
                <a:cs typeface="+mn-cs"/>
              </a:rPr>
              <a:t> á um lengd stefnunnar. Felur frekar í sér stefnumótandi aðgerðir með aðgerðaráætlun án tímamarka. Þar er unnið út frá nokkrum lykilþáttum og leiðir að þeim markmiðum. </a:t>
            </a:r>
            <a:r>
              <a:rPr lang="is-IS" sz="1200" kern="1200" dirty="0">
                <a:solidFill>
                  <a:schemeClr val="tx1"/>
                </a:solidFill>
                <a:effectLst/>
                <a:latin typeface="+mn-lt"/>
                <a:ea typeface="+mn-ea"/>
                <a:cs typeface="+mn-cs"/>
              </a:rPr>
              <a:t>Menningarstefna </a:t>
            </a:r>
            <a:r>
              <a:rPr lang="is-IS" sz="1200" kern="1200" dirty="0" err="1">
                <a:solidFill>
                  <a:schemeClr val="tx1"/>
                </a:solidFill>
                <a:effectLst/>
                <a:latin typeface="+mn-lt"/>
                <a:ea typeface="+mn-ea"/>
                <a:cs typeface="+mn-cs"/>
              </a:rPr>
              <a:t>Reykjav</a:t>
            </a:r>
            <a:r>
              <a:rPr lang="is-IS" sz="1200" kern="1200" dirty="0">
                <a:solidFill>
                  <a:schemeClr val="tx1"/>
                </a:solidFill>
                <a:effectLst/>
                <a:latin typeface="+mn-lt"/>
                <a:ea typeface="+mn-ea"/>
                <a:cs typeface="+mn-cs"/>
              </a:rPr>
              <a:t>. 2014-2020</a:t>
            </a:r>
            <a:r>
              <a:rPr lang="is-IS" sz="1200" kern="1200" baseline="0" dirty="0">
                <a:solidFill>
                  <a:schemeClr val="tx1"/>
                </a:solidFill>
                <a:effectLst/>
                <a:latin typeface="+mn-lt"/>
                <a:ea typeface="+mn-ea"/>
                <a:cs typeface="+mn-cs"/>
              </a:rPr>
              <a:t>  er núna eftir því sem ég best veit í endurskoðun. Stefnan tengir saman </a:t>
            </a:r>
            <a:r>
              <a:rPr lang="is-IS" dirty="0"/>
              <a:t>markmið við aðgerðir í menningarmálum á vegum borgarinnar, en aðgerðaráætlun er fylgiskjal Menningarstefnu Reykjavíkurborgar 2014-2020. Þar sem gert er ráð fyrir að aðgerðaáætlun sé uppfærð árlega samhliða gerð starfsáætlunar fyrir komandi ár. Vilji</a:t>
            </a:r>
            <a:r>
              <a:rPr lang="is-IS" baseline="0" dirty="0"/>
              <a:t> hefur verið til að endurskoða stefnuna, en þar sem Kópavogsbær er núna að vinna að heildrænni stefnumótandi áætlanagerð fyrir allt bæjarfélagið, þar sem kveðið er á um að einstakar einingar geri ekki sína stefnu, heldur aðgerðaráætlun, þá býður sú vinna.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baseline="0" dirty="0">
                <a:solidFill>
                  <a:schemeClr val="tx1"/>
                </a:solidFill>
                <a:effectLst/>
                <a:latin typeface="+mn-lt"/>
                <a:ea typeface="+mn-ea"/>
                <a:cs typeface="+mn-cs"/>
              </a:rPr>
              <a:t>Áður en ég renni yfir menningarstefnuna langar mig að benda ykkur á </a:t>
            </a:r>
            <a:r>
              <a:rPr lang="is-IS" sz="1200" kern="1200" baseline="0" dirty="0" err="1">
                <a:solidFill>
                  <a:schemeClr val="tx1"/>
                </a:solidFill>
                <a:effectLst/>
                <a:latin typeface="+mn-lt"/>
                <a:ea typeface="+mn-ea"/>
                <a:cs typeface="+mn-cs"/>
              </a:rPr>
              <a:t>nýútkomana</a:t>
            </a:r>
            <a:r>
              <a:rPr lang="is-IS" sz="1200" kern="1200" baseline="0" dirty="0">
                <a:solidFill>
                  <a:schemeClr val="tx1"/>
                </a:solidFill>
                <a:effectLst/>
                <a:latin typeface="+mn-lt"/>
                <a:ea typeface="+mn-ea"/>
                <a:cs typeface="+mn-cs"/>
              </a:rPr>
              <a:t> ársskýrslu 2018 og stefnumótun 20119 og 2020 sem var að koma út. En samskonar skýrsla kom út í fyrra. </a:t>
            </a: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s-IS" dirty="0"/>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„Menningarleg auðlind borgarinnar er fólgin í íbúum hennar, einkum þeim sem skapa og víkka vitund borgarbúa fyrir hinum ýmsu menningarþáttum.“ Skilgreiningar </a:t>
            </a:r>
            <a:r>
              <a:rPr lang="is-IS" dirty="0" err="1"/>
              <a:t>ReykjavíkurAkademíunnar</a:t>
            </a:r>
            <a:r>
              <a:rPr lang="is-IS" dirty="0"/>
              <a:t> á hugtökunum; Menning, sérstaða, auðlind, rými. „Þar sem menning er ein helsta driffjöður þróunar verður að telja menningarlega þætti þróunar jafngilda hinum efnahagslegu sem einstaklingar og þjóðir hafi grundvallarrétt til að taka þátt í og njóta.“ Samningur UNESCO um að vernda og styðja við fjölbreytileg menningarleg tjáningarform (2005)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“Aðildarríki viðurkenna rétt barns til hvíldar og tómstunda, til að stunda leiki og skemmtanir sem hæfa aldri þess, og til frjálsrar þátttöku í menningarlífi og listum. “ “Aðildarríki skulu virða og efla rétt barns til að taka fullan þátt í menningar- og listalífi, og skulu stuðla að því að viðeigandi og jöfn tækifæri séu veitt til að stunda menningarlíf, listir og tómstundaiðju. “ 31. grein Barnasáttmála Sameinuðu þjóðanna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Menningarlífið á Íslandi nærist á erlendum straumum en leggur um leið til þeirra. Slíkt samspil er nauðsynlegt fyrir framþróun lista og menningarstarfs. […] Menningarlífið mótar upplifun margra af landinu og vel unnin menningarverkefni á alþjóðlegum vettvangi styrkja orðspor Íslands.“ Úr menningarstefnu ríkisins.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s-I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dirty="0"/>
              <a:t>Stafræn tækni felur í sér mikil tækifæri […] í sífellt hnattvæddari heimi. Í henni felast tækifæri til sameiginlegra upplifana sem tengjast menningu og tungumálum […]. Stafræn miðlun er mikilvægur þáttur í því að gera aðgengi að menningu lýðræðislegra.“ Stefna Norrænu ráðherranefndarinnar í menningarsamstarfi 2013–2020</a:t>
            </a:r>
            <a:endParaRPr lang="is-IS" sz="1200" kern="1200" dirty="0">
              <a:solidFill>
                <a:schemeClr val="tx1"/>
              </a:solidFill>
              <a:effectLst/>
              <a:latin typeface="+mn-lt"/>
              <a:ea typeface="+mn-ea"/>
              <a:cs typeface="+mn-cs"/>
            </a:endParaRPr>
          </a:p>
          <a:p>
            <a:endParaRPr lang="is-IS" dirty="0"/>
          </a:p>
        </p:txBody>
      </p:sp>
      <p:sp>
        <p:nvSpPr>
          <p:cNvPr id="4" name="Slide Number Placeholder 3"/>
          <p:cNvSpPr>
            <a:spLocks noGrp="1"/>
          </p:cNvSpPr>
          <p:nvPr>
            <p:ph type="sldNum" sz="quarter" idx="10"/>
          </p:nvPr>
        </p:nvSpPr>
        <p:spPr/>
        <p:txBody>
          <a:bodyPr/>
          <a:lstStyle/>
          <a:p>
            <a:fld id="{B1092953-01FF-4547-8554-D68E9A97DF34}" type="slidenum">
              <a:rPr lang="is-IS" smtClean="0"/>
              <a:t>1</a:t>
            </a:fld>
            <a:endParaRPr lang="is-IS"/>
          </a:p>
        </p:txBody>
      </p:sp>
    </p:spTree>
    <p:extLst>
      <p:ext uri="{BB962C8B-B14F-4D97-AF65-F5344CB8AC3E}">
        <p14:creationId xmlns:p14="http://schemas.microsoft.com/office/powerpoint/2010/main" val="4150518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Menningarfræðsla skapar frjóan jarðveg fyrir listræna og skapandi hugsun og gegna menningarhús bæjarins þar lykilhlutverki. Innan veggja þeirra þarf að fara fram markviss fræðsla barna og ungmenna bæjarins. Með því er jafnframt verið að ala upp nýja kynslóð sem lærir að meta menningu og listir og veit hvar hana er að finna. </a:t>
            </a:r>
          </a:p>
        </p:txBody>
      </p:sp>
      <p:sp>
        <p:nvSpPr>
          <p:cNvPr id="4" name="Slide Number Placeholder 3"/>
          <p:cNvSpPr>
            <a:spLocks noGrp="1"/>
          </p:cNvSpPr>
          <p:nvPr>
            <p:ph type="sldNum" sz="quarter" idx="10"/>
          </p:nvPr>
        </p:nvSpPr>
        <p:spPr/>
        <p:txBody>
          <a:bodyPr/>
          <a:lstStyle/>
          <a:p>
            <a:fld id="{B1092953-01FF-4547-8554-D68E9A97DF34}" type="slidenum">
              <a:rPr lang="is-IS" smtClean="0"/>
              <a:t>10</a:t>
            </a:fld>
            <a:endParaRPr lang="is-IS"/>
          </a:p>
        </p:txBody>
      </p:sp>
    </p:spTree>
    <p:extLst>
      <p:ext uri="{BB962C8B-B14F-4D97-AF65-F5344CB8AC3E}">
        <p14:creationId xmlns:p14="http://schemas.microsoft.com/office/powerpoint/2010/main" val="361625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Skilgreina verður og draga fram sérstöðu menningarstarfs í Kópavogi og leggja áherslu á það sem endurspeglar anda og sögu bæjarins, sérkenni og styrk. </a:t>
            </a:r>
          </a:p>
        </p:txBody>
      </p:sp>
      <p:sp>
        <p:nvSpPr>
          <p:cNvPr id="4" name="Slide Number Placeholder 3"/>
          <p:cNvSpPr>
            <a:spLocks noGrp="1"/>
          </p:cNvSpPr>
          <p:nvPr>
            <p:ph type="sldNum" sz="quarter" idx="10"/>
          </p:nvPr>
        </p:nvSpPr>
        <p:spPr/>
        <p:txBody>
          <a:bodyPr/>
          <a:lstStyle/>
          <a:p>
            <a:fld id="{B1092953-01FF-4547-8554-D68E9A97DF34}" type="slidenum">
              <a:rPr lang="is-IS" smtClean="0"/>
              <a:t>11</a:t>
            </a:fld>
            <a:endParaRPr lang="is-IS"/>
          </a:p>
        </p:txBody>
      </p:sp>
    </p:spTree>
    <p:extLst>
      <p:ext uri="{BB962C8B-B14F-4D97-AF65-F5344CB8AC3E}">
        <p14:creationId xmlns:p14="http://schemas.microsoft.com/office/powerpoint/2010/main" val="440898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Við menningarhúsin í Kópavogi starfa um</a:t>
            </a:r>
            <a:r>
              <a:rPr lang="is-IS" baseline="0" dirty="0"/>
              <a:t> fimmtíu </a:t>
            </a:r>
            <a:r>
              <a:rPr lang="is-IS" dirty="0"/>
              <a:t>starfsmanna og hafa margir þeirra mjög sérhæfða þekkingu og reynslu. Ráðning þessara starfsmanna er með mismunandi hætti og tengsl þeirra við heildina, þ.e. hina ýmsu starfsemi, missterk. Mögulega mætti nýta betur starfskraftana og auðga störf þeirra með því að fleiri störfuðu þvert á stofnanir. </a:t>
            </a:r>
          </a:p>
        </p:txBody>
      </p:sp>
      <p:sp>
        <p:nvSpPr>
          <p:cNvPr id="4" name="Slide Number Placeholder 3"/>
          <p:cNvSpPr>
            <a:spLocks noGrp="1"/>
          </p:cNvSpPr>
          <p:nvPr>
            <p:ph type="sldNum" sz="quarter" idx="10"/>
          </p:nvPr>
        </p:nvSpPr>
        <p:spPr/>
        <p:txBody>
          <a:bodyPr/>
          <a:lstStyle/>
          <a:p>
            <a:fld id="{B1092953-01FF-4547-8554-D68E9A97DF34}" type="slidenum">
              <a:rPr lang="is-IS" smtClean="0"/>
              <a:t>12</a:t>
            </a:fld>
            <a:endParaRPr lang="is-IS"/>
          </a:p>
        </p:txBody>
      </p:sp>
    </p:spTree>
    <p:extLst>
      <p:ext uri="{BB962C8B-B14F-4D97-AF65-F5344CB8AC3E}">
        <p14:creationId xmlns:p14="http://schemas.microsoft.com/office/powerpoint/2010/main" val="825806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B1092953-01FF-4547-8554-D68E9A97DF34}" type="slidenum">
              <a:rPr lang="is-IS" smtClean="0"/>
              <a:t>13</a:t>
            </a:fld>
            <a:endParaRPr lang="is-IS"/>
          </a:p>
        </p:txBody>
      </p:sp>
    </p:spTree>
    <p:extLst>
      <p:ext uri="{BB962C8B-B14F-4D97-AF65-F5344CB8AC3E}">
        <p14:creationId xmlns:p14="http://schemas.microsoft.com/office/powerpoint/2010/main" val="499420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10"/>
          </p:nvPr>
        </p:nvSpPr>
        <p:spPr/>
        <p:txBody>
          <a:bodyPr/>
          <a:lstStyle/>
          <a:p>
            <a:fld id="{B1092953-01FF-4547-8554-D68E9A97DF34}" type="slidenum">
              <a:rPr lang="is-IS" smtClean="0"/>
              <a:t>14</a:t>
            </a:fld>
            <a:endParaRPr lang="is-IS"/>
          </a:p>
        </p:txBody>
      </p:sp>
    </p:spTree>
    <p:extLst>
      <p:ext uri="{BB962C8B-B14F-4D97-AF65-F5344CB8AC3E}">
        <p14:creationId xmlns:p14="http://schemas.microsoft.com/office/powerpoint/2010/main" val="2432644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b="0" i="0" u="none" strike="noStrike" baseline="0" dirty="0">
                <a:solidFill>
                  <a:srgbClr val="000000"/>
                </a:solidFill>
                <a:latin typeface="AG Old Face"/>
              </a:rPr>
              <a:t>Þrátt fyrir að fáir horfi á bak ársins 2020 með trega sökum hins hörmulega heimsfaraldurs </a:t>
            </a:r>
            <a:r>
              <a:rPr lang="is-IS" sz="1200" b="0" i="0" u="none" strike="noStrike" baseline="0" dirty="0" err="1">
                <a:solidFill>
                  <a:srgbClr val="000000"/>
                </a:solidFill>
                <a:latin typeface="AG Old Face"/>
              </a:rPr>
              <a:t>Covid</a:t>
            </a:r>
            <a:r>
              <a:rPr lang="is-IS" sz="1200" b="0" i="0" u="none" strike="noStrike" baseline="0" dirty="0">
                <a:solidFill>
                  <a:srgbClr val="000000"/>
                </a:solidFill>
                <a:latin typeface="AG Old Face"/>
              </a:rPr>
              <a:t>-19 skildi það eftir sig tækifæri og úrlausnir sem við hefðum ella farið á mis við. Faraldurinn hafði afgerandi áhrif á menningarstarfsemi bæjarins. Annars vegar þurfti að loka Menningarhúsunum nokkrar vikur af árinu vegna samkomubanns og hins vegar þurfti að draga verulega úr starfseminni vegna fjöldatakmarkana og sóttvarnaraðgerða. Þá bættust við lokanir vegna kjaradeilna og verkfalla. </a:t>
            </a:r>
          </a:p>
          <a:p>
            <a:endParaRPr lang="is-IS" sz="1200" b="0" i="0" u="none" strike="noStrike" baseline="0" dirty="0">
              <a:solidFill>
                <a:srgbClr val="000000"/>
              </a:solidFill>
              <a:latin typeface="AG Old Face"/>
            </a:endParaRPr>
          </a:p>
          <a:p>
            <a:r>
              <a:rPr lang="is-IS" sz="1200" b="0" i="0" u="none" strike="noStrike" baseline="0" dirty="0">
                <a:solidFill>
                  <a:srgbClr val="000000"/>
                </a:solidFill>
                <a:latin typeface="AG Old Face"/>
              </a:rPr>
              <a:t>Kórónuveirufaraldurinn og verkföllin drógu þó ekki kjark úr starfsfólki sem leitaði nýrra og skapandi leiða til að miðla menningarviðburðum á nýjan máta. Meðal annars með streymisútsendingum og viðburðum utandyra. </a:t>
            </a:r>
            <a:endParaRPr lang="is-IS" dirty="0"/>
          </a:p>
          <a:p>
            <a:endParaRPr lang="is-IS" baseline="0" dirty="0"/>
          </a:p>
        </p:txBody>
      </p:sp>
      <p:sp>
        <p:nvSpPr>
          <p:cNvPr id="4" name="Slide Number Placeholder 3"/>
          <p:cNvSpPr>
            <a:spLocks noGrp="1"/>
          </p:cNvSpPr>
          <p:nvPr>
            <p:ph type="sldNum" sz="quarter" idx="10"/>
          </p:nvPr>
        </p:nvSpPr>
        <p:spPr/>
        <p:txBody>
          <a:bodyPr/>
          <a:lstStyle/>
          <a:p>
            <a:fld id="{B1092953-01FF-4547-8554-D68E9A97DF34}" type="slidenum">
              <a:rPr lang="is-IS" smtClean="0"/>
              <a:t>2</a:t>
            </a:fld>
            <a:endParaRPr lang="is-IS"/>
          </a:p>
        </p:txBody>
      </p:sp>
    </p:spTree>
    <p:extLst>
      <p:ext uri="{BB962C8B-B14F-4D97-AF65-F5344CB8AC3E}">
        <p14:creationId xmlns:p14="http://schemas.microsoft.com/office/powerpoint/2010/main" val="1820411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is-IS" sz="1800" b="0" i="0" u="none" strike="noStrike" baseline="0" dirty="0">
                <a:solidFill>
                  <a:srgbClr val="000000"/>
                </a:solidFill>
                <a:latin typeface="AG Old Face"/>
              </a:rPr>
              <a:t>Gestum Menningarhúsanna fækkaði talsvert á milli ára sem skrifa má á </a:t>
            </a:r>
            <a:r>
              <a:rPr lang="is-IS" sz="1800" b="0" i="0" u="none" strike="noStrike" baseline="0" dirty="0" err="1">
                <a:solidFill>
                  <a:srgbClr val="000000"/>
                </a:solidFill>
                <a:latin typeface="AG Old Face"/>
              </a:rPr>
              <a:t>Covid</a:t>
            </a:r>
            <a:r>
              <a:rPr lang="is-IS" sz="1800" b="0" i="0" u="none" strike="noStrike" baseline="0" dirty="0">
                <a:solidFill>
                  <a:srgbClr val="000000"/>
                </a:solidFill>
                <a:latin typeface="AG Old Face"/>
              </a:rPr>
              <a:t>-19. Árið 2020 heimsóttu 162.290 gestir húsin sem er 42% fækkun á milli ára. Alls tóku 30.162 gestir þátt í þeim 583 skipulögðu viðburðum sem Menningarhúsin buðu upp á 2020 fyrir almenning og skóla í húsunum sem er helmingi færri viðburðir og þ.a.l. helmingi færri gestir en 2019. Alls sóttu 6.557 leikskóla- og grunnskólanemar Menningarhúsin heim í 217 skipulögðum heimsóknum. Gestir sem sóttu viðburði fyrir almenning og skóla sem skipulagðir voru þvert á Menningarhúsin 2020 voru 8.735. </a:t>
            </a:r>
          </a:p>
          <a:p>
            <a:pPr algn="just"/>
            <a:r>
              <a:rPr lang="is-IS" sz="1800" b="0" i="0" u="none" strike="noStrike" baseline="0" dirty="0">
                <a:solidFill>
                  <a:srgbClr val="000000"/>
                </a:solidFill>
                <a:latin typeface="AG Old Face"/>
              </a:rPr>
              <a:t>Það kann að hljóma mótsagnakennt en þrátt fyrir fækkun gesta í húsin og á viðburði á milli ára hafa aldrei jafnmargir notið þeirrar fjölbreyttu menningardagskrár sem boðið var upp á árið 2020. Þetta helgast af því að reglubundnar útsendingar frá menningarviðburðum eins og </a:t>
            </a:r>
            <a:r>
              <a:rPr lang="is-IS" sz="1800" b="0" i="0" u="none" strike="noStrike" baseline="0" dirty="0" err="1">
                <a:solidFill>
                  <a:srgbClr val="000000"/>
                </a:solidFill>
                <a:latin typeface="AG Old Face"/>
              </a:rPr>
              <a:t>Kúltúr</a:t>
            </a:r>
            <a:r>
              <a:rPr lang="is-IS" sz="1800" b="0" i="0" u="none" strike="noStrike" baseline="0" dirty="0">
                <a:solidFill>
                  <a:srgbClr val="000000"/>
                </a:solidFill>
                <a:latin typeface="AG Old Face"/>
              </a:rPr>
              <a:t> klukkan 13slógu í gegn en þar stigu á stokk margir af fremstu lista- og fræðimönnum þjóðarinnar. Áhorfendur sem sáu streymisútsendingarnar voru þannig 279.415 á móti 162.290 gestum sem sóttu húsin heim. Þessi staðreynd opnar sannarlega á nýja nálgun í miðlun menningarviðburða sem horft verður til í framtíðinni, þó upplifunin verði aldrei sú sama og að vera á staðnum. </a:t>
            </a:r>
            <a:endParaRPr lang="is-IS" dirty="0"/>
          </a:p>
        </p:txBody>
      </p:sp>
      <p:sp>
        <p:nvSpPr>
          <p:cNvPr id="4" name="Slide Number Placeholder 3"/>
          <p:cNvSpPr>
            <a:spLocks noGrp="1"/>
          </p:cNvSpPr>
          <p:nvPr>
            <p:ph type="sldNum" sz="quarter" idx="10"/>
          </p:nvPr>
        </p:nvSpPr>
        <p:spPr/>
        <p:txBody>
          <a:bodyPr/>
          <a:lstStyle/>
          <a:p>
            <a:fld id="{B1092953-01FF-4547-8554-D68E9A97DF34}" type="slidenum">
              <a:rPr lang="is-IS" smtClean="0"/>
              <a:t>3</a:t>
            </a:fld>
            <a:endParaRPr lang="is-IS"/>
          </a:p>
        </p:txBody>
      </p:sp>
    </p:spTree>
    <p:extLst>
      <p:ext uri="{BB962C8B-B14F-4D97-AF65-F5344CB8AC3E}">
        <p14:creationId xmlns:p14="http://schemas.microsoft.com/office/powerpoint/2010/main" val="2966374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Í áætluninni er kveðið á um að margir vinni saman til að ná markmiðum en stefnunni sé stýrt af forstöðumanni menningarmálaflokksins.</a:t>
            </a:r>
            <a:r>
              <a:rPr lang="is-IS" baseline="0" dirty="0"/>
              <a:t> Tilgreind eru átta lykilviðfangsefni til að ná fram settum markmiðum stefnunnar.  Undir hverju lykilviðfangsefni er fjallað um leið að markmiðinu og svo hverjir koma að verkefninu. Þeir sem koma að því eru í öllum tilfellum forstöðumaður menningarmála en þeir sem einnig eru nefndir til sögunnar eru forstöðumenn menningarhúsanna, verkefnastjórar menningarmálaflokksins, lista- og menningarráð, almannatengill bæjarins, vefstjóri bæjarins, skólasamfélagið, listamenn, skipulagsnefnd og bæjarstjórn, forstöðumenn félagsstarfs ungmenna og eldri borgara. Ég ætla að renna yfir þessi atriði sem eiginlega má kalla aðgerðaráætlun til að unnt sé að ná markmiðum hennar.</a:t>
            </a:r>
          </a:p>
          <a:p>
            <a:endParaRPr lang="is-IS" dirty="0"/>
          </a:p>
          <a:p>
            <a:r>
              <a:rPr lang="is-IS" sz="1800" b="0" i="0" u="none" strike="noStrike" baseline="0" dirty="0">
                <a:solidFill>
                  <a:srgbClr val="000000"/>
                </a:solidFill>
                <a:latin typeface="AG Old Face"/>
              </a:rPr>
              <a:t>Auk metnaðarfullrar dagskrár menningarstofnana bæjarins verður eitt af megin viðfangsefnum ársins 2021 hið fjölþjóðlega samstarfsverkefni Vatnsdropinn. Fyrstu viðburðir þessa stóra samstarfsverkefnis verða kynntir og sýning opnuð í Gerðarsafni. Leitað verður leiða til að efla enn frekar faglegt samstarf við skóla, auka áherslu á fjölmenningarlegt starf og samstarf út fyrir landsteinana. </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úttekt á útilistaverkum bæjarins auk þess sem mikill áhugi er fyrir því að greina möguleg svæði fyrir ný útilistaverk. </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List í almenningsrými er málaflokkur sem orðið hefur nokkuð út undan og þar liggja sóknarfæri fyrir Kópavogsbæ. </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útisvæði Menningarhúsanna hafi tekið stakkaskiptum undanfarin ár er mikilvægt að svæðið verði tekið út og hannað sem ein heild. </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Það er mikilvægt að viðhalda samstarfi við grasrótina í Kópavogi; kóra og annan félagsskap sem nýtur styrkja frá lista- og menningarráði </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Í ljósi stóraukinnar þekkingar og reynslu starfsfólks menningarmála á streymisútsendingum verða kannaðir möguleikar á hvernig hægt er að bæta þeirri þjónustu við núverandi starfsemi, m.a. til að ná til jaðarhópa, sem eiga ekki heimangengt.</a:t>
            </a:r>
          </a:p>
          <a:p>
            <a:endParaRPr lang="is-IS" sz="1800" b="0" i="0" u="none" strike="noStrike" baseline="0" dirty="0">
              <a:solidFill>
                <a:srgbClr val="000000"/>
              </a:solidFill>
              <a:latin typeface="AG Old Face"/>
            </a:endParaRPr>
          </a:p>
          <a:p>
            <a:r>
              <a:rPr lang="is-IS" sz="1800" b="0" i="0" u="none" strike="noStrike" baseline="0" dirty="0">
                <a:solidFill>
                  <a:srgbClr val="000000"/>
                </a:solidFill>
                <a:latin typeface="AG Old Face"/>
              </a:rPr>
              <a:t>Helstu breytingarnar felast í því að hætta hinni formlega notkun orðsins „Menningarhúsin“ en styrkja þeim mun betur sérkenni hverrar lista- og menningarstofnunar fyrir sig. </a:t>
            </a:r>
            <a:endParaRPr lang="is-IS" dirty="0"/>
          </a:p>
        </p:txBody>
      </p:sp>
      <p:sp>
        <p:nvSpPr>
          <p:cNvPr id="4" name="Slide Number Placeholder 3"/>
          <p:cNvSpPr>
            <a:spLocks noGrp="1"/>
          </p:cNvSpPr>
          <p:nvPr>
            <p:ph type="sldNum" sz="quarter" idx="10"/>
          </p:nvPr>
        </p:nvSpPr>
        <p:spPr/>
        <p:txBody>
          <a:bodyPr/>
          <a:lstStyle/>
          <a:p>
            <a:fld id="{B1092953-01FF-4547-8554-D68E9A97DF34}" type="slidenum">
              <a:rPr lang="is-IS" smtClean="0"/>
              <a:t>4</a:t>
            </a:fld>
            <a:endParaRPr lang="is-IS"/>
          </a:p>
        </p:txBody>
      </p:sp>
    </p:spTree>
    <p:extLst>
      <p:ext uri="{BB962C8B-B14F-4D97-AF65-F5344CB8AC3E}">
        <p14:creationId xmlns:p14="http://schemas.microsoft.com/office/powerpoint/2010/main" val="397833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Mikilvægt er að vekja athygli á því gróskumikla menningarstarfi sem fram fer í Kópavogi. Þannig má styrkja ímynd menningarstarfsins og bæjarfélagsins í heild. Aukin vitund eykur aðsókn, styrkir rekstrarlegan grundvöll starfseminnar og gerir Kópavog að eftirsóttari menningarvettvangi og stað til að búa á. </a:t>
            </a:r>
          </a:p>
        </p:txBody>
      </p:sp>
      <p:sp>
        <p:nvSpPr>
          <p:cNvPr id="4" name="Slide Number Placeholder 3"/>
          <p:cNvSpPr>
            <a:spLocks noGrp="1"/>
          </p:cNvSpPr>
          <p:nvPr>
            <p:ph type="sldNum" sz="quarter" idx="10"/>
          </p:nvPr>
        </p:nvSpPr>
        <p:spPr/>
        <p:txBody>
          <a:bodyPr/>
          <a:lstStyle/>
          <a:p>
            <a:fld id="{B1092953-01FF-4547-8554-D68E9A97DF34}" type="slidenum">
              <a:rPr lang="is-IS" smtClean="0"/>
              <a:t>5</a:t>
            </a:fld>
            <a:endParaRPr lang="is-IS"/>
          </a:p>
        </p:txBody>
      </p:sp>
    </p:spTree>
    <p:extLst>
      <p:ext uri="{BB962C8B-B14F-4D97-AF65-F5344CB8AC3E}">
        <p14:creationId xmlns:p14="http://schemas.microsoft.com/office/powerpoint/2010/main" val="2984612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Einn helsti styrkur menningarstarfs í Kópavogi er návígi ólíkra menningarhúsa. Í því felast tækifæri sem nýta má betur með margvíslegum hætti. </a:t>
            </a:r>
          </a:p>
        </p:txBody>
      </p:sp>
      <p:sp>
        <p:nvSpPr>
          <p:cNvPr id="4" name="Slide Number Placeholder 3"/>
          <p:cNvSpPr>
            <a:spLocks noGrp="1"/>
          </p:cNvSpPr>
          <p:nvPr>
            <p:ph type="sldNum" sz="quarter" idx="10"/>
          </p:nvPr>
        </p:nvSpPr>
        <p:spPr/>
        <p:txBody>
          <a:bodyPr/>
          <a:lstStyle/>
          <a:p>
            <a:fld id="{B1092953-01FF-4547-8554-D68E9A97DF34}" type="slidenum">
              <a:rPr lang="is-IS" smtClean="0"/>
              <a:t>6</a:t>
            </a:fld>
            <a:endParaRPr lang="is-IS"/>
          </a:p>
        </p:txBody>
      </p:sp>
    </p:spTree>
    <p:extLst>
      <p:ext uri="{BB962C8B-B14F-4D97-AF65-F5344CB8AC3E}">
        <p14:creationId xmlns:p14="http://schemas.microsoft.com/office/powerpoint/2010/main" val="165875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Hægt er að styðja við starfsemi menningarhúsa bæjarins með því að gera næsta nágrenni þeirra meira aðlaðandi; spennandi og aðgengilegt. Svæðið þarf að vera heildstætt, lifandi og eftirsóknarvert. Þannig má ná því fram að gestir komi ekki einungis til að heimsækja eitt og eitt menningarhúsheldur verji deginum á svæðinu til að upplifa menningu og listir í Kópavogi.</a:t>
            </a:r>
          </a:p>
          <a:p>
            <a:r>
              <a:rPr lang="is-IS" dirty="0"/>
              <a:t>Náum þessu m.a.</a:t>
            </a:r>
            <a:r>
              <a:rPr lang="is-IS" baseline="0" dirty="0"/>
              <a:t> Með útiaðstöðu og PD</a:t>
            </a:r>
            <a:endParaRPr lang="is-IS" dirty="0"/>
          </a:p>
        </p:txBody>
      </p:sp>
      <p:sp>
        <p:nvSpPr>
          <p:cNvPr id="4" name="Slide Number Placeholder 3"/>
          <p:cNvSpPr>
            <a:spLocks noGrp="1"/>
          </p:cNvSpPr>
          <p:nvPr>
            <p:ph type="sldNum" sz="quarter" idx="10"/>
          </p:nvPr>
        </p:nvSpPr>
        <p:spPr/>
        <p:txBody>
          <a:bodyPr/>
          <a:lstStyle/>
          <a:p>
            <a:fld id="{B1092953-01FF-4547-8554-D68E9A97DF34}" type="slidenum">
              <a:rPr lang="is-IS" smtClean="0"/>
              <a:t>7</a:t>
            </a:fld>
            <a:endParaRPr lang="is-IS"/>
          </a:p>
        </p:txBody>
      </p:sp>
    </p:spTree>
    <p:extLst>
      <p:ext uri="{BB962C8B-B14F-4D97-AF65-F5344CB8AC3E}">
        <p14:creationId xmlns:p14="http://schemas.microsoft.com/office/powerpoint/2010/main" val="2307431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Kópavogur getur aukið fjölbreytileikann í menningarstarfi með því að sækja á ný mið. Með því yrði starfið framsæknara og sýnilegra og sá hópur stærri sem sækir í menningu og listir. </a:t>
            </a:r>
          </a:p>
        </p:txBody>
      </p:sp>
      <p:sp>
        <p:nvSpPr>
          <p:cNvPr id="4" name="Slide Number Placeholder 3"/>
          <p:cNvSpPr>
            <a:spLocks noGrp="1"/>
          </p:cNvSpPr>
          <p:nvPr>
            <p:ph type="sldNum" sz="quarter" idx="10"/>
          </p:nvPr>
        </p:nvSpPr>
        <p:spPr/>
        <p:txBody>
          <a:bodyPr/>
          <a:lstStyle/>
          <a:p>
            <a:fld id="{B1092953-01FF-4547-8554-D68E9A97DF34}" type="slidenum">
              <a:rPr lang="is-IS" smtClean="0"/>
              <a:t>8</a:t>
            </a:fld>
            <a:endParaRPr lang="is-IS"/>
          </a:p>
        </p:txBody>
      </p:sp>
    </p:spTree>
    <p:extLst>
      <p:ext uri="{BB962C8B-B14F-4D97-AF65-F5344CB8AC3E}">
        <p14:creationId xmlns:p14="http://schemas.microsoft.com/office/powerpoint/2010/main" val="683113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Listsköpun á sér stað víða í samfélaginu og því þarf menningarstarf í Kópavogi að vera í góðum tengslum við hina ólíku kima listalífsins. Þannig má stuðla að því að fleiri vilji starfa með bænum að því að auðga menningarlífið. </a:t>
            </a:r>
          </a:p>
        </p:txBody>
      </p:sp>
      <p:sp>
        <p:nvSpPr>
          <p:cNvPr id="4" name="Slide Number Placeholder 3"/>
          <p:cNvSpPr>
            <a:spLocks noGrp="1"/>
          </p:cNvSpPr>
          <p:nvPr>
            <p:ph type="sldNum" sz="quarter" idx="10"/>
          </p:nvPr>
        </p:nvSpPr>
        <p:spPr/>
        <p:txBody>
          <a:bodyPr/>
          <a:lstStyle/>
          <a:p>
            <a:fld id="{B1092953-01FF-4547-8554-D68E9A97DF34}" type="slidenum">
              <a:rPr lang="is-IS" smtClean="0"/>
              <a:t>9</a:t>
            </a:fld>
            <a:endParaRPr lang="is-IS"/>
          </a:p>
        </p:txBody>
      </p:sp>
    </p:spTree>
    <p:extLst>
      <p:ext uri="{BB962C8B-B14F-4D97-AF65-F5344CB8AC3E}">
        <p14:creationId xmlns:p14="http://schemas.microsoft.com/office/powerpoint/2010/main" val="3969208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is-IS"/>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p:txBody>
          <a:bodyPr/>
          <a:lstStyle/>
          <a:p>
            <a:fld id="{76B5F1E3-47DD-429F-97D8-DF56100D045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4144499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76B5F1E3-47DD-429F-97D8-DF56100D045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2322250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2"/>
            <a:ext cx="2057400" cy="4388644"/>
          </a:xfrm>
        </p:spPr>
        <p:txBody>
          <a:bodyPr vert="eaVert"/>
          <a:lstStyle/>
          <a:p>
            <a:r>
              <a:rPr lang="is-IS"/>
              <a:t>Click to edit Master title style</a:t>
            </a:r>
            <a:endParaRPr lang="en-US"/>
          </a:p>
        </p:txBody>
      </p:sp>
      <p:sp>
        <p:nvSpPr>
          <p:cNvPr id="3" name="Vertical Text Placeholder 2"/>
          <p:cNvSpPr>
            <a:spLocks noGrp="1"/>
          </p:cNvSpPr>
          <p:nvPr>
            <p:ph type="body" orient="vert" idx="1"/>
          </p:nvPr>
        </p:nvSpPr>
        <p:spPr>
          <a:xfrm>
            <a:off x="457200" y="205982"/>
            <a:ext cx="6019800" cy="4388644"/>
          </a:xfrm>
        </p:spPr>
        <p:txBody>
          <a:bodyPr vert="eaVert"/>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76B5F1E3-47DD-429F-97D8-DF56100D045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825499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Content Placeholder 2"/>
          <p:cNvSpPr>
            <a:spLocks noGrp="1"/>
          </p:cNvSpPr>
          <p:nvPr>
            <p:ph idx="1"/>
          </p:nvPr>
        </p:nvSpPr>
        <p:spPr/>
        <p:txBody>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10"/>
          </p:nvPr>
        </p:nvSpPr>
        <p:spPr/>
        <p:txBody>
          <a:bodyPr/>
          <a:lstStyle/>
          <a:p>
            <a:fld id="{76B5F1E3-47DD-429F-97D8-DF56100D045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3610399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is-I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s-IS"/>
              <a:t>Click to edit Master text styles</a:t>
            </a:r>
          </a:p>
        </p:txBody>
      </p:sp>
      <p:sp>
        <p:nvSpPr>
          <p:cNvPr id="4" name="Date Placeholder 3"/>
          <p:cNvSpPr>
            <a:spLocks noGrp="1"/>
          </p:cNvSpPr>
          <p:nvPr>
            <p:ph type="dt" sz="half" idx="10"/>
          </p:nvPr>
        </p:nvSpPr>
        <p:spPr/>
        <p:txBody>
          <a:bodyPr/>
          <a:lstStyle/>
          <a:p>
            <a:fld id="{76B5F1E3-47DD-429F-97D8-DF56100D045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146213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5" name="Date Placeholder 4"/>
          <p:cNvSpPr>
            <a:spLocks noGrp="1"/>
          </p:cNvSpPr>
          <p:nvPr>
            <p:ph type="dt" sz="half" idx="10"/>
          </p:nvPr>
        </p:nvSpPr>
        <p:spPr/>
        <p:txBody>
          <a:bodyPr/>
          <a:lstStyle/>
          <a:p>
            <a:fld id="{76B5F1E3-47DD-429F-97D8-DF56100D045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265712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s-I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7" name="Date Placeholder 6"/>
          <p:cNvSpPr>
            <a:spLocks noGrp="1"/>
          </p:cNvSpPr>
          <p:nvPr>
            <p:ph type="dt" sz="half" idx="10"/>
          </p:nvPr>
        </p:nvSpPr>
        <p:spPr/>
        <p:txBody>
          <a:bodyPr/>
          <a:lstStyle/>
          <a:p>
            <a:fld id="{76B5F1E3-47DD-429F-97D8-DF56100D045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4445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a:t>Click to edit Master title style</a:t>
            </a:r>
            <a:endParaRPr lang="en-US"/>
          </a:p>
        </p:txBody>
      </p:sp>
      <p:sp>
        <p:nvSpPr>
          <p:cNvPr id="3" name="Date Placeholder 2"/>
          <p:cNvSpPr>
            <a:spLocks noGrp="1"/>
          </p:cNvSpPr>
          <p:nvPr>
            <p:ph type="dt" sz="half" idx="10"/>
          </p:nvPr>
        </p:nvSpPr>
        <p:spPr/>
        <p:txBody>
          <a:bodyPr/>
          <a:lstStyle/>
          <a:p>
            <a:fld id="{76B5F1E3-47DD-429F-97D8-DF56100D045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300780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5F1E3-47DD-429F-97D8-DF56100D045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52855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is-IS"/>
              <a:t>Click to edit Master title style</a:t>
            </a:r>
            <a:endParaRPr lang="en-US"/>
          </a:p>
        </p:txBody>
      </p:sp>
      <p:sp>
        <p:nvSpPr>
          <p:cNvPr id="3" name="Content Placeholder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Text Placeholder 3"/>
          <p:cNvSpPr>
            <a:spLocks noGrp="1"/>
          </p:cNvSpPr>
          <p:nvPr>
            <p:ph type="body" sz="half" idx="2"/>
          </p:nvPr>
        </p:nvSpPr>
        <p:spPr>
          <a:xfrm>
            <a:off x="457203"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s-IS"/>
              <a:t>Click to edit Master text styles</a:t>
            </a:r>
          </a:p>
        </p:txBody>
      </p:sp>
      <p:sp>
        <p:nvSpPr>
          <p:cNvPr id="5" name="Date Placeholder 4"/>
          <p:cNvSpPr>
            <a:spLocks noGrp="1"/>
          </p:cNvSpPr>
          <p:nvPr>
            <p:ph type="dt" sz="half" idx="10"/>
          </p:nvPr>
        </p:nvSpPr>
        <p:spPr/>
        <p:txBody>
          <a:bodyPr/>
          <a:lstStyle/>
          <a:p>
            <a:fld id="{76B5F1E3-47DD-429F-97D8-DF56100D045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2464637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is-I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s-IS"/>
              <a:t>Click to edit Master text styles</a:t>
            </a:r>
          </a:p>
        </p:txBody>
      </p:sp>
      <p:sp>
        <p:nvSpPr>
          <p:cNvPr id="5" name="Date Placeholder 4"/>
          <p:cNvSpPr>
            <a:spLocks noGrp="1"/>
          </p:cNvSpPr>
          <p:nvPr>
            <p:ph type="dt" sz="half" idx="10"/>
          </p:nvPr>
        </p:nvSpPr>
        <p:spPr/>
        <p:txBody>
          <a:bodyPr/>
          <a:lstStyle/>
          <a:p>
            <a:fld id="{76B5F1E3-47DD-429F-97D8-DF56100D045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7302F0-6492-4FA2-BB7D-06EBDEABC938}" type="slidenum">
              <a:rPr lang="en-US" smtClean="0"/>
              <a:t>‹#›</a:t>
            </a:fld>
            <a:endParaRPr lang="en-US"/>
          </a:p>
        </p:txBody>
      </p:sp>
    </p:spTree>
    <p:extLst>
      <p:ext uri="{BB962C8B-B14F-4D97-AF65-F5344CB8AC3E}">
        <p14:creationId xmlns:p14="http://schemas.microsoft.com/office/powerpoint/2010/main" val="3228535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s-IS"/>
              <a:t>Click to edit Master title style</a:t>
            </a:r>
            <a:endParaRPr lang="en-US"/>
          </a:p>
        </p:txBody>
      </p:sp>
      <p:sp>
        <p:nvSpPr>
          <p:cNvPr id="3" name="Text Placeholder 2"/>
          <p:cNvSpPr>
            <a:spLocks noGrp="1"/>
          </p:cNvSpPr>
          <p:nvPr>
            <p:ph type="body" idx="1"/>
          </p:nvPr>
        </p:nvSpPr>
        <p:spPr>
          <a:xfrm>
            <a:off x="457200" y="1200154"/>
            <a:ext cx="8229600" cy="3394472"/>
          </a:xfrm>
          <a:prstGeom prst="rect">
            <a:avLst/>
          </a:prstGeom>
        </p:spPr>
        <p:txBody>
          <a:bodyPr vert="horz" lIns="91440" tIns="45720" rIns="91440" bIns="45720" rtlCol="0">
            <a:normAutofit/>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2"/>
          </p:nvPr>
        </p:nvSpPr>
        <p:spPr>
          <a:xfrm>
            <a:off x="457200" y="4767266"/>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6B5F1E3-47DD-429F-97D8-DF56100D045A}" type="datetimeFigureOut">
              <a:rPr lang="en-US" smtClean="0"/>
              <a:t>5/27/2021</a:t>
            </a:fld>
            <a:endParaRPr lang="en-US"/>
          </a:p>
        </p:txBody>
      </p:sp>
      <p:sp>
        <p:nvSpPr>
          <p:cNvPr id="5" name="Footer Placeholder 4"/>
          <p:cNvSpPr>
            <a:spLocks noGrp="1"/>
          </p:cNvSpPr>
          <p:nvPr>
            <p:ph type="ftr" sz="quarter" idx="3"/>
          </p:nvPr>
        </p:nvSpPr>
        <p:spPr>
          <a:xfrm>
            <a:off x="3124200" y="4767266"/>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6"/>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7302F0-6492-4FA2-BB7D-06EBDEABC938}" type="slidenum">
              <a:rPr lang="en-US" smtClean="0"/>
              <a:t>‹#›</a:t>
            </a:fld>
            <a:endParaRPr lang="en-US"/>
          </a:p>
        </p:txBody>
      </p:sp>
    </p:spTree>
    <p:extLst>
      <p:ext uri="{BB962C8B-B14F-4D97-AF65-F5344CB8AC3E}">
        <p14:creationId xmlns:p14="http://schemas.microsoft.com/office/powerpoint/2010/main" val="27625357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menningarhusin.kopavogur.is/um-menningarhusin/menningarstyrkir"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menningarhusin.kopavogur.is/asset/2122/141kop_arsskyrsla12_lq.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7373" y="1434328"/>
            <a:ext cx="7065818" cy="1799487"/>
          </a:xfrm>
        </p:spPr>
        <p:txBody>
          <a:bodyPr>
            <a:noAutofit/>
          </a:bodyPr>
          <a:lstStyle/>
          <a:p>
            <a:pPr algn="l"/>
            <a:r>
              <a:rPr lang="en-US" sz="4800" b="1" dirty="0" err="1">
                <a:latin typeface="Programme Regular" panose="020B0503020202020204" pitchFamily="34" charset="0"/>
              </a:rPr>
              <a:t>Velkomin</a:t>
            </a:r>
            <a:r>
              <a:rPr lang="en-US" sz="4800" b="1" dirty="0">
                <a:latin typeface="Programme Regular" panose="020B0503020202020204" pitchFamily="34" charset="0"/>
              </a:rPr>
              <a:t> á </a:t>
            </a:r>
            <a:r>
              <a:rPr lang="en-US" sz="4800" b="1" dirty="0" err="1">
                <a:latin typeface="Programme Regular" panose="020B0503020202020204" pitchFamily="34" charset="0"/>
              </a:rPr>
              <a:t>starfsmannafund</a:t>
            </a:r>
            <a:endParaRPr lang="en-US" sz="4800" b="1" dirty="0">
              <a:latin typeface="Programme Regular" panose="020B0503020202020204" pitchFamily="34" charset="0"/>
            </a:endParaRPr>
          </a:p>
        </p:txBody>
      </p:sp>
      <p:sp>
        <p:nvSpPr>
          <p:cNvPr id="3" name="Text Placeholder 2"/>
          <p:cNvSpPr>
            <a:spLocks noGrp="1"/>
          </p:cNvSpPr>
          <p:nvPr>
            <p:ph type="subTitle" idx="1"/>
          </p:nvPr>
        </p:nvSpPr>
        <p:spPr>
          <a:xfrm>
            <a:off x="367551" y="4259596"/>
            <a:ext cx="3882902" cy="906329"/>
          </a:xfrm>
        </p:spPr>
        <p:txBody>
          <a:bodyPr>
            <a:normAutofit/>
          </a:bodyPr>
          <a:lstStyle/>
          <a:p>
            <a:pPr algn="l"/>
            <a:r>
              <a:rPr lang="is-IS" sz="1200" dirty="0">
                <a:solidFill>
                  <a:schemeClr val="tx1"/>
                </a:solidFill>
                <a:latin typeface="Programme Regular" panose="020B0503020202020204" pitchFamily="34" charset="0"/>
                <a:cs typeface="Programme"/>
              </a:rPr>
              <a:t>Soffía Karlsdóttir</a:t>
            </a:r>
          </a:p>
          <a:p>
            <a:pPr algn="l"/>
            <a:r>
              <a:rPr lang="is-IS" sz="1200" dirty="0">
                <a:solidFill>
                  <a:schemeClr val="tx1"/>
                </a:solidFill>
                <a:latin typeface="Programme Regular" panose="020B0503020202020204" pitchFamily="34" charset="0"/>
                <a:cs typeface="Programme"/>
              </a:rPr>
              <a:t>Forstöðumaður menningarmála Kópavogsbæjar</a:t>
            </a:r>
            <a:endParaRPr lang="en-US" sz="1200" dirty="0">
              <a:solidFill>
                <a:schemeClr val="tx1"/>
              </a:solidFill>
              <a:latin typeface="Programme"/>
              <a:cs typeface="Programme"/>
            </a:endParaRPr>
          </a:p>
        </p:txBody>
      </p:sp>
    </p:spTree>
    <p:extLst>
      <p:ext uri="{BB962C8B-B14F-4D97-AF65-F5344CB8AC3E}">
        <p14:creationId xmlns:p14="http://schemas.microsoft.com/office/powerpoint/2010/main" val="275033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latin typeface="Programme Regular" panose="020B0503020202020204" pitchFamily="34" charset="0"/>
              </a:rPr>
              <a:t>Að tengjast skólastarfi í bænum</a:t>
            </a:r>
            <a:endParaRPr lang="is-IS" dirty="0"/>
          </a:p>
        </p:txBody>
      </p:sp>
      <p:sp>
        <p:nvSpPr>
          <p:cNvPr id="3" name="Content Placeholder 2"/>
          <p:cNvSpPr>
            <a:spLocks noGrp="1"/>
          </p:cNvSpPr>
          <p:nvPr>
            <p:ph idx="1"/>
          </p:nvPr>
        </p:nvSpPr>
        <p:spPr/>
        <p:txBody>
          <a:bodyPr/>
          <a:lstStyle/>
          <a:p>
            <a:pPr marL="0" indent="0">
              <a:buNone/>
            </a:pPr>
            <a:r>
              <a:rPr lang="en-US" dirty="0" err="1">
                <a:latin typeface="Programme Regular" panose="020B0503020202020204" pitchFamily="34" charset="0"/>
              </a:rPr>
              <a:t>Leiðir</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markmiði</a:t>
            </a:r>
            <a:r>
              <a:rPr lang="en-US" dirty="0">
                <a:latin typeface="Programme Regular" panose="020B0503020202020204" pitchFamily="34" charset="0"/>
              </a:rPr>
              <a:t>:</a:t>
            </a:r>
          </a:p>
          <a:p>
            <a:pPr marL="0" indent="0">
              <a:lnSpc>
                <a:spcPct val="90000"/>
              </a:lnSpc>
              <a:buNone/>
            </a:pPr>
            <a:r>
              <a:rPr lang="en-US" dirty="0">
                <a:latin typeface="Programme Regular" panose="020B0503020202020204" pitchFamily="34" charset="0"/>
              </a:rPr>
              <a:t>	</a:t>
            </a:r>
            <a:r>
              <a:rPr lang="en-US" sz="2600" dirty="0" err="1">
                <a:latin typeface="Programme Regular" panose="020B0503020202020204" pitchFamily="34" charset="0"/>
              </a:rPr>
              <a:t>Skipuleggja</a:t>
            </a:r>
            <a:r>
              <a:rPr lang="en-US" sz="2600" dirty="0">
                <a:latin typeface="Programme Regular" panose="020B0503020202020204" pitchFamily="34" charset="0"/>
              </a:rPr>
              <a:t> </a:t>
            </a:r>
            <a:r>
              <a:rPr lang="en-US" sz="2600" dirty="0" err="1">
                <a:latin typeface="Programme Regular" panose="020B0503020202020204" pitchFamily="34" charset="0"/>
              </a:rPr>
              <a:t>viðburði</a:t>
            </a:r>
            <a:r>
              <a:rPr lang="en-US" sz="2600" dirty="0">
                <a:latin typeface="Programme Regular" panose="020B0503020202020204" pitchFamily="34" charset="0"/>
              </a:rPr>
              <a:t> og </a:t>
            </a:r>
            <a:r>
              <a:rPr lang="en-US" sz="2600" dirty="0" err="1">
                <a:latin typeface="Programme Regular" panose="020B0503020202020204" pitchFamily="34" charset="0"/>
              </a:rPr>
              <a:t>heimsóknir</a:t>
            </a:r>
            <a:r>
              <a:rPr lang="en-US" sz="2600" dirty="0">
                <a:latin typeface="Programme Regular" panose="020B0503020202020204" pitchFamily="34" charset="0"/>
              </a:rPr>
              <a:t> 	</a:t>
            </a:r>
            <a:r>
              <a:rPr lang="en-US" sz="2600" dirty="0" err="1">
                <a:latin typeface="Programme Regular" panose="020B0503020202020204" pitchFamily="34" charset="0"/>
              </a:rPr>
              <a:t>skólabarna</a:t>
            </a:r>
            <a:endParaRPr lang="en-US" sz="2600" dirty="0">
              <a:latin typeface="Programme Regular" panose="020B0503020202020204" pitchFamily="34" charset="0"/>
            </a:endParaRPr>
          </a:p>
          <a:p>
            <a:pPr marL="0" indent="0">
              <a:lnSpc>
                <a:spcPct val="90000"/>
              </a:lnSpc>
              <a:buNone/>
            </a:pPr>
            <a:r>
              <a:rPr lang="en-US" sz="2600" dirty="0">
                <a:latin typeface="Programme Regular" panose="020B0503020202020204" pitchFamily="34" charset="0"/>
              </a:rPr>
              <a:t>	</a:t>
            </a:r>
            <a:r>
              <a:rPr lang="en-US" sz="2600" dirty="0" err="1">
                <a:latin typeface="Programme Regular" panose="020B0503020202020204" pitchFamily="34" charset="0"/>
              </a:rPr>
              <a:t>Sameina</a:t>
            </a:r>
            <a:r>
              <a:rPr lang="en-US" sz="2600" dirty="0">
                <a:latin typeface="Programme Regular" panose="020B0503020202020204" pitchFamily="34" charset="0"/>
              </a:rPr>
              <a:t> </a:t>
            </a:r>
            <a:r>
              <a:rPr lang="en-US" sz="2600" dirty="0" err="1">
                <a:latin typeface="Programme Regular" panose="020B0503020202020204" pitchFamily="34" charset="0"/>
              </a:rPr>
              <a:t>skólaheimsóknir</a:t>
            </a:r>
            <a:r>
              <a:rPr lang="en-US" sz="2600" dirty="0">
                <a:latin typeface="Programme Regular" panose="020B0503020202020204" pitchFamily="34" charset="0"/>
              </a:rPr>
              <a:t> í </a:t>
            </a:r>
            <a:r>
              <a:rPr lang="en-US" sz="2600" dirty="0" err="1">
                <a:latin typeface="Programme Regular" panose="020B0503020202020204" pitchFamily="34" charset="0"/>
              </a:rPr>
              <a:t>öll</a:t>
            </a:r>
            <a:r>
              <a:rPr lang="en-US" sz="2600" dirty="0">
                <a:latin typeface="Programme Regular" panose="020B0503020202020204" pitchFamily="34" charset="0"/>
              </a:rPr>
              <a:t> </a:t>
            </a:r>
            <a:r>
              <a:rPr lang="en-US" sz="2600" dirty="0" err="1">
                <a:latin typeface="Programme Regular" panose="020B0503020202020204" pitchFamily="34" charset="0"/>
              </a:rPr>
              <a:t>húsin</a:t>
            </a:r>
            <a:endParaRPr lang="en-US" sz="2600" dirty="0">
              <a:latin typeface="Programme Regular" panose="020B0503020202020204" pitchFamily="34" charset="0"/>
            </a:endParaRPr>
          </a:p>
          <a:p>
            <a:pPr marL="0" indent="0">
              <a:buNone/>
            </a:pPr>
            <a:endParaRPr lang="is-IS" dirty="0"/>
          </a:p>
        </p:txBody>
      </p:sp>
    </p:spTree>
    <p:extLst>
      <p:ext uri="{BB962C8B-B14F-4D97-AF65-F5344CB8AC3E}">
        <p14:creationId xmlns:p14="http://schemas.microsoft.com/office/powerpoint/2010/main" val="2066431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s-IS" dirty="0">
                <a:latin typeface="Programme Regular" panose="020B0503020202020204" pitchFamily="34" charset="0"/>
              </a:rPr>
              <a:t>Að móta sér sérstöðu</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err="1">
                <a:latin typeface="Programme Regular" panose="020B0503020202020204" pitchFamily="34" charset="0"/>
              </a:rPr>
              <a:t>Leiðir</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markmiði</a:t>
            </a:r>
            <a:r>
              <a:rPr lang="en-US" dirty="0">
                <a:latin typeface="Programme Regular" panose="020B0503020202020204" pitchFamily="34" charset="0"/>
              </a:rPr>
              <a:t>:</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Sérstakur</a:t>
            </a:r>
            <a:r>
              <a:rPr lang="en-US" dirty="0">
                <a:latin typeface="Programme Regular" panose="020B0503020202020204" pitchFamily="34" charset="0"/>
              </a:rPr>
              <a:t> </a:t>
            </a:r>
            <a:r>
              <a:rPr lang="en-US" dirty="0" err="1">
                <a:latin typeface="Programme Regular" panose="020B0503020202020204" pitchFamily="34" charset="0"/>
              </a:rPr>
              <a:t>hópur</a:t>
            </a:r>
            <a:r>
              <a:rPr lang="en-US" dirty="0">
                <a:latin typeface="Programme Regular" panose="020B0503020202020204" pitchFamily="34" charset="0"/>
              </a:rPr>
              <a:t> </a:t>
            </a:r>
            <a:r>
              <a:rPr lang="en-US" dirty="0" err="1">
                <a:latin typeface="Programme Regular" panose="020B0503020202020204" pitchFamily="34" charset="0"/>
              </a:rPr>
              <a:t>móti</a:t>
            </a:r>
            <a:r>
              <a:rPr lang="en-US" dirty="0">
                <a:latin typeface="Programme Regular" panose="020B0503020202020204" pitchFamily="34" charset="0"/>
              </a:rPr>
              <a:t> og </a:t>
            </a:r>
            <a:r>
              <a:rPr lang="en-US" dirty="0" err="1">
                <a:latin typeface="Programme Regular" panose="020B0503020202020204" pitchFamily="34" charset="0"/>
              </a:rPr>
              <a:t>þrói</a:t>
            </a:r>
            <a:r>
              <a:rPr lang="en-US" dirty="0">
                <a:latin typeface="Programme Regular" panose="020B0503020202020204" pitchFamily="34" charset="0"/>
              </a:rPr>
              <a:t> </a:t>
            </a:r>
            <a:r>
              <a:rPr lang="en-US" dirty="0" err="1">
                <a:latin typeface="Programme Regular" panose="020B0503020202020204" pitchFamily="34" charset="0"/>
              </a:rPr>
              <a:t>sérstöðu</a:t>
            </a:r>
            <a:r>
              <a:rPr lang="en-US" dirty="0">
                <a:latin typeface="Programme Regular" panose="020B0503020202020204" pitchFamily="34" charset="0"/>
              </a:rPr>
              <a:t> 	</a:t>
            </a:r>
            <a:r>
              <a:rPr lang="en-US" dirty="0" err="1">
                <a:latin typeface="Programme Regular" panose="020B0503020202020204" pitchFamily="34" charset="0"/>
              </a:rPr>
              <a:t>menningarstarfsins</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Leggja</a:t>
            </a:r>
            <a:r>
              <a:rPr lang="en-US" dirty="0">
                <a:latin typeface="Programme Regular" panose="020B0503020202020204" pitchFamily="34" charset="0"/>
              </a:rPr>
              <a:t> </a:t>
            </a:r>
            <a:r>
              <a:rPr lang="en-US" dirty="0" err="1">
                <a:latin typeface="Programme Regular" panose="020B0503020202020204" pitchFamily="34" charset="0"/>
              </a:rPr>
              <a:t>áherslu</a:t>
            </a:r>
            <a:r>
              <a:rPr lang="en-US" dirty="0">
                <a:latin typeface="Programme Regular" panose="020B0503020202020204" pitchFamily="34" charset="0"/>
              </a:rPr>
              <a:t> á </a:t>
            </a:r>
            <a:r>
              <a:rPr lang="en-US" dirty="0" err="1">
                <a:latin typeface="Programme Regular" panose="020B0503020202020204" pitchFamily="34" charset="0"/>
              </a:rPr>
              <a:t>tækifæri</a:t>
            </a:r>
            <a:r>
              <a:rPr lang="en-US" dirty="0">
                <a:latin typeface="Programme Regular" panose="020B0503020202020204" pitchFamily="34" charset="0"/>
              </a:rPr>
              <a:t> og </a:t>
            </a:r>
            <a:r>
              <a:rPr lang="en-US" dirty="0" err="1">
                <a:latin typeface="Programme Regular" panose="020B0503020202020204" pitchFamily="34" charset="0"/>
              </a:rPr>
              <a:t>sérstöðu</a:t>
            </a:r>
            <a:r>
              <a:rPr lang="en-US" dirty="0">
                <a:latin typeface="Programme Regular" panose="020B0503020202020204" pitchFamily="34" charset="0"/>
              </a:rPr>
              <a:t> </a:t>
            </a:r>
            <a:r>
              <a:rPr lang="en-US" dirty="0" err="1">
                <a:latin typeface="Programme Regular" panose="020B0503020202020204" pitchFamily="34" charset="0"/>
              </a:rPr>
              <a:t>hvers</a:t>
            </a:r>
            <a:r>
              <a:rPr lang="en-US" dirty="0">
                <a:latin typeface="Programme Regular" panose="020B0503020202020204" pitchFamily="34" charset="0"/>
              </a:rPr>
              <a:t> 	</a:t>
            </a:r>
            <a:r>
              <a:rPr lang="en-US" dirty="0" err="1">
                <a:latin typeface="Programme Regular" panose="020B0503020202020204" pitchFamily="34" charset="0"/>
              </a:rPr>
              <a:t>húss</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Sérstaðan</a:t>
            </a:r>
            <a:r>
              <a:rPr lang="en-US" dirty="0">
                <a:latin typeface="Programme Regular" panose="020B0503020202020204" pitchFamily="34" charset="0"/>
              </a:rPr>
              <a:t> </a:t>
            </a:r>
            <a:r>
              <a:rPr lang="en-US" dirty="0" err="1">
                <a:latin typeface="Programme Regular" panose="020B0503020202020204" pitchFamily="34" charset="0"/>
              </a:rPr>
              <a:t>vegna</a:t>
            </a:r>
            <a:r>
              <a:rPr lang="en-US" dirty="0">
                <a:latin typeface="Programme Regular" panose="020B0503020202020204" pitchFamily="34" charset="0"/>
              </a:rPr>
              <a:t> </a:t>
            </a:r>
            <a:r>
              <a:rPr lang="en-US" dirty="0" err="1">
                <a:latin typeface="Programme Regular" panose="020B0503020202020204" pitchFamily="34" charset="0"/>
              </a:rPr>
              <a:t>nálægðar</a:t>
            </a:r>
            <a:r>
              <a:rPr lang="en-US" dirty="0">
                <a:latin typeface="Programme Regular" panose="020B0503020202020204" pitchFamily="34" charset="0"/>
              </a:rPr>
              <a:t> </a:t>
            </a:r>
            <a:r>
              <a:rPr lang="en-US" dirty="0" err="1">
                <a:latin typeface="Programme Regular" panose="020B0503020202020204" pitchFamily="34" charset="0"/>
              </a:rPr>
              <a:t>húsanna</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Menningarstyrkir</a:t>
            </a:r>
            <a:r>
              <a:rPr lang="en-US" dirty="0">
                <a:latin typeface="Programme Regular" panose="020B0503020202020204" pitchFamily="34" charset="0"/>
              </a:rPr>
              <a:t> </a:t>
            </a:r>
            <a:r>
              <a:rPr lang="en-US" dirty="0" err="1">
                <a:latin typeface="Programme Regular" panose="020B0503020202020204" pitchFamily="34" charset="0"/>
              </a:rPr>
              <a:t>eiga</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nýtast</a:t>
            </a:r>
            <a:r>
              <a:rPr lang="en-US" dirty="0">
                <a:latin typeface="Programme Regular" panose="020B0503020202020204" pitchFamily="34" charset="0"/>
              </a:rPr>
              <a:t> </a:t>
            </a:r>
            <a:r>
              <a:rPr lang="en-US" dirty="0" err="1">
                <a:latin typeface="Programme Regular" panose="020B0503020202020204" pitchFamily="34" charset="0"/>
              </a:rPr>
              <a:t>til</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uppfylla</a:t>
            </a:r>
            <a:r>
              <a:rPr lang="en-US" dirty="0">
                <a:latin typeface="Programme Regular" panose="020B0503020202020204" pitchFamily="34" charset="0"/>
              </a:rPr>
              <a:t> 	</a:t>
            </a:r>
            <a:r>
              <a:rPr lang="en-US" dirty="0" err="1">
                <a:latin typeface="Programme Regular" panose="020B0503020202020204" pitchFamily="34" charset="0"/>
              </a:rPr>
              <a:t>stefnuna</a:t>
            </a:r>
            <a:endParaRPr lang="en-US" dirty="0">
              <a:latin typeface="Programme Regular" panose="020B0503020202020204" pitchFamily="34" charset="0"/>
            </a:endParaRPr>
          </a:p>
        </p:txBody>
      </p:sp>
    </p:spTree>
    <p:extLst>
      <p:ext uri="{BB962C8B-B14F-4D97-AF65-F5344CB8AC3E}">
        <p14:creationId xmlns:p14="http://schemas.microsoft.com/office/powerpoint/2010/main" val="2004056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latin typeface="Programme Regular" panose="020B0503020202020204" pitchFamily="34" charset="0"/>
              </a:rPr>
              <a:t>Að samnýta starfskrafta betur</a:t>
            </a:r>
          </a:p>
        </p:txBody>
      </p:sp>
      <p:sp>
        <p:nvSpPr>
          <p:cNvPr id="3" name="Content Placeholder 2"/>
          <p:cNvSpPr>
            <a:spLocks noGrp="1"/>
          </p:cNvSpPr>
          <p:nvPr>
            <p:ph idx="1"/>
          </p:nvPr>
        </p:nvSpPr>
        <p:spPr/>
        <p:txBody>
          <a:bodyPr/>
          <a:lstStyle/>
          <a:p>
            <a:pPr marL="0" indent="0">
              <a:buNone/>
            </a:pPr>
            <a:r>
              <a:rPr lang="en-US" dirty="0" err="1">
                <a:latin typeface="Programme Regular" panose="020B0503020202020204" pitchFamily="34" charset="0"/>
              </a:rPr>
              <a:t>Leiðir</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markmiði</a:t>
            </a:r>
            <a:r>
              <a:rPr lang="en-US" dirty="0">
                <a:latin typeface="Programme Regular" panose="020B0503020202020204" pitchFamily="34" charset="0"/>
              </a:rPr>
              <a:t>:</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Starfsmenn</a:t>
            </a:r>
            <a:r>
              <a:rPr lang="en-US" dirty="0">
                <a:latin typeface="Programme Regular" panose="020B0503020202020204" pitchFamily="34" charset="0"/>
              </a:rPr>
              <a:t> </a:t>
            </a:r>
            <a:r>
              <a:rPr lang="en-US" dirty="0" err="1">
                <a:latin typeface="Programme Regular" panose="020B0503020202020204" pitchFamily="34" charset="0"/>
              </a:rPr>
              <a:t>geti</a:t>
            </a:r>
            <a:r>
              <a:rPr lang="en-US" dirty="0">
                <a:latin typeface="Programme Regular" panose="020B0503020202020204" pitchFamily="34" charset="0"/>
              </a:rPr>
              <a:t> </a:t>
            </a:r>
            <a:r>
              <a:rPr lang="en-US" dirty="0" err="1">
                <a:latin typeface="Programme Regular" panose="020B0503020202020204" pitchFamily="34" charset="0"/>
              </a:rPr>
              <a:t>unnið</a:t>
            </a:r>
            <a:r>
              <a:rPr lang="en-US" dirty="0">
                <a:latin typeface="Programme Regular" panose="020B0503020202020204" pitchFamily="34" charset="0"/>
              </a:rPr>
              <a:t> </a:t>
            </a:r>
            <a:r>
              <a:rPr lang="en-US" dirty="0" err="1">
                <a:latin typeface="Programme Regular" panose="020B0503020202020204" pitchFamily="34" charset="0"/>
              </a:rPr>
              <a:t>þvert</a:t>
            </a:r>
            <a:r>
              <a:rPr lang="en-US" dirty="0">
                <a:latin typeface="Programme Regular" panose="020B0503020202020204" pitchFamily="34" charset="0"/>
              </a:rPr>
              <a:t> á </a:t>
            </a:r>
            <a:r>
              <a:rPr lang="en-US" dirty="0" err="1">
                <a:latin typeface="Programme Regular" panose="020B0503020202020204" pitchFamily="34" charset="0"/>
              </a:rPr>
              <a:t>öll</a:t>
            </a:r>
            <a:r>
              <a:rPr lang="en-US" dirty="0">
                <a:latin typeface="Programme Regular" panose="020B0503020202020204" pitchFamily="34" charset="0"/>
              </a:rPr>
              <a:t> </a:t>
            </a:r>
            <a:r>
              <a:rPr lang="en-US" dirty="0" err="1">
                <a:latin typeface="Programme Regular" panose="020B0503020202020204" pitchFamily="34" charset="0"/>
              </a:rPr>
              <a:t>húsin</a:t>
            </a:r>
            <a:r>
              <a:rPr lang="en-US" dirty="0">
                <a:latin typeface="Programme Regular" panose="020B0503020202020204" pitchFamily="34" charset="0"/>
              </a:rPr>
              <a:t> </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Endurskoða</a:t>
            </a:r>
            <a:r>
              <a:rPr lang="en-US" dirty="0">
                <a:latin typeface="Programme Regular" panose="020B0503020202020204" pitchFamily="34" charset="0"/>
              </a:rPr>
              <a:t> </a:t>
            </a:r>
            <a:r>
              <a:rPr lang="en-US" dirty="0" err="1">
                <a:latin typeface="Programme Regular" panose="020B0503020202020204" pitchFamily="34" charset="0"/>
              </a:rPr>
              <a:t>starfslýsingar</a:t>
            </a:r>
            <a:r>
              <a:rPr lang="en-US" dirty="0">
                <a:latin typeface="Programme Regular" panose="020B0503020202020204" pitchFamily="34" charset="0"/>
              </a:rPr>
              <a:t> </a:t>
            </a:r>
            <a:r>
              <a:rPr lang="en-US" dirty="0" err="1">
                <a:latin typeface="Programme Regular" panose="020B0503020202020204" pitchFamily="34" charset="0"/>
              </a:rPr>
              <a:t>með</a:t>
            </a:r>
            <a:r>
              <a:rPr lang="en-US" dirty="0">
                <a:latin typeface="Programme Regular" panose="020B0503020202020204" pitchFamily="34" charset="0"/>
              </a:rPr>
              <a:t> </a:t>
            </a:r>
            <a:r>
              <a:rPr lang="en-US" dirty="0" err="1">
                <a:latin typeface="Programme Regular" panose="020B0503020202020204" pitchFamily="34" charset="0"/>
              </a:rPr>
              <a:t>tilliti</a:t>
            </a:r>
            <a:r>
              <a:rPr lang="en-US" dirty="0">
                <a:latin typeface="Programme Regular" panose="020B0503020202020204" pitchFamily="34" charset="0"/>
              </a:rPr>
              <a:t> </a:t>
            </a:r>
            <a:r>
              <a:rPr lang="en-US" dirty="0" err="1">
                <a:latin typeface="Programme Regular" panose="020B0503020202020204" pitchFamily="34" charset="0"/>
              </a:rPr>
              <a:t>til</a:t>
            </a:r>
            <a:r>
              <a:rPr lang="en-US" dirty="0">
                <a:latin typeface="Programme Regular" panose="020B0503020202020204" pitchFamily="34" charset="0"/>
              </a:rPr>
              <a:t> </a:t>
            </a:r>
            <a:r>
              <a:rPr lang="en-US" dirty="0" err="1">
                <a:latin typeface="Programme Regular" panose="020B0503020202020204" pitchFamily="34" charset="0"/>
              </a:rPr>
              <a:t>þess</a:t>
            </a:r>
            <a:endParaRPr lang="en-US" dirty="0">
              <a:latin typeface="Programme Regular" panose="020B0503020202020204" pitchFamily="34" charset="0"/>
            </a:endParaRPr>
          </a:p>
          <a:p>
            <a:pPr marL="0" indent="0">
              <a:buNone/>
            </a:pPr>
            <a:endParaRPr lang="is-IS" dirty="0"/>
          </a:p>
        </p:txBody>
      </p:sp>
    </p:spTree>
    <p:extLst>
      <p:ext uri="{BB962C8B-B14F-4D97-AF65-F5344CB8AC3E}">
        <p14:creationId xmlns:p14="http://schemas.microsoft.com/office/powerpoint/2010/main" val="3922858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latin typeface="Programme Regular" panose="020B0503020202020204" pitchFamily="34" charset="0"/>
              </a:rPr>
              <a:t>Slóðir</a:t>
            </a:r>
            <a:endParaRPr lang="is-IS" dirty="0"/>
          </a:p>
        </p:txBody>
      </p:sp>
      <p:sp>
        <p:nvSpPr>
          <p:cNvPr id="3" name="Content Placeholder 2"/>
          <p:cNvSpPr>
            <a:spLocks noGrp="1"/>
          </p:cNvSpPr>
          <p:nvPr>
            <p:ph idx="1"/>
          </p:nvPr>
        </p:nvSpPr>
        <p:spPr/>
        <p:txBody>
          <a:bodyPr/>
          <a:lstStyle/>
          <a:p>
            <a:r>
              <a:rPr lang="is-IS" b="1" dirty="0">
                <a:latin typeface="Programme Regular" panose="020B0503020202020204" pitchFamily="34" charset="0"/>
              </a:rPr>
              <a:t>Menningarstefna Kópavogsbæjar</a:t>
            </a:r>
          </a:p>
          <a:p>
            <a:pPr marL="0" indent="0">
              <a:buNone/>
            </a:pPr>
            <a:r>
              <a:rPr lang="is-IS" sz="2000" dirty="0">
                <a:hlinkClick r:id="rId3"/>
              </a:rPr>
              <a:t>https://menningarhusin.kopavogur.is/um-menningarhusin/menningarstyrkir</a:t>
            </a:r>
            <a:endParaRPr lang="is-IS" sz="2000" dirty="0"/>
          </a:p>
          <a:p>
            <a:pPr marL="0" indent="0">
              <a:buNone/>
            </a:pPr>
            <a:r>
              <a:rPr lang="is-IS" b="1" dirty="0">
                <a:latin typeface="Programme Regular" panose="020B0503020202020204" pitchFamily="34" charset="0"/>
              </a:rPr>
              <a:t>Ársskýrsla 2017 + Starfsáætlun 2018:</a:t>
            </a:r>
          </a:p>
          <a:p>
            <a:pPr marL="0" indent="0">
              <a:buNone/>
            </a:pPr>
            <a:r>
              <a:rPr lang="is-IS" sz="2000" dirty="0">
                <a:hlinkClick r:id="rId4"/>
              </a:rPr>
              <a:t>https://menningarhusin.kopavogur.is/asset/2122/141kop_arsskyrsla12_lq.pdf</a:t>
            </a:r>
            <a:endParaRPr lang="is-IS" dirty="0"/>
          </a:p>
          <a:p>
            <a:pPr marL="0" indent="0">
              <a:buNone/>
            </a:pPr>
            <a:endParaRPr lang="is-IS" dirty="0"/>
          </a:p>
          <a:p>
            <a:pPr marL="0" indent="0">
              <a:buNone/>
            </a:pPr>
            <a:endParaRPr lang="is-IS" dirty="0"/>
          </a:p>
        </p:txBody>
      </p:sp>
    </p:spTree>
    <p:extLst>
      <p:ext uri="{BB962C8B-B14F-4D97-AF65-F5344CB8AC3E}">
        <p14:creationId xmlns:p14="http://schemas.microsoft.com/office/powerpoint/2010/main" val="3809663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1916" y="1649865"/>
            <a:ext cx="7065818" cy="1799487"/>
          </a:xfrm>
        </p:spPr>
        <p:txBody>
          <a:bodyPr>
            <a:noAutofit/>
          </a:bodyPr>
          <a:lstStyle/>
          <a:p>
            <a:r>
              <a:rPr lang="en-US" dirty="0" err="1">
                <a:latin typeface="Programme Regular" panose="020B0503020202020204" pitchFamily="34" charset="0"/>
              </a:rPr>
              <a:t>Takk</a:t>
            </a:r>
            <a:r>
              <a:rPr lang="en-US" dirty="0">
                <a:latin typeface="Programme Regular" panose="020B0503020202020204" pitchFamily="34" charset="0"/>
              </a:rPr>
              <a:t> </a:t>
            </a:r>
            <a:r>
              <a:rPr lang="en-US" dirty="0" err="1">
                <a:latin typeface="Programme Regular" panose="020B0503020202020204" pitchFamily="34" charset="0"/>
              </a:rPr>
              <a:t>fyrir</a:t>
            </a:r>
            <a:r>
              <a:rPr lang="en-US" dirty="0">
                <a:latin typeface="Programme Regular" panose="020B0503020202020204" pitchFamily="34" charset="0"/>
              </a:rPr>
              <a:t> </a:t>
            </a:r>
            <a:r>
              <a:rPr lang="en-US" dirty="0" err="1">
                <a:latin typeface="Programme Regular" panose="020B0503020202020204" pitchFamily="34" charset="0"/>
              </a:rPr>
              <a:t>komuna</a:t>
            </a:r>
            <a:r>
              <a:rPr lang="en-US" dirty="0">
                <a:latin typeface="Programme Regular" panose="020B0503020202020204" pitchFamily="34" charset="0"/>
              </a:rPr>
              <a:t> í </a:t>
            </a:r>
            <a:r>
              <a:rPr lang="en-US" dirty="0" err="1">
                <a:latin typeface="Programme Regular" panose="020B0503020202020204" pitchFamily="34" charset="0"/>
              </a:rPr>
              <a:t>Kópavoginn</a:t>
            </a:r>
            <a:endParaRPr lang="en-US" dirty="0">
              <a:latin typeface="Programme Regular" panose="020B0503020202020204" pitchFamily="34" charset="0"/>
            </a:endParaRPr>
          </a:p>
        </p:txBody>
      </p:sp>
      <p:sp>
        <p:nvSpPr>
          <p:cNvPr id="3" name="Text Placeholder 2"/>
          <p:cNvSpPr>
            <a:spLocks noGrp="1"/>
          </p:cNvSpPr>
          <p:nvPr>
            <p:ph type="subTitle" idx="1"/>
          </p:nvPr>
        </p:nvSpPr>
        <p:spPr>
          <a:xfrm>
            <a:off x="367551" y="4259596"/>
            <a:ext cx="2579993" cy="906329"/>
          </a:xfrm>
        </p:spPr>
        <p:txBody>
          <a:bodyPr>
            <a:normAutofit/>
          </a:bodyPr>
          <a:lstStyle/>
          <a:p>
            <a:pPr algn="l"/>
            <a:r>
              <a:rPr lang="en-US" sz="1200" dirty="0">
                <a:solidFill>
                  <a:schemeClr val="tx1"/>
                </a:solidFill>
                <a:latin typeface="Programme"/>
                <a:cs typeface="Programme"/>
              </a:rPr>
              <a:t>                                                    </a:t>
            </a:r>
          </a:p>
        </p:txBody>
      </p:sp>
    </p:spTree>
    <p:extLst>
      <p:ext uri="{BB962C8B-B14F-4D97-AF65-F5344CB8AC3E}">
        <p14:creationId xmlns:p14="http://schemas.microsoft.com/office/powerpoint/2010/main" val="240389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endParaRPr lang="en-US" sz="2800" b="1" dirty="0">
              <a:latin typeface="Programme Regular" panose="020B0503020202020204" pitchFamily="34" charset="0"/>
            </a:endParaRPr>
          </a:p>
        </p:txBody>
      </p:sp>
      <p:sp>
        <p:nvSpPr>
          <p:cNvPr id="3" name="Text Placeholder 2"/>
          <p:cNvSpPr>
            <a:spLocks noGrp="1"/>
          </p:cNvSpPr>
          <p:nvPr>
            <p:ph sz="half" idx="1"/>
          </p:nvPr>
        </p:nvSpPr>
        <p:spPr>
          <a:xfrm>
            <a:off x="2438400" y="1200154"/>
            <a:ext cx="2057400" cy="3394472"/>
          </a:xfrm>
        </p:spPr>
        <p:txBody>
          <a:bodyPr>
            <a:normAutofit/>
          </a:bodyPr>
          <a:lstStyle/>
          <a:p>
            <a:pPr marL="0" indent="0" algn="l">
              <a:buNone/>
            </a:pPr>
            <a:r>
              <a:rPr lang="en-US" sz="1200" dirty="0">
                <a:solidFill>
                  <a:schemeClr val="tx1"/>
                </a:solidFill>
                <a:latin typeface="Programme"/>
                <a:cs typeface="Programme"/>
              </a:rPr>
              <a:t>                                                  </a:t>
            </a:r>
          </a:p>
        </p:txBody>
      </p:sp>
      <p:sp>
        <p:nvSpPr>
          <p:cNvPr id="7" name="Content Placeholder 5"/>
          <p:cNvSpPr txBox="1">
            <a:spLocks/>
          </p:cNvSpPr>
          <p:nvPr/>
        </p:nvSpPr>
        <p:spPr>
          <a:xfrm>
            <a:off x="457200" y="848739"/>
            <a:ext cx="5049297" cy="409730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endParaRPr lang="en-US" sz="2400" dirty="0">
              <a:latin typeface="Programme Regular" panose="020B0503020202020204" pitchFamily="34" charset="0"/>
            </a:endParaRPr>
          </a:p>
          <a:p>
            <a:pPr marL="0" indent="0">
              <a:buNone/>
            </a:pPr>
            <a:endParaRPr lang="en-US" dirty="0">
              <a:latin typeface="Programme Regular" panose="020B0503020202020204" pitchFamily="34" charset="0"/>
            </a:endParaRPr>
          </a:p>
          <a:p>
            <a:endParaRPr lang="en-US" dirty="0"/>
          </a:p>
        </p:txBody>
      </p:sp>
      <p:pic>
        <p:nvPicPr>
          <p:cNvPr id="9" name="Picture 8">
            <a:extLst>
              <a:ext uri="{FF2B5EF4-FFF2-40B4-BE49-F238E27FC236}">
                <a16:creationId xmlns:a16="http://schemas.microsoft.com/office/drawing/2014/main" id="{6EADE1FC-F703-4728-82F1-280FA4AF6B56}"/>
              </a:ext>
            </a:extLst>
          </p:cNvPr>
          <p:cNvPicPr>
            <a:picLocks noChangeAspect="1"/>
          </p:cNvPicPr>
          <p:nvPr/>
        </p:nvPicPr>
        <p:blipFill>
          <a:blip r:embed="rId4"/>
          <a:stretch>
            <a:fillRect/>
          </a:stretch>
        </p:blipFill>
        <p:spPr>
          <a:xfrm>
            <a:off x="2755346" y="0"/>
            <a:ext cx="3633308" cy="5143500"/>
          </a:xfrm>
          <a:prstGeom prst="rect">
            <a:avLst/>
          </a:prstGeom>
        </p:spPr>
      </p:pic>
    </p:spTree>
    <p:extLst>
      <p:ext uri="{BB962C8B-B14F-4D97-AF65-F5344CB8AC3E}">
        <p14:creationId xmlns:p14="http://schemas.microsoft.com/office/powerpoint/2010/main" val="1492520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2800" b="1" dirty="0">
                <a:latin typeface="Programme Regular" panose="020B0503020202020204" pitchFamily="34" charset="0"/>
              </a:rPr>
              <a:t>        </a:t>
            </a:r>
            <a:r>
              <a:rPr lang="en-US" sz="2800" b="1" dirty="0" err="1">
                <a:latin typeface="Programme Regular" panose="020B0503020202020204" pitchFamily="34" charset="0"/>
              </a:rPr>
              <a:t>Gestafjöldi</a:t>
            </a:r>
            <a:r>
              <a:rPr lang="en-US" sz="2800" b="1" dirty="0">
                <a:latin typeface="Programme Regular" panose="020B0503020202020204" pitchFamily="34" charset="0"/>
              </a:rPr>
              <a:t>         						</a:t>
            </a:r>
          </a:p>
        </p:txBody>
      </p:sp>
      <p:sp>
        <p:nvSpPr>
          <p:cNvPr id="3" name="Text Placeholder 2"/>
          <p:cNvSpPr>
            <a:spLocks noGrp="1"/>
          </p:cNvSpPr>
          <p:nvPr>
            <p:ph idx="1"/>
          </p:nvPr>
        </p:nvSpPr>
        <p:spPr/>
        <p:txBody>
          <a:bodyPr>
            <a:normAutofit/>
          </a:bodyPr>
          <a:lstStyle/>
          <a:p>
            <a:pPr marL="0" indent="0" algn="l">
              <a:buNone/>
            </a:pPr>
            <a:r>
              <a:rPr lang="en-US" sz="1200" dirty="0">
                <a:solidFill>
                  <a:schemeClr val="tx1"/>
                </a:solidFill>
                <a:latin typeface="Programme"/>
                <a:cs typeface="Programme"/>
              </a:rPr>
              <a:t>                                                  </a:t>
            </a:r>
          </a:p>
        </p:txBody>
      </p:sp>
      <p:pic>
        <p:nvPicPr>
          <p:cNvPr id="6" name="Picture 5">
            <a:extLst>
              <a:ext uri="{FF2B5EF4-FFF2-40B4-BE49-F238E27FC236}">
                <a16:creationId xmlns:a16="http://schemas.microsoft.com/office/drawing/2014/main" id="{6A193AA2-1DC1-426E-864B-DB2BCAAE6AFD}"/>
              </a:ext>
            </a:extLst>
          </p:cNvPr>
          <p:cNvPicPr>
            <a:picLocks noChangeAspect="1"/>
          </p:cNvPicPr>
          <p:nvPr/>
        </p:nvPicPr>
        <p:blipFill>
          <a:blip r:embed="rId4"/>
          <a:stretch>
            <a:fillRect/>
          </a:stretch>
        </p:blipFill>
        <p:spPr>
          <a:xfrm>
            <a:off x="3632200" y="954264"/>
            <a:ext cx="4828048" cy="4157486"/>
          </a:xfrm>
          <a:prstGeom prst="rect">
            <a:avLst/>
          </a:prstGeom>
        </p:spPr>
      </p:pic>
    </p:spTree>
    <p:extLst>
      <p:ext uri="{BB962C8B-B14F-4D97-AF65-F5344CB8AC3E}">
        <p14:creationId xmlns:p14="http://schemas.microsoft.com/office/powerpoint/2010/main" val="153568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76E0AF-8303-4977-9227-B4813C03E44C}"/>
              </a:ext>
            </a:extLst>
          </p:cNvPr>
          <p:cNvSpPr>
            <a:spLocks noGrp="1"/>
          </p:cNvSpPr>
          <p:nvPr>
            <p:ph type="title"/>
          </p:nvPr>
        </p:nvSpPr>
        <p:spPr/>
        <p:txBody>
          <a:bodyPr>
            <a:normAutofit/>
          </a:bodyPr>
          <a:lstStyle/>
          <a:p>
            <a:r>
              <a:rPr lang="is-IS" dirty="0"/>
              <a:t>Hvert stefnum við?</a:t>
            </a:r>
          </a:p>
        </p:txBody>
      </p:sp>
      <p:sp>
        <p:nvSpPr>
          <p:cNvPr id="9" name="Content Placeholder 5"/>
          <p:cNvSpPr>
            <a:spLocks noGrp="1"/>
          </p:cNvSpPr>
          <p:nvPr>
            <p:ph idx="1"/>
          </p:nvPr>
        </p:nvSpPr>
        <p:spPr/>
        <p:txBody>
          <a:bodyPr>
            <a:normAutofit/>
          </a:bodyPr>
          <a:lstStyle/>
          <a:p>
            <a:pPr marL="0" indent="0">
              <a:buNone/>
            </a:pPr>
            <a:endParaRPr lang="is-IS" sz="2400" b="1" dirty="0">
              <a:latin typeface="Programme Regular" panose="020B0503020202020204" pitchFamily="34" charset="0"/>
            </a:endParaRPr>
          </a:p>
          <a:p>
            <a:pPr marL="0" indent="0">
              <a:buNone/>
            </a:pPr>
            <a:r>
              <a:rPr lang="is-IS" sz="1800" b="0" i="0" u="none" strike="noStrike" baseline="0" dirty="0">
                <a:solidFill>
                  <a:srgbClr val="000000"/>
                </a:solidFill>
                <a:latin typeface="AG Old Face"/>
              </a:rPr>
              <a:t>Innan menningarmálaflokksins er lögð rík áhersla á að endurskoða starfsemina á hverjum tíma, veita framúrskarandi þjónustu, tileinka sér vandaða stjórnsýslu og standa vörð um heilsu og hag starfsmanna. Innleiðing nýrra tæknilausna og framþróun í starfi er einnig einkennandi fyrir menningarstarf bæjarins. Starfsfólk menningarmálaflokksins leggur áherslu á að meta starfsemina reglulega með það fyrir augum að gera betur. </a:t>
            </a:r>
            <a:endParaRPr lang="en-US" sz="2400" b="1" dirty="0">
              <a:latin typeface="Programme Regular" panose="020B0503020202020204" pitchFamily="34" charset="0"/>
            </a:endParaRPr>
          </a:p>
        </p:txBody>
      </p:sp>
    </p:spTree>
    <p:extLst>
      <p:ext uri="{BB962C8B-B14F-4D97-AF65-F5344CB8AC3E}">
        <p14:creationId xmlns:p14="http://schemas.microsoft.com/office/powerpoint/2010/main" val="2807192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F82FAE-11E8-459C-B865-3B59C1BDE8F7}"/>
              </a:ext>
            </a:extLst>
          </p:cNvPr>
          <p:cNvSpPr>
            <a:spLocks noGrp="1"/>
          </p:cNvSpPr>
          <p:nvPr>
            <p:ph type="title"/>
          </p:nvPr>
        </p:nvSpPr>
        <p:spPr/>
        <p:txBody>
          <a:bodyPr/>
          <a:lstStyle/>
          <a:p>
            <a:r>
              <a:rPr lang="is-IS" dirty="0"/>
              <a:t>Starfsmannafjöldi og stöðugildi</a:t>
            </a:r>
          </a:p>
        </p:txBody>
      </p:sp>
      <p:sp>
        <p:nvSpPr>
          <p:cNvPr id="9" name="Content Placeholder 4"/>
          <p:cNvSpPr>
            <a:spLocks noGrp="1"/>
          </p:cNvSpPr>
          <p:nvPr>
            <p:ph idx="1"/>
          </p:nvPr>
        </p:nvSpPr>
        <p:spPr/>
        <p:txBody>
          <a:bodyPr>
            <a:normAutofit/>
          </a:bodyPr>
          <a:lstStyle/>
          <a:p>
            <a:pPr marL="0" indent="0">
              <a:buNone/>
            </a:pPr>
            <a:endParaRPr lang="en-US" sz="2400" b="1" dirty="0">
              <a:latin typeface="Programme Regular" panose="020B0503020202020204" pitchFamily="34" charset="0"/>
            </a:endParaRPr>
          </a:p>
          <a:p>
            <a:pPr marL="0" indent="0">
              <a:buNone/>
            </a:pPr>
            <a:r>
              <a:rPr lang="en-US" sz="2400" dirty="0">
                <a:latin typeface="Programme Regular" panose="020B0503020202020204" pitchFamily="34" charset="0"/>
              </a:rPr>
              <a:t>	</a:t>
            </a:r>
          </a:p>
        </p:txBody>
      </p:sp>
    </p:spTree>
    <p:extLst>
      <p:ext uri="{BB962C8B-B14F-4D97-AF65-F5344CB8AC3E}">
        <p14:creationId xmlns:p14="http://schemas.microsoft.com/office/powerpoint/2010/main" val="216908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0" name="Content Placeholder 9"/>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rot="5400000">
            <a:off x="6393758" y="2687929"/>
            <a:ext cx="2731149" cy="1820765"/>
          </a:xfrm>
        </p:spPr>
      </p:pic>
      <p:sp>
        <p:nvSpPr>
          <p:cNvPr id="9" name="Content Placeholder 4"/>
          <p:cNvSpPr>
            <a:spLocks noGrp="1"/>
          </p:cNvSpPr>
          <p:nvPr>
            <p:ph sz="half" idx="1"/>
          </p:nvPr>
        </p:nvSpPr>
        <p:spPr>
          <a:xfrm>
            <a:off x="140678" y="-74645"/>
            <a:ext cx="4785748" cy="4777274"/>
          </a:xfrm>
        </p:spPr>
        <p:txBody>
          <a:bodyPr>
            <a:normAutofit fontScale="92500" lnSpcReduction="10000"/>
          </a:bodyPr>
          <a:lstStyle/>
          <a:p>
            <a:pPr marL="0" indent="0">
              <a:buNone/>
            </a:pPr>
            <a:r>
              <a:rPr lang="is-IS" sz="3600" b="1" dirty="0">
                <a:latin typeface="Programme Regular" panose="020B0503020202020204" pitchFamily="34" charset="0"/>
              </a:rPr>
              <a:t>Að nýta betur tækifærin sem felast í nálægð menningarhúsa</a:t>
            </a:r>
          </a:p>
          <a:p>
            <a:pPr marL="0" indent="0">
              <a:buNone/>
            </a:pPr>
            <a:endParaRPr lang="is-IS" sz="2400" b="1" dirty="0">
              <a:latin typeface="Programme Regular" panose="020B0503020202020204" pitchFamily="34" charset="0"/>
            </a:endParaRPr>
          </a:p>
          <a:p>
            <a:pPr marL="0" indent="0">
              <a:buNone/>
            </a:pPr>
            <a:endParaRPr lang="en-US" sz="2400" dirty="0">
              <a:latin typeface="Programme Regular" panose="020B0503020202020204" pitchFamily="34" charset="0"/>
            </a:endParaRPr>
          </a:p>
          <a:p>
            <a:pPr marL="0" indent="0">
              <a:buNone/>
            </a:pPr>
            <a:r>
              <a:rPr lang="en-US" sz="3800" dirty="0" err="1">
                <a:latin typeface="Programme Regular" panose="020B0503020202020204" pitchFamily="34" charset="0"/>
              </a:rPr>
              <a:t>Leiðir</a:t>
            </a:r>
            <a:r>
              <a:rPr lang="en-US" sz="3800" dirty="0">
                <a:latin typeface="Programme Regular" panose="020B0503020202020204" pitchFamily="34" charset="0"/>
              </a:rPr>
              <a:t> </a:t>
            </a:r>
            <a:r>
              <a:rPr lang="en-US" sz="3800" dirty="0" err="1">
                <a:latin typeface="Programme Regular" panose="020B0503020202020204" pitchFamily="34" charset="0"/>
              </a:rPr>
              <a:t>að</a:t>
            </a:r>
            <a:r>
              <a:rPr lang="en-US" sz="3800" dirty="0">
                <a:latin typeface="Programme Regular" panose="020B0503020202020204" pitchFamily="34" charset="0"/>
              </a:rPr>
              <a:t> </a:t>
            </a:r>
            <a:r>
              <a:rPr lang="en-US" sz="3800" dirty="0" err="1">
                <a:latin typeface="Programme Regular" panose="020B0503020202020204" pitchFamily="34" charset="0"/>
              </a:rPr>
              <a:t>markmiði</a:t>
            </a:r>
            <a:r>
              <a:rPr lang="en-US" sz="3800" dirty="0">
                <a:latin typeface="Programme Regular" panose="020B0503020202020204" pitchFamily="34" charset="0"/>
              </a:rPr>
              <a:t>:</a:t>
            </a:r>
          </a:p>
          <a:p>
            <a:pPr marL="0" indent="0">
              <a:buNone/>
            </a:pPr>
            <a:r>
              <a:rPr lang="en-US" sz="2400" dirty="0">
                <a:latin typeface="Programme Regular" panose="020B0503020202020204" pitchFamily="34" charset="0"/>
              </a:rPr>
              <a:t>	</a:t>
            </a:r>
            <a:r>
              <a:rPr lang="en-US" sz="2400" dirty="0" err="1">
                <a:latin typeface="Programme Regular" panose="020B0503020202020204" pitchFamily="34" charset="0"/>
              </a:rPr>
              <a:t>Samræma</a:t>
            </a:r>
            <a:r>
              <a:rPr lang="en-US" sz="2400" dirty="0">
                <a:latin typeface="Programme Regular" panose="020B0503020202020204" pitchFamily="34" charset="0"/>
              </a:rPr>
              <a:t> </a:t>
            </a:r>
            <a:r>
              <a:rPr lang="en-US" sz="2400" dirty="0" err="1">
                <a:latin typeface="Programme Regular" panose="020B0503020202020204" pitchFamily="34" charset="0"/>
              </a:rPr>
              <a:t>opnunartíma</a:t>
            </a:r>
            <a:r>
              <a:rPr lang="en-US" sz="2400" dirty="0">
                <a:latin typeface="Programme Regular" panose="020B0503020202020204" pitchFamily="34" charset="0"/>
              </a:rPr>
              <a:t> 	</a:t>
            </a:r>
            <a:r>
              <a:rPr lang="en-US" sz="2400" dirty="0" err="1">
                <a:latin typeface="Programme Regular" panose="020B0503020202020204" pitchFamily="34" charset="0"/>
              </a:rPr>
              <a:t>húsanna</a:t>
            </a:r>
            <a:endParaRPr lang="en-US" sz="2400" dirty="0">
              <a:latin typeface="Programme Regular" panose="020B0503020202020204" pitchFamily="34" charset="0"/>
            </a:endParaRPr>
          </a:p>
          <a:p>
            <a:pPr marL="0" indent="0">
              <a:buNone/>
            </a:pPr>
            <a:r>
              <a:rPr lang="en-US" sz="2400" dirty="0">
                <a:latin typeface="Programme Regular" panose="020B0503020202020204" pitchFamily="34" charset="0"/>
              </a:rPr>
              <a:t>	</a:t>
            </a:r>
            <a:r>
              <a:rPr lang="en-US" sz="2400" dirty="0" err="1">
                <a:latin typeface="Programme Regular" panose="020B0503020202020204" pitchFamily="34" charset="0"/>
              </a:rPr>
              <a:t>Samstarf</a:t>
            </a:r>
            <a:r>
              <a:rPr lang="en-US" sz="2400" dirty="0">
                <a:latin typeface="Programme Regular" panose="020B0503020202020204" pitchFamily="34" charset="0"/>
              </a:rPr>
              <a:t> </a:t>
            </a:r>
            <a:r>
              <a:rPr lang="en-US" sz="2400" dirty="0" err="1">
                <a:latin typeface="Programme Regular" panose="020B0503020202020204" pitchFamily="34" charset="0"/>
              </a:rPr>
              <a:t>þvert</a:t>
            </a:r>
            <a:r>
              <a:rPr lang="en-US" sz="2400" dirty="0">
                <a:latin typeface="Programme Regular" panose="020B0503020202020204" pitchFamily="34" charset="0"/>
              </a:rPr>
              <a:t> á </a:t>
            </a:r>
            <a:r>
              <a:rPr lang="en-US" sz="2400" dirty="0" err="1">
                <a:latin typeface="Programme Regular" panose="020B0503020202020204" pitchFamily="34" charset="0"/>
              </a:rPr>
              <a:t>húsin</a:t>
            </a:r>
            <a:endParaRPr lang="en-US" sz="2400" dirty="0">
              <a:latin typeface="Programme Regular" panose="020B0503020202020204" pitchFamily="34" charset="0"/>
            </a:endParaRPr>
          </a:p>
          <a:p>
            <a:pPr marL="0" indent="0">
              <a:buNone/>
            </a:pPr>
            <a:r>
              <a:rPr lang="en-US" sz="2400" dirty="0">
                <a:latin typeface="Programme Regular" panose="020B0503020202020204" pitchFamily="34" charset="0"/>
              </a:rPr>
              <a:t>	</a:t>
            </a:r>
            <a:r>
              <a:rPr lang="en-US" sz="2400" dirty="0" err="1">
                <a:latin typeface="Programme Regular" panose="020B0503020202020204" pitchFamily="34" charset="0"/>
              </a:rPr>
              <a:t>Sameiginlegt</a:t>
            </a:r>
            <a:r>
              <a:rPr lang="en-US" sz="2400" dirty="0">
                <a:latin typeface="Programme Regular" panose="020B0503020202020204" pitchFamily="34" charset="0"/>
              </a:rPr>
              <a:t> </a:t>
            </a:r>
            <a:r>
              <a:rPr lang="en-US" sz="2400" dirty="0" err="1">
                <a:latin typeface="Programme Regular" panose="020B0503020202020204" pitchFamily="34" charset="0"/>
              </a:rPr>
              <a:t>kynningarstarf</a:t>
            </a:r>
            <a:r>
              <a:rPr lang="en-US" sz="2400" dirty="0">
                <a:latin typeface="Programme Regular" panose="020B0503020202020204" pitchFamily="34" charset="0"/>
              </a:rPr>
              <a:t> og 	</a:t>
            </a:r>
            <a:r>
              <a:rPr lang="en-US" sz="2400" dirty="0" err="1">
                <a:latin typeface="Programme Regular" panose="020B0503020202020204" pitchFamily="34" charset="0"/>
              </a:rPr>
              <a:t>ímyndarsköpun</a:t>
            </a:r>
            <a:r>
              <a:rPr lang="en-US" sz="2400" dirty="0">
                <a:latin typeface="Programme Regular" panose="020B0503020202020204" pitchFamily="34" charset="0"/>
              </a:rPr>
              <a:t> </a:t>
            </a:r>
            <a:r>
              <a:rPr lang="en-US" sz="2400" dirty="0" err="1">
                <a:latin typeface="Programme Regular" panose="020B0503020202020204" pitchFamily="34" charset="0"/>
              </a:rPr>
              <a:t>undir</a:t>
            </a:r>
            <a:r>
              <a:rPr lang="en-US" sz="2400" dirty="0">
                <a:latin typeface="Programme Regular" panose="020B0503020202020204" pitchFamily="34" charset="0"/>
              </a:rPr>
              <a:t> </a:t>
            </a:r>
            <a:r>
              <a:rPr lang="en-US" sz="2400" dirty="0" err="1">
                <a:latin typeface="Programme Regular" panose="020B0503020202020204" pitchFamily="34" charset="0"/>
              </a:rPr>
              <a:t>einu</a:t>
            </a:r>
            <a:r>
              <a:rPr lang="en-US" sz="2400" dirty="0">
                <a:latin typeface="Programme Regular" panose="020B0503020202020204" pitchFamily="34" charset="0"/>
              </a:rPr>
              <a:t> </a:t>
            </a:r>
            <a:r>
              <a:rPr lang="en-US" sz="2400" dirty="0" err="1">
                <a:latin typeface="Programme Regular" panose="020B0503020202020204" pitchFamily="34" charset="0"/>
              </a:rPr>
              <a:t>heiti</a:t>
            </a:r>
            <a:endParaRPr lang="en-US" sz="2400" dirty="0">
              <a:latin typeface="Programme Regular" panose="020B0503020202020204" pitchFamily="34" charset="0"/>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0245" y="155988"/>
            <a:ext cx="2700575" cy="1800383"/>
          </a:xfrm>
          <a:prstGeom prst="rect">
            <a:avLst/>
          </a:prstGeom>
        </p:spPr>
      </p:pic>
    </p:spTree>
    <p:extLst>
      <p:ext uri="{BB962C8B-B14F-4D97-AF65-F5344CB8AC3E}">
        <p14:creationId xmlns:p14="http://schemas.microsoft.com/office/powerpoint/2010/main" val="29580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190919" y="170822"/>
            <a:ext cx="8325059" cy="1457011"/>
          </a:xfrm>
        </p:spPr>
        <p:txBody>
          <a:bodyPr>
            <a:normAutofit lnSpcReduction="10000"/>
          </a:bodyPr>
          <a:lstStyle/>
          <a:p>
            <a:pPr marL="0" indent="0">
              <a:buNone/>
            </a:pPr>
            <a:r>
              <a:rPr lang="is-IS" sz="4000" b="1" dirty="0">
                <a:latin typeface="Programme Regular" panose="020B0503020202020204" pitchFamily="34" charset="0"/>
              </a:rPr>
              <a:t>Að efla næsta nágrenni</a:t>
            </a:r>
          </a:p>
          <a:p>
            <a:pPr marL="0" indent="0">
              <a:buNone/>
            </a:pPr>
            <a:endParaRPr lang="en-US" sz="2400" dirty="0">
              <a:latin typeface="Programme Regular" panose="020B0503020202020204" pitchFamily="34" charset="0"/>
            </a:endParaRPr>
          </a:p>
          <a:p>
            <a:pPr marL="0" indent="0">
              <a:buNone/>
            </a:pPr>
            <a:r>
              <a:rPr lang="en-US" sz="2400" dirty="0">
                <a:latin typeface="Programme Regular" panose="020B0503020202020204" pitchFamily="34" charset="0"/>
              </a:rPr>
              <a:t> </a:t>
            </a:r>
          </a:p>
        </p:txBody>
      </p:sp>
      <p:pic>
        <p:nvPicPr>
          <p:cNvPr id="10" name="Content Placeholder 9"/>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rot="10800000" flipH="1" flipV="1">
            <a:off x="5225143" y="689363"/>
            <a:ext cx="3506875" cy="2937060"/>
          </a:xfrm>
          <a:prstGeom prst="rect">
            <a:avLst/>
          </a:prstGeom>
        </p:spPr>
      </p:pic>
      <p:sp>
        <p:nvSpPr>
          <p:cNvPr id="2" name="Rectangle 1"/>
          <p:cNvSpPr/>
          <p:nvPr/>
        </p:nvSpPr>
        <p:spPr>
          <a:xfrm>
            <a:off x="190919" y="1305515"/>
            <a:ext cx="4853354" cy="3631763"/>
          </a:xfrm>
          <a:prstGeom prst="rect">
            <a:avLst/>
          </a:prstGeom>
        </p:spPr>
        <p:txBody>
          <a:bodyPr wrap="square">
            <a:spAutoFit/>
          </a:bodyPr>
          <a:lstStyle/>
          <a:p>
            <a:pPr defTabSz="457200">
              <a:lnSpc>
                <a:spcPct val="80000"/>
              </a:lnSpc>
              <a:spcBef>
                <a:spcPct val="20000"/>
              </a:spcBef>
            </a:pPr>
            <a:r>
              <a:rPr lang="en-US" sz="3200" dirty="0" err="1">
                <a:latin typeface="Programme Regular" panose="020B0503020202020204" pitchFamily="34" charset="0"/>
              </a:rPr>
              <a:t>Leiðir</a:t>
            </a:r>
            <a:r>
              <a:rPr lang="en-US" sz="3200" dirty="0">
                <a:latin typeface="Programme Regular" panose="020B0503020202020204" pitchFamily="34" charset="0"/>
              </a:rPr>
              <a:t> </a:t>
            </a:r>
            <a:r>
              <a:rPr lang="en-US" sz="3200" dirty="0" err="1">
                <a:latin typeface="Programme Regular" panose="020B0503020202020204" pitchFamily="34" charset="0"/>
              </a:rPr>
              <a:t>að</a:t>
            </a:r>
            <a:r>
              <a:rPr lang="en-US" sz="3200" dirty="0">
                <a:latin typeface="Programme Regular" panose="020B0503020202020204" pitchFamily="34" charset="0"/>
              </a:rPr>
              <a:t> </a:t>
            </a:r>
            <a:r>
              <a:rPr lang="en-US" sz="3200" dirty="0" err="1">
                <a:latin typeface="Programme Regular" panose="020B0503020202020204" pitchFamily="34" charset="0"/>
              </a:rPr>
              <a:t>markmiði</a:t>
            </a:r>
            <a:r>
              <a:rPr lang="en-US" sz="3200" dirty="0">
                <a:latin typeface="Programme Regular" panose="020B0503020202020204" pitchFamily="34" charset="0"/>
              </a:rPr>
              <a:t>:</a:t>
            </a:r>
          </a:p>
          <a:p>
            <a:r>
              <a:rPr lang="en-US" sz="2400" dirty="0">
                <a:latin typeface="Programme Regular" panose="020B0503020202020204" pitchFamily="34" charset="0"/>
              </a:rPr>
              <a:t>	</a:t>
            </a:r>
            <a:r>
              <a:rPr lang="en-US" sz="2400" dirty="0" err="1">
                <a:latin typeface="Programme Regular" panose="020B0503020202020204" pitchFamily="34" charset="0"/>
              </a:rPr>
              <a:t>Skipulag</a:t>
            </a:r>
            <a:r>
              <a:rPr lang="en-US" sz="2400" dirty="0">
                <a:latin typeface="Programme Regular" panose="020B0503020202020204" pitchFamily="34" charset="0"/>
              </a:rPr>
              <a:t> </a:t>
            </a:r>
            <a:r>
              <a:rPr lang="en-US" sz="2400" dirty="0" err="1">
                <a:latin typeface="Programme Regular" panose="020B0503020202020204" pitchFamily="34" charset="0"/>
              </a:rPr>
              <a:t>svæðis</a:t>
            </a:r>
            <a:r>
              <a:rPr lang="en-US" sz="2400" dirty="0">
                <a:latin typeface="Programme Regular" panose="020B0503020202020204" pitchFamily="34" charset="0"/>
              </a:rPr>
              <a:t> í </a:t>
            </a:r>
            <a:r>
              <a:rPr lang="en-US" sz="2400" dirty="0" err="1">
                <a:latin typeface="Programme Regular" panose="020B0503020202020204" pitchFamily="34" charset="0"/>
              </a:rPr>
              <a:t>heild</a:t>
            </a:r>
            <a:r>
              <a:rPr lang="en-US" sz="2400" dirty="0">
                <a:latin typeface="Programme Regular" panose="020B0503020202020204" pitchFamily="34" charset="0"/>
              </a:rPr>
              <a:t> </a:t>
            </a:r>
            <a:r>
              <a:rPr lang="en-US" sz="2400" dirty="0" err="1">
                <a:latin typeface="Programme Regular" panose="020B0503020202020204" pitchFamily="34" charset="0"/>
              </a:rPr>
              <a:t>sinni</a:t>
            </a:r>
            <a:endParaRPr lang="en-US" sz="2400" dirty="0">
              <a:latin typeface="Programme Regular" panose="020B0503020202020204" pitchFamily="34" charset="0"/>
            </a:endParaRPr>
          </a:p>
          <a:p>
            <a:r>
              <a:rPr lang="en-US" sz="2400" dirty="0">
                <a:latin typeface="Programme Regular" panose="020B0503020202020204" pitchFamily="34" charset="0"/>
              </a:rPr>
              <a:t>	</a:t>
            </a:r>
            <a:r>
              <a:rPr lang="en-US" sz="2400" dirty="0" err="1">
                <a:latin typeface="Programme Regular" panose="020B0503020202020204" pitchFamily="34" charset="0"/>
              </a:rPr>
              <a:t>Meiri</a:t>
            </a:r>
            <a:r>
              <a:rPr lang="en-US" sz="2400" dirty="0">
                <a:latin typeface="Programme Regular" panose="020B0503020202020204" pitchFamily="34" charset="0"/>
              </a:rPr>
              <a:t> </a:t>
            </a:r>
            <a:r>
              <a:rPr lang="en-US" sz="2400" dirty="0" err="1">
                <a:latin typeface="Programme Regular" panose="020B0503020202020204" pitchFamily="34" charset="0"/>
              </a:rPr>
              <a:t>menningarstarfsemi</a:t>
            </a:r>
            <a:r>
              <a:rPr lang="en-US" sz="2400" dirty="0">
                <a:latin typeface="Programme Regular" panose="020B0503020202020204" pitchFamily="34" charset="0"/>
              </a:rPr>
              <a:t> á 	</a:t>
            </a:r>
            <a:r>
              <a:rPr lang="en-US" sz="2400" dirty="0" err="1">
                <a:latin typeface="Programme Regular" panose="020B0503020202020204" pitchFamily="34" charset="0"/>
              </a:rPr>
              <a:t>svæðinu</a:t>
            </a:r>
            <a:endParaRPr lang="en-US" sz="2400" dirty="0">
              <a:latin typeface="Programme Regular" panose="020B0503020202020204" pitchFamily="34" charset="0"/>
            </a:endParaRPr>
          </a:p>
          <a:p>
            <a:r>
              <a:rPr lang="en-US" sz="2400" dirty="0">
                <a:latin typeface="Programme Regular" panose="020B0503020202020204" pitchFamily="34" charset="0"/>
              </a:rPr>
              <a:t>	</a:t>
            </a:r>
            <a:r>
              <a:rPr lang="en-US" sz="2400" dirty="0" err="1">
                <a:latin typeface="Programme Regular" panose="020B0503020202020204" pitchFamily="34" charset="0"/>
              </a:rPr>
              <a:t>Kanna</a:t>
            </a:r>
            <a:r>
              <a:rPr lang="en-US" sz="2400" dirty="0">
                <a:latin typeface="Programme Regular" panose="020B0503020202020204" pitchFamily="34" charset="0"/>
              </a:rPr>
              <a:t> </a:t>
            </a:r>
            <a:r>
              <a:rPr lang="en-US" sz="2400" dirty="0" err="1">
                <a:latin typeface="Programme Regular" panose="020B0503020202020204" pitchFamily="34" charset="0"/>
              </a:rPr>
              <a:t>nýtt</a:t>
            </a:r>
            <a:r>
              <a:rPr lang="en-US" sz="2400" dirty="0">
                <a:latin typeface="Programme Regular" panose="020B0503020202020204" pitchFamily="34" charset="0"/>
              </a:rPr>
              <a:t> </a:t>
            </a:r>
            <a:r>
              <a:rPr lang="en-US" sz="2400" dirty="0" err="1">
                <a:latin typeface="Programme Regular" panose="020B0503020202020204" pitchFamily="34" charset="0"/>
              </a:rPr>
              <a:t>ónotað</a:t>
            </a:r>
            <a:r>
              <a:rPr lang="en-US" sz="2400" dirty="0">
                <a:latin typeface="Programme Regular" panose="020B0503020202020204" pitchFamily="34" charset="0"/>
              </a:rPr>
              <a:t> </a:t>
            </a:r>
            <a:r>
              <a:rPr lang="en-US" sz="2400" dirty="0" err="1">
                <a:latin typeface="Programme Regular" panose="020B0503020202020204" pitchFamily="34" charset="0"/>
              </a:rPr>
              <a:t>húsnæði</a:t>
            </a:r>
            <a:endParaRPr lang="en-US" sz="2400" dirty="0">
              <a:latin typeface="Programme Regular" panose="020B0503020202020204" pitchFamily="34" charset="0"/>
            </a:endParaRPr>
          </a:p>
          <a:p>
            <a:r>
              <a:rPr lang="en-US" sz="2400" dirty="0">
                <a:latin typeface="Programme Regular" panose="020B0503020202020204" pitchFamily="34" charset="0"/>
              </a:rPr>
              <a:t>	</a:t>
            </a:r>
            <a:r>
              <a:rPr lang="en-US" sz="2400" dirty="0" err="1">
                <a:latin typeface="Programme Regular" panose="020B0503020202020204" pitchFamily="34" charset="0"/>
              </a:rPr>
              <a:t>Móta</a:t>
            </a:r>
            <a:r>
              <a:rPr lang="en-US" sz="2400" dirty="0">
                <a:latin typeface="Programme Regular" panose="020B0503020202020204" pitchFamily="34" charset="0"/>
              </a:rPr>
              <a:t> </a:t>
            </a:r>
            <a:r>
              <a:rPr lang="en-US" sz="2400" dirty="0" err="1">
                <a:latin typeface="Programme Regular" panose="020B0503020202020204" pitchFamily="34" charset="0"/>
              </a:rPr>
              <a:t>eftirsóknarvert</a:t>
            </a:r>
            <a:r>
              <a:rPr lang="en-US" sz="2400" dirty="0">
                <a:latin typeface="Programme Regular" panose="020B0503020202020204" pitchFamily="34" charset="0"/>
              </a:rPr>
              <a:t> 	</a:t>
            </a:r>
            <a:r>
              <a:rPr lang="en-US" sz="2400" dirty="0" err="1">
                <a:latin typeface="Programme Regular" panose="020B0503020202020204" pitchFamily="34" charset="0"/>
              </a:rPr>
              <a:t>rekstrarumhverfi</a:t>
            </a:r>
            <a:endParaRPr lang="en-US" sz="2400" dirty="0">
              <a:latin typeface="Programme Regular" panose="020B0503020202020204" pitchFamily="34" charset="0"/>
            </a:endParaRPr>
          </a:p>
          <a:p>
            <a:r>
              <a:rPr lang="en-US" sz="2400" dirty="0">
                <a:latin typeface="Programme Regular" panose="020B0503020202020204" pitchFamily="34" charset="0"/>
              </a:rPr>
              <a:t>	</a:t>
            </a:r>
            <a:r>
              <a:rPr lang="en-US" sz="2400" dirty="0" err="1">
                <a:latin typeface="Programme Regular" panose="020B0503020202020204" pitchFamily="34" charset="0"/>
              </a:rPr>
              <a:t>Bílastæði</a:t>
            </a:r>
            <a:r>
              <a:rPr lang="en-US" sz="2400" dirty="0">
                <a:latin typeface="Programme Regular" panose="020B0503020202020204" pitchFamily="34" charset="0"/>
              </a:rPr>
              <a:t> </a:t>
            </a:r>
            <a:r>
              <a:rPr lang="en-US" sz="2400" dirty="0" err="1">
                <a:latin typeface="Programme Regular" panose="020B0503020202020204" pitchFamily="34" charset="0"/>
              </a:rPr>
              <a:t>skerði</a:t>
            </a:r>
            <a:r>
              <a:rPr lang="en-US" sz="2400" dirty="0">
                <a:latin typeface="Programme Regular" panose="020B0503020202020204" pitchFamily="34" charset="0"/>
              </a:rPr>
              <a:t> </a:t>
            </a:r>
            <a:r>
              <a:rPr lang="en-US" sz="2400" dirty="0" err="1">
                <a:latin typeface="Programme Regular" panose="020B0503020202020204" pitchFamily="34" charset="0"/>
              </a:rPr>
              <a:t>ekki</a:t>
            </a:r>
            <a:r>
              <a:rPr lang="en-US" sz="2400" dirty="0">
                <a:latin typeface="Programme Regular" panose="020B0503020202020204" pitchFamily="34" charset="0"/>
              </a:rPr>
              <a:t> </a:t>
            </a:r>
            <a:r>
              <a:rPr lang="en-US" sz="2400" dirty="0" err="1">
                <a:latin typeface="Programme Regular" panose="020B0503020202020204" pitchFamily="34" charset="0"/>
              </a:rPr>
              <a:t>svigrúm</a:t>
            </a:r>
            <a:r>
              <a:rPr lang="en-US" sz="2400" dirty="0">
                <a:latin typeface="Programme Regular" panose="020B0503020202020204" pitchFamily="34" charset="0"/>
              </a:rPr>
              <a:t> 	</a:t>
            </a:r>
            <a:r>
              <a:rPr lang="en-US" sz="2400" dirty="0" err="1">
                <a:latin typeface="Programme Regular" panose="020B0503020202020204" pitchFamily="34" charset="0"/>
              </a:rPr>
              <a:t>til</a:t>
            </a:r>
            <a:r>
              <a:rPr lang="en-US" sz="2400" dirty="0">
                <a:latin typeface="Programme Regular" panose="020B0503020202020204" pitchFamily="34" charset="0"/>
              </a:rPr>
              <a:t> </a:t>
            </a:r>
            <a:r>
              <a:rPr lang="en-US" sz="2400" dirty="0" err="1">
                <a:latin typeface="Programme Regular" panose="020B0503020202020204" pitchFamily="34" charset="0"/>
              </a:rPr>
              <a:t>menningarstarfsemi</a:t>
            </a:r>
            <a:endParaRPr lang="en-US" sz="2400" dirty="0">
              <a:latin typeface="Programme Regular" panose="020B0503020202020204" pitchFamily="34" charset="0"/>
            </a:endParaRPr>
          </a:p>
          <a:p>
            <a:endParaRPr lang="is-IS" dirty="0"/>
          </a:p>
        </p:txBody>
      </p:sp>
    </p:spTree>
    <p:extLst>
      <p:ext uri="{BB962C8B-B14F-4D97-AF65-F5344CB8AC3E}">
        <p14:creationId xmlns:p14="http://schemas.microsoft.com/office/powerpoint/2010/main" val="2270187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p:nvPr>
        </p:nvSpPr>
        <p:spPr/>
        <p:txBody>
          <a:bodyPr>
            <a:normAutofit/>
          </a:bodyPr>
          <a:lstStyle/>
          <a:p>
            <a:r>
              <a:rPr lang="pt-BR" dirty="0"/>
              <a:t> </a:t>
            </a:r>
            <a:r>
              <a:rPr lang="pt-BR" dirty="0">
                <a:latin typeface="Programme Regular" panose="020B0503020202020204" pitchFamily="34" charset="0"/>
              </a:rPr>
              <a:t>Að sækja á ný mið</a:t>
            </a:r>
            <a:r>
              <a:rPr lang="en-US" dirty="0">
                <a:latin typeface="Programme Regular" panose="020B0503020202020204" pitchFamily="34" charset="0"/>
              </a:rPr>
              <a:t> </a:t>
            </a:r>
          </a:p>
        </p:txBody>
      </p:sp>
      <p:sp>
        <p:nvSpPr>
          <p:cNvPr id="10" name="Content Placeholder 2"/>
          <p:cNvSpPr>
            <a:spLocks noGrp="1"/>
          </p:cNvSpPr>
          <p:nvPr>
            <p:ph sz="half" idx="1"/>
          </p:nvPr>
        </p:nvSpPr>
        <p:spPr>
          <a:xfrm>
            <a:off x="533321" y="1310686"/>
            <a:ext cx="4989007" cy="3394472"/>
          </a:xfrm>
        </p:spPr>
        <p:txBody>
          <a:bodyPr>
            <a:normAutofit fontScale="92500" lnSpcReduction="10000"/>
          </a:bodyPr>
          <a:lstStyle/>
          <a:p>
            <a:pPr marL="0" indent="0">
              <a:buNone/>
            </a:pPr>
            <a:r>
              <a:rPr lang="en-US" sz="3500" dirty="0" err="1">
                <a:latin typeface="Programme Regular" panose="020B0503020202020204" pitchFamily="34" charset="0"/>
              </a:rPr>
              <a:t>Leiðir</a:t>
            </a:r>
            <a:r>
              <a:rPr lang="en-US" sz="3500" dirty="0">
                <a:latin typeface="Programme Regular" panose="020B0503020202020204" pitchFamily="34" charset="0"/>
              </a:rPr>
              <a:t> </a:t>
            </a:r>
            <a:r>
              <a:rPr lang="en-US" sz="3500" dirty="0" err="1">
                <a:latin typeface="Programme Regular" panose="020B0503020202020204" pitchFamily="34" charset="0"/>
              </a:rPr>
              <a:t>að</a:t>
            </a:r>
            <a:r>
              <a:rPr lang="en-US" sz="3500" dirty="0">
                <a:latin typeface="Programme Regular" panose="020B0503020202020204" pitchFamily="34" charset="0"/>
              </a:rPr>
              <a:t> </a:t>
            </a:r>
            <a:r>
              <a:rPr lang="en-US" sz="3500" dirty="0" err="1">
                <a:latin typeface="Programme Regular" panose="020B0503020202020204" pitchFamily="34" charset="0"/>
              </a:rPr>
              <a:t>markmiði</a:t>
            </a:r>
            <a:r>
              <a:rPr lang="en-US" sz="3500" dirty="0">
                <a:latin typeface="Programme Regular" panose="020B0503020202020204" pitchFamily="34" charset="0"/>
              </a:rPr>
              <a:t>:</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Tengjast</a:t>
            </a:r>
            <a:r>
              <a:rPr lang="en-US" dirty="0">
                <a:latin typeface="Programme Regular" panose="020B0503020202020204" pitchFamily="34" charset="0"/>
              </a:rPr>
              <a:t> og taka </a:t>
            </a:r>
            <a:r>
              <a:rPr lang="en-US" dirty="0" err="1">
                <a:latin typeface="Programme Regular" panose="020B0503020202020204" pitchFamily="34" charset="0"/>
              </a:rPr>
              <a:t>þátt</a:t>
            </a:r>
            <a:r>
              <a:rPr lang="en-US" dirty="0">
                <a:latin typeface="Programme Regular" panose="020B0503020202020204" pitchFamily="34" charset="0"/>
              </a:rPr>
              <a:t> í 	</a:t>
            </a:r>
            <a:r>
              <a:rPr lang="en-US" dirty="0" err="1">
                <a:latin typeface="Programme Regular" panose="020B0503020202020204" pitchFamily="34" charset="0"/>
              </a:rPr>
              <a:t>listahátíðum</a:t>
            </a:r>
            <a:r>
              <a:rPr lang="en-US" dirty="0">
                <a:latin typeface="Programme Regular" panose="020B0503020202020204" pitchFamily="34" charset="0"/>
              </a:rPr>
              <a:t> og </a:t>
            </a:r>
            <a:r>
              <a:rPr lang="en-US" dirty="0" err="1">
                <a:latin typeface="Programme Regular" panose="020B0503020202020204" pitchFamily="34" charset="0"/>
              </a:rPr>
              <a:t>efla</a:t>
            </a:r>
            <a:r>
              <a:rPr lang="en-US" dirty="0">
                <a:latin typeface="Programme Regular" panose="020B0503020202020204" pitchFamily="34" charset="0"/>
              </a:rPr>
              <a:t> </a:t>
            </a:r>
            <a:r>
              <a:rPr lang="en-US" dirty="0" err="1">
                <a:latin typeface="Programme Regular" panose="020B0503020202020204" pitchFamily="34" charset="0"/>
              </a:rPr>
              <a:t>þær</a:t>
            </a:r>
            <a:r>
              <a:rPr lang="en-US" dirty="0">
                <a:latin typeface="Programme Regular" panose="020B0503020202020204" pitchFamily="34" charset="0"/>
              </a:rPr>
              <a:t> </a:t>
            </a:r>
            <a:r>
              <a:rPr lang="en-US" dirty="0" err="1">
                <a:latin typeface="Programme Regular" panose="020B0503020202020204" pitchFamily="34" charset="0"/>
              </a:rPr>
              <a:t>sem</a:t>
            </a:r>
            <a:r>
              <a:rPr lang="en-US" dirty="0">
                <a:latin typeface="Programme Regular" panose="020B0503020202020204" pitchFamily="34" charset="0"/>
              </a:rPr>
              <a:t> 	</a:t>
            </a:r>
            <a:r>
              <a:rPr lang="en-US" dirty="0" err="1">
                <a:latin typeface="Programme Regular" panose="020B0503020202020204" pitchFamily="34" charset="0"/>
              </a:rPr>
              <a:t>fyrir</a:t>
            </a:r>
            <a:r>
              <a:rPr lang="en-US" dirty="0">
                <a:latin typeface="Programme Regular" panose="020B0503020202020204" pitchFamily="34" charset="0"/>
              </a:rPr>
              <a:t> </a:t>
            </a:r>
            <a:r>
              <a:rPr lang="en-US" dirty="0" err="1">
                <a:latin typeface="Programme Regular" panose="020B0503020202020204" pitchFamily="34" charset="0"/>
              </a:rPr>
              <a:t>eru</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Fá</a:t>
            </a:r>
            <a:r>
              <a:rPr lang="en-US" dirty="0">
                <a:latin typeface="Programme Regular" panose="020B0503020202020204" pitchFamily="34" charset="0"/>
              </a:rPr>
              <a:t> </a:t>
            </a:r>
            <a:r>
              <a:rPr lang="en-US" dirty="0" err="1">
                <a:latin typeface="Programme Regular" panose="020B0503020202020204" pitchFamily="34" charset="0"/>
              </a:rPr>
              <a:t>erlenda</a:t>
            </a:r>
            <a:r>
              <a:rPr lang="en-US" dirty="0">
                <a:latin typeface="Programme Regular" panose="020B0503020202020204" pitchFamily="34" charset="0"/>
              </a:rPr>
              <a:t> </a:t>
            </a:r>
            <a:r>
              <a:rPr lang="en-US" dirty="0" err="1">
                <a:latin typeface="Programme Regular" panose="020B0503020202020204" pitchFamily="34" charset="0"/>
              </a:rPr>
              <a:t>listamenn</a:t>
            </a:r>
            <a:r>
              <a:rPr lang="en-US" dirty="0">
                <a:latin typeface="Programme Regular" panose="020B0503020202020204" pitchFamily="34" charset="0"/>
              </a:rPr>
              <a:t> </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Nýta</a:t>
            </a:r>
            <a:r>
              <a:rPr lang="en-US" dirty="0">
                <a:latin typeface="Programme Regular" panose="020B0503020202020204" pitchFamily="34" charset="0"/>
              </a:rPr>
              <a:t> </a:t>
            </a:r>
            <a:r>
              <a:rPr lang="en-US" dirty="0" err="1">
                <a:latin typeface="Programme Regular" panose="020B0503020202020204" pitchFamily="34" charset="0"/>
              </a:rPr>
              <a:t>vinabæjarsamstarf</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Vinna</a:t>
            </a:r>
            <a:r>
              <a:rPr lang="en-US" dirty="0">
                <a:latin typeface="Programme Regular" panose="020B0503020202020204" pitchFamily="34" charset="0"/>
              </a:rPr>
              <a:t> </a:t>
            </a:r>
            <a:r>
              <a:rPr lang="en-US" dirty="0" err="1">
                <a:latin typeface="Programme Regular" panose="020B0503020202020204" pitchFamily="34" charset="0"/>
              </a:rPr>
              <a:t>með</a:t>
            </a:r>
            <a:r>
              <a:rPr lang="en-US" dirty="0">
                <a:latin typeface="Programme Regular" panose="020B0503020202020204" pitchFamily="34" charset="0"/>
              </a:rPr>
              <a:t> </a:t>
            </a:r>
            <a:r>
              <a:rPr lang="en-US" dirty="0" err="1">
                <a:latin typeface="Programme Regular" panose="020B0503020202020204" pitchFamily="34" charset="0"/>
              </a:rPr>
              <a:t>fagaðilum</a:t>
            </a:r>
            <a:r>
              <a:rPr lang="en-US" dirty="0">
                <a:latin typeface="Programme Regular" panose="020B0503020202020204" pitchFamily="34" charset="0"/>
              </a:rPr>
              <a:t> og 	</a:t>
            </a:r>
            <a:r>
              <a:rPr lang="en-US" dirty="0" err="1">
                <a:latin typeface="Programme Regular" panose="020B0503020202020204" pitchFamily="34" charset="0"/>
              </a:rPr>
              <a:t>listaskólum</a:t>
            </a:r>
            <a:endParaRPr lang="en-US" dirty="0">
              <a:latin typeface="Programme Regular" panose="020B0503020202020204" pitchFamily="34" charset="0"/>
            </a:endParaRPr>
          </a:p>
          <a:p>
            <a:endParaRPr lang="en-US" dirty="0">
              <a:latin typeface="Programme Regular" panose="020B0503020202020204" pitchFamily="34" charset="0"/>
            </a:endParaRPr>
          </a:p>
          <a:p>
            <a:endParaRPr lang="en-US" dirty="0"/>
          </a:p>
        </p:txBody>
      </p:sp>
      <p:pic>
        <p:nvPicPr>
          <p:cNvPr id="11" name="Content Placeholder 7"/>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628597" y="989138"/>
            <a:ext cx="3058203" cy="1718091"/>
          </a:xfr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4476" y="3094893"/>
            <a:ext cx="2828393" cy="1885136"/>
          </a:xfrm>
          <a:prstGeom prst="rect">
            <a:avLst/>
          </a:prstGeom>
        </p:spPr>
      </p:pic>
    </p:spTree>
    <p:extLst>
      <p:ext uri="{BB962C8B-B14F-4D97-AF65-F5344CB8AC3E}">
        <p14:creationId xmlns:p14="http://schemas.microsoft.com/office/powerpoint/2010/main" val="48927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nn-NO" dirty="0">
                <a:latin typeface="Programme Regular" panose="020B0503020202020204" pitchFamily="34" charset="0"/>
              </a:rPr>
              <a:t>Að efla tengingar og samtal við grasrótina</a:t>
            </a:r>
            <a:endParaRPr lang="en-US" dirty="0">
              <a:latin typeface="Programme Regular" panose="020B0503020202020204" pitchFamily="34" charset="0"/>
            </a:endParaRPr>
          </a:p>
        </p:txBody>
      </p:sp>
      <p:sp>
        <p:nvSpPr>
          <p:cNvPr id="7" name="Content Placeholder 6"/>
          <p:cNvSpPr>
            <a:spLocks noGrp="1"/>
          </p:cNvSpPr>
          <p:nvPr>
            <p:ph sz="half" idx="1"/>
          </p:nvPr>
        </p:nvSpPr>
        <p:spPr/>
        <p:txBody>
          <a:bodyPr>
            <a:normAutofit fontScale="92500" lnSpcReduction="10000"/>
          </a:bodyPr>
          <a:lstStyle/>
          <a:p>
            <a:pPr marL="0" indent="0">
              <a:buNone/>
            </a:pPr>
            <a:r>
              <a:rPr lang="en-US" sz="3500" dirty="0" err="1">
                <a:latin typeface="Programme Regular" panose="020B0503020202020204" pitchFamily="34" charset="0"/>
              </a:rPr>
              <a:t>Leiðir</a:t>
            </a:r>
            <a:r>
              <a:rPr lang="en-US" sz="3500" dirty="0">
                <a:latin typeface="Programme Regular" panose="020B0503020202020204" pitchFamily="34" charset="0"/>
              </a:rPr>
              <a:t> </a:t>
            </a:r>
            <a:r>
              <a:rPr lang="en-US" sz="3500" dirty="0" err="1">
                <a:latin typeface="Programme Regular" panose="020B0503020202020204" pitchFamily="34" charset="0"/>
              </a:rPr>
              <a:t>að</a:t>
            </a:r>
            <a:r>
              <a:rPr lang="en-US" sz="3500" dirty="0">
                <a:latin typeface="Programme Regular" panose="020B0503020202020204" pitchFamily="34" charset="0"/>
              </a:rPr>
              <a:t> </a:t>
            </a:r>
            <a:r>
              <a:rPr lang="en-US" sz="3500" dirty="0" err="1">
                <a:latin typeface="Programme Regular" panose="020B0503020202020204" pitchFamily="34" charset="0"/>
              </a:rPr>
              <a:t>markmiði</a:t>
            </a:r>
            <a:r>
              <a:rPr lang="en-US" sz="3500" dirty="0">
                <a:latin typeface="Programme Regular" panose="020B0503020202020204" pitchFamily="34" charset="0"/>
              </a:rPr>
              <a:t>:</a:t>
            </a: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Gott</a:t>
            </a:r>
            <a:r>
              <a:rPr lang="en-US" dirty="0">
                <a:latin typeface="Programme Regular" panose="020B0503020202020204" pitchFamily="34" charset="0"/>
              </a:rPr>
              <a:t> </a:t>
            </a:r>
            <a:r>
              <a:rPr lang="en-US" dirty="0" err="1">
                <a:latin typeface="Programme Regular" panose="020B0503020202020204" pitchFamily="34" charset="0"/>
              </a:rPr>
              <a:t>samstarf</a:t>
            </a:r>
            <a:r>
              <a:rPr lang="en-US" dirty="0">
                <a:latin typeface="Programme Regular" panose="020B0503020202020204" pitchFamily="34" charset="0"/>
              </a:rPr>
              <a:t> </a:t>
            </a:r>
            <a:r>
              <a:rPr lang="en-US" dirty="0" err="1">
                <a:latin typeface="Programme Regular" panose="020B0503020202020204" pitchFamily="34" charset="0"/>
              </a:rPr>
              <a:t>við</a:t>
            </a:r>
            <a:r>
              <a:rPr lang="en-US" dirty="0">
                <a:latin typeface="Programme Regular" panose="020B0503020202020204" pitchFamily="34" charset="0"/>
              </a:rPr>
              <a:t> </a:t>
            </a:r>
            <a:r>
              <a:rPr lang="en-US" dirty="0" err="1">
                <a:latin typeface="Programme Regular" panose="020B0503020202020204" pitchFamily="34" charset="0"/>
              </a:rPr>
              <a:t>þá</a:t>
            </a:r>
            <a:r>
              <a:rPr lang="en-US" dirty="0">
                <a:latin typeface="Programme Regular" panose="020B0503020202020204" pitchFamily="34" charset="0"/>
              </a:rPr>
              <a:t> 	</a:t>
            </a:r>
            <a:r>
              <a:rPr lang="en-US" dirty="0" err="1">
                <a:latin typeface="Programme Regular" panose="020B0503020202020204" pitchFamily="34" charset="0"/>
              </a:rPr>
              <a:t>sem</a:t>
            </a:r>
            <a:r>
              <a:rPr lang="en-US" dirty="0">
                <a:latin typeface="Programme Regular" panose="020B0503020202020204" pitchFamily="34" charset="0"/>
              </a:rPr>
              <a:t> </a:t>
            </a:r>
            <a:r>
              <a:rPr lang="en-US" dirty="0" err="1">
                <a:latin typeface="Programme Regular" panose="020B0503020202020204" pitchFamily="34" charset="0"/>
              </a:rPr>
              <a:t>starfa</a:t>
            </a:r>
            <a:r>
              <a:rPr lang="en-US" dirty="0">
                <a:latin typeface="Programme Regular" panose="020B0503020202020204" pitchFamily="34" charset="0"/>
              </a:rPr>
              <a:t> </a:t>
            </a:r>
            <a:r>
              <a:rPr lang="en-US" dirty="0" err="1">
                <a:latin typeface="Programme Regular" panose="020B0503020202020204" pitchFamily="34" charset="0"/>
              </a:rPr>
              <a:t>að</a:t>
            </a:r>
            <a:r>
              <a:rPr lang="en-US" dirty="0">
                <a:latin typeface="Programme Regular" panose="020B0503020202020204" pitchFamily="34" charset="0"/>
              </a:rPr>
              <a:t> </a:t>
            </a:r>
            <a:r>
              <a:rPr lang="en-US" dirty="0" err="1">
                <a:latin typeface="Programme Regular" panose="020B0503020202020204" pitchFamily="34" charset="0"/>
              </a:rPr>
              <a:t>listum</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Menningarhús og 	</a:t>
            </a:r>
            <a:r>
              <a:rPr lang="en-US" dirty="0" err="1">
                <a:latin typeface="Programme Regular" panose="020B0503020202020204" pitchFamily="34" charset="0"/>
              </a:rPr>
              <a:t>menningarstarf</a:t>
            </a:r>
            <a:r>
              <a:rPr lang="en-US" dirty="0">
                <a:latin typeface="Programme Regular" panose="020B0503020202020204" pitchFamily="34" charset="0"/>
              </a:rPr>
              <a:t> í 	</a:t>
            </a:r>
            <a:r>
              <a:rPr lang="en-US" dirty="0" err="1">
                <a:latin typeface="Programme Regular" panose="020B0503020202020204" pitchFamily="34" charset="0"/>
              </a:rPr>
              <a:t>úthverfum</a:t>
            </a:r>
            <a:endParaRPr lang="en-US" dirty="0">
              <a:latin typeface="Programme Regular" panose="020B0503020202020204" pitchFamily="34" charset="0"/>
            </a:endParaRPr>
          </a:p>
          <a:p>
            <a:pPr marL="0" indent="0">
              <a:buNone/>
            </a:pPr>
            <a:r>
              <a:rPr lang="en-US" dirty="0">
                <a:latin typeface="Programme Regular" panose="020B0503020202020204" pitchFamily="34" charset="0"/>
              </a:rPr>
              <a:t>	</a:t>
            </a:r>
            <a:r>
              <a:rPr lang="en-US" dirty="0" err="1">
                <a:latin typeface="Programme Regular" panose="020B0503020202020204" pitchFamily="34" charset="0"/>
              </a:rPr>
              <a:t>Samstarf</a:t>
            </a:r>
            <a:r>
              <a:rPr lang="en-US" dirty="0">
                <a:latin typeface="Programme Regular" panose="020B0503020202020204" pitchFamily="34" charset="0"/>
              </a:rPr>
              <a:t> </a:t>
            </a:r>
            <a:r>
              <a:rPr lang="en-US" dirty="0" err="1">
                <a:latin typeface="Programme Regular" panose="020B0503020202020204" pitchFamily="34" charset="0"/>
              </a:rPr>
              <a:t>við</a:t>
            </a:r>
            <a:r>
              <a:rPr lang="en-US" dirty="0">
                <a:latin typeface="Programme Regular" panose="020B0503020202020204" pitchFamily="34" charset="0"/>
              </a:rPr>
              <a:t> </a:t>
            </a:r>
            <a:r>
              <a:rPr lang="en-US" dirty="0" err="1">
                <a:latin typeface="Programme Regular" panose="020B0503020202020204" pitchFamily="34" charset="0"/>
              </a:rPr>
              <a:t>ungmenni</a:t>
            </a:r>
            <a:r>
              <a:rPr lang="en-US" dirty="0">
                <a:latin typeface="Programme Regular" panose="020B0503020202020204" pitchFamily="34" charset="0"/>
              </a:rPr>
              <a:t> 	og 	</a:t>
            </a:r>
            <a:r>
              <a:rPr lang="en-US" dirty="0" err="1">
                <a:latin typeface="Programme Regular" panose="020B0503020202020204" pitchFamily="34" charset="0"/>
              </a:rPr>
              <a:t>eldri</a:t>
            </a:r>
            <a:r>
              <a:rPr lang="en-US" dirty="0">
                <a:latin typeface="Programme Regular" panose="020B0503020202020204" pitchFamily="34" charset="0"/>
              </a:rPr>
              <a:t> </a:t>
            </a:r>
            <a:r>
              <a:rPr lang="en-US" dirty="0" err="1">
                <a:latin typeface="Programme Regular" panose="020B0503020202020204" pitchFamily="34" charset="0"/>
              </a:rPr>
              <a:t>borgara</a:t>
            </a:r>
            <a:endParaRPr lang="en-US" dirty="0">
              <a:latin typeface="Programme Regular" panose="020B0503020202020204" pitchFamily="34" charset="0"/>
            </a:endParaRPr>
          </a:p>
        </p:txBody>
      </p:sp>
      <p:pic>
        <p:nvPicPr>
          <p:cNvPr id="9" name="Content Placeholder 8"/>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rot="5400000">
            <a:off x="4970463" y="1765830"/>
            <a:ext cx="3394075" cy="2262716"/>
          </a:xfrm>
        </p:spPr>
      </p:pic>
    </p:spTree>
    <p:extLst>
      <p:ext uri="{BB962C8B-B14F-4D97-AF65-F5344CB8AC3E}">
        <p14:creationId xmlns:p14="http://schemas.microsoft.com/office/powerpoint/2010/main" val="4239203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18143</TotalTime>
  <Words>1849</Words>
  <Application>Microsoft Office PowerPoint</Application>
  <PresentationFormat>On-screen Show (16:9)</PresentationFormat>
  <Paragraphs>124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AG Old Face</vt:lpstr>
      <vt:lpstr>Arial</vt:lpstr>
      <vt:lpstr>Calibri</vt:lpstr>
      <vt:lpstr>Programme</vt:lpstr>
      <vt:lpstr>Programme Regular</vt:lpstr>
      <vt:lpstr>Office Theme</vt:lpstr>
      <vt:lpstr>Velkomin á starfsmannafund</vt:lpstr>
      <vt:lpstr>PowerPoint Presentation</vt:lpstr>
      <vt:lpstr>        Gestafjöldi               </vt:lpstr>
      <vt:lpstr>Hvert stefnum við?</vt:lpstr>
      <vt:lpstr>Starfsmannafjöldi og stöðugildi</vt:lpstr>
      <vt:lpstr>PowerPoint Presentation</vt:lpstr>
      <vt:lpstr>PowerPoint Presentation</vt:lpstr>
      <vt:lpstr> Að sækja á ný mið </vt:lpstr>
      <vt:lpstr>Að efla tengingar og samtal við grasrótina</vt:lpstr>
      <vt:lpstr>Að tengjast skólastarfi í bænum</vt:lpstr>
      <vt:lpstr>Að móta sér sérstöðu</vt:lpstr>
      <vt:lpstr>Að samnýta starfskrafta betur</vt:lpstr>
      <vt:lpstr>Slóðir</vt:lpstr>
      <vt:lpstr>Takk fyrir komuna í Kópavoginn</vt:lpstr>
    </vt:vector>
  </TitlesOfParts>
  <Company>Kópavogsbær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Ólöf Breiðfjörð</dc:creator>
  <cp:lastModifiedBy>Soffía Karlsdóttir</cp:lastModifiedBy>
  <cp:revision>120</cp:revision>
  <cp:lastPrinted>2019-10-09T08:52:35Z</cp:lastPrinted>
  <dcterms:created xsi:type="dcterms:W3CDTF">2016-10-14T11:41:18Z</dcterms:created>
  <dcterms:modified xsi:type="dcterms:W3CDTF">2021-05-28T11:26:11Z</dcterms:modified>
</cp:coreProperties>
</file>