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4" r:id="rId9"/>
    <p:sldId id="262" r:id="rId10"/>
    <p:sldId id="263" r:id="rId11"/>
    <p:sldId id="266" r:id="rId12"/>
    <p:sldId id="265" r:id="rId13"/>
    <p:sldId id="267" r:id="rId14"/>
    <p:sldId id="268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0DAEE-C52E-46E9-96A1-3D944CE58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BFE44D-30BE-CFEF-4FFE-F448DA4C25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8C0E0-020C-1C6E-7294-751438F880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B94D9-3772-6D0B-E2B8-04AC2A19A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0A44B-B975-CE87-C4AB-14011AC35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19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0210-3AA4-C3ED-AAE0-A07ED77326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9D35CF-8770-EC72-4604-582F66E6F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18BD92-6E2D-BD63-1712-018508121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AFA6EF-BD38-369B-845C-42D0417C0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592F6E-3655-674C-01C5-E5E37DBD5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426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D2EEEE-67C2-C4C7-3A66-BF15A7DCC7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65ABDB-E907-36F7-6DC4-AAAF9DAC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172858-244B-A38D-1C95-1463CC230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BC4C9C-4132-76BE-2211-F5DB0A8CC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19DE3-2FE9-92E5-B59D-079AF31C3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72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9307E-DC1E-39E9-56AD-00EA5F61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FDD22C-136B-0921-2D69-CE87956011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4E845-C49F-F035-1B82-FAFC91E10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6AFAD-37E5-0294-9E70-30886E051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24D456-1B8B-7030-38BE-64B1A6F9E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04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E8C8D-5B77-9CC5-1EAD-91BC0CD50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484FB9-C242-6923-DDD2-AE2ABD528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0ED7E-5309-4056-E7B5-6A3461D2C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3CCF93-5597-D93B-EA3E-BC63D6E0A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D9B307-A4D3-04C9-BB44-4E279A723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679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34243-7BF6-53AE-B16D-8E6A6A1CB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0C0595-2729-0236-7BF2-B5150AD926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EB01F2-D405-F1D6-9C77-FB8B6EEA02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364AD5-912A-ECD8-D7D3-BB8DF8FDE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9F13C5-2794-ACBA-1E8F-D7F8B4C05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C9258C-1ABC-A8F3-DE2C-A4604695C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2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6553F-3DE4-BAF2-53CF-FDF7DCAC6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E12680-B43B-3DE2-1CE5-189C98831A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4781E7-1C2D-0F5A-1502-4A24C7B314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FBF3A7-F5CA-5B1E-F952-8C2A3E9A89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A8BA6B-3549-7B71-66DC-0CC8E8082A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8BB24E-453E-42C8-0E0F-647948136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3822C8-D815-E03C-D027-990C852A8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D15598-CAFB-628F-B819-896A0F164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39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D515B-5D13-BEC8-B90A-04768433A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623198-745A-3B71-9112-4E60270F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7D8232-9732-A602-F55D-26374A6FD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D2CBE6-7B96-AF4B-6757-75CE57FEC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21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FDA0C7-EE93-6F16-6F79-26BF2EC00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71DCE8-D6BE-60EE-12A7-ABBEED46E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E15D2D-644E-D1B9-13E4-C0C64836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84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24372-B2B5-AEF9-E6D2-31E6BC646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57CC78-42A1-FF22-D7D9-E00B60296F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D6C7B3-9980-F9D0-025C-E6362BC5A4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88F3EA-694F-1281-5462-2BEFC086A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E66069-538B-55A9-3F8A-8D90E276B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98DEB7-2D69-DBFB-F36B-0C3DD39A06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78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EA3BB-C7BC-D14A-0B44-9D0ACD6F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D252BB-DE1F-A9E1-5A48-7F502F960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0A9D97-7CEB-C3B2-6872-4594C178AE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EC9E3E-A4C4-B035-E279-2424A9DA0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766B0C-F29D-9E6B-C2E2-88AB72707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5769D-531F-0237-34CE-45EDE507F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134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012FA9-2495-BF98-22D5-12FD14C01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A86710-BF0C-1591-1569-0BACE1DD0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D256C-DBEA-69AF-9F8F-097D948D7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68DE94-16E0-43B7-96AD-085695046F3E}" type="datetimeFigureOut">
              <a:rPr lang="en-US" smtClean="0"/>
              <a:t>4/30/2025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CDC8E8-F4CB-03E1-C97D-68E0B1EE1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20996-0D5A-D8A6-431B-B2E49F6AE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FB6F23-0FBE-4CC2-A30B-3AD101CBA6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545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18632F-8D17-92EA-4A24-DE392884B9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/>
              <a:t>Þjónustuaukning 2025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404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2315F-FDE8-95F0-8891-FD95C078C2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3F77D3-E314-B8E0-64B0-C31DB888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24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6875C-139D-B8E8-8E28-49C5BC885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518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Skerðing frá 2022 dregin til baka</a:t>
            </a:r>
          </a:p>
          <a:p>
            <a:r>
              <a:rPr lang="is-IS" sz="1600" dirty="0"/>
              <a:t>Tíðni úr 30 í 15 mín á annatíma</a:t>
            </a:r>
          </a:p>
          <a:p>
            <a:r>
              <a:rPr lang="is-IS" sz="1600" dirty="0"/>
              <a:t>Margar kvartanir bárust þegar tíðnin var minnkuð</a:t>
            </a:r>
          </a:p>
          <a:p>
            <a:endParaRPr lang="is-I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37CFE01-D167-85DD-8BDF-AE0DCFB8912B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L: Almenn leið</a:t>
            </a:r>
          </a:p>
          <a:p>
            <a:r>
              <a:rPr lang="is-IS" sz="1600" dirty="0"/>
              <a:t>20 mín tíðni allan daginn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DF5C91-564C-264E-F7F6-E55439BD49E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359" b="4322"/>
          <a:stretch/>
        </p:blipFill>
        <p:spPr>
          <a:xfrm>
            <a:off x="915418" y="3152775"/>
            <a:ext cx="4921503" cy="3429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7D34ED-BCD8-DE55-295F-313D4B1477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0212" y="2860295"/>
            <a:ext cx="3784584" cy="3722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5516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1712B-74BE-C758-2E90-F4EF21E3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E35E7-9F26-AF70-D6B6-4ECD25B605E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s-IS" dirty="0"/>
              <a:t>Aðrar leiðir - Næstu skref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610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59E22-5C31-EDFE-1B12-25CCE589A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99A1B-487F-110D-AA3A-A6A7CC37E8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2C93E1-B67A-7985-254F-E67C60E284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657"/>
            <a:ext cx="5257800" cy="1794668"/>
          </a:xfrm>
        </p:spPr>
        <p:txBody>
          <a:bodyPr>
            <a:normAutofit/>
          </a:bodyPr>
          <a:lstStyle/>
          <a:p>
            <a:r>
              <a:rPr lang="is-IS" sz="1600" dirty="0"/>
              <a:t>Er á 10 mín tíðni á annatíma og 15 milli annatíma á virkum dögum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Auka tíðni á kvöldin og um helgar</a:t>
            </a:r>
          </a:p>
          <a:p>
            <a:r>
              <a:rPr lang="is-IS" sz="1600" dirty="0"/>
              <a:t>Færa yfir á Suðurlandsbraut þegar Borgarlínuinnviðir tilbúnir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03A0606-DDBF-FB04-6D3D-3099CA10466B}"/>
              </a:ext>
            </a:extLst>
          </p:cNvPr>
          <p:cNvSpPr txBox="1">
            <a:spLocks/>
          </p:cNvSpPr>
          <p:nvPr/>
        </p:nvSpPr>
        <p:spPr>
          <a:xfrm>
            <a:off x="6221133" y="1434657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D: Stofnleið og Borgarlínuleið</a:t>
            </a:r>
          </a:p>
          <a:p>
            <a:r>
              <a:rPr lang="is-IS" sz="1600" dirty="0"/>
              <a:t>7-10 mín tíðni á annatíma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F21086-0F8B-29EA-1F87-9603F71F75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0824" y="3241704"/>
            <a:ext cx="2130739" cy="350814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DABD4BB-67F5-BCED-79E8-21EDC838AE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915"/>
          <a:stretch/>
        </p:blipFill>
        <p:spPr>
          <a:xfrm>
            <a:off x="6870933" y="3229325"/>
            <a:ext cx="2409223" cy="3520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39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F61BA8-E00E-333E-5F67-E279D60A0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A705A-BD02-45C8-1ACA-C836C4B08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2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DC442-48E1-1618-C9C1-C689D6E3F8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0982"/>
            <a:ext cx="5257800" cy="1794668"/>
          </a:xfrm>
        </p:spPr>
        <p:txBody>
          <a:bodyPr>
            <a:noAutofit/>
          </a:bodyPr>
          <a:lstStyle/>
          <a:p>
            <a:r>
              <a:rPr lang="is-IS" sz="1600" dirty="0"/>
              <a:t>Er á 15 mín tíðni á annatíma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Stytta leiðina í Vatnsenda (og lengja t.d. Leið 4 í Kóp)</a:t>
            </a:r>
          </a:p>
          <a:p>
            <a:r>
              <a:rPr lang="is-IS" sz="1600" dirty="0"/>
              <a:t>Færa yfir á Fossvogsbrú (2028?)</a:t>
            </a:r>
          </a:p>
          <a:p>
            <a:r>
              <a:rPr lang="is-IS" sz="1600" dirty="0"/>
              <a:t>Auka tíðni í 10 mín á annatíma og 15 mín milli annatíma virka daga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EF7ED0-56BE-C561-CB53-B67B9E9B05D0}"/>
              </a:ext>
            </a:extLst>
          </p:cNvPr>
          <p:cNvSpPr txBox="1">
            <a:spLocks/>
          </p:cNvSpPr>
          <p:nvPr/>
        </p:nvSpPr>
        <p:spPr>
          <a:xfrm>
            <a:off x="6222605" y="1495965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A: Stofnleið og Borgarlínuleið</a:t>
            </a:r>
          </a:p>
          <a:p>
            <a:r>
              <a:rPr lang="is-IS" sz="1600" dirty="0"/>
              <a:t>7-10 mín tíðni á annatíma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BCEA16-D553-5B56-E657-CD40E1ED3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4920" y="3429000"/>
            <a:ext cx="4203192" cy="33613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EC8F25-0372-A25C-0BF9-2A58FB1615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9209" y="2853563"/>
            <a:ext cx="3884567" cy="384048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686979B3-2137-D209-A4CB-25505A1D7D30}"/>
              </a:ext>
            </a:extLst>
          </p:cNvPr>
          <p:cNvSpPr/>
          <p:nvPr/>
        </p:nvSpPr>
        <p:spPr>
          <a:xfrm>
            <a:off x="7499720" y="4489704"/>
            <a:ext cx="2586112" cy="236829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8018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58A01-030B-D661-03EC-DC9DB696D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96CDA-8D4F-5A96-F24A-1099EF955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4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85EEE6-3518-E260-7E5A-F1B4DC3C3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794668"/>
          </a:xfrm>
        </p:spPr>
        <p:txBody>
          <a:bodyPr>
            <a:normAutofit/>
          </a:bodyPr>
          <a:lstStyle/>
          <a:p>
            <a:r>
              <a:rPr lang="is-IS" sz="1600" dirty="0"/>
              <a:t>Er á 15 mín tíðni á annatíma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Sleppa Breiðholtshring og láta enda í Kóp</a:t>
            </a:r>
          </a:p>
          <a:p>
            <a:r>
              <a:rPr lang="is-IS" sz="1600" dirty="0"/>
              <a:t>Færa yfir á Fossvogsbrú (2028?)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157A154-BC25-85C4-367A-7AEDED8487BD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O: Almenn leið</a:t>
            </a:r>
          </a:p>
          <a:p>
            <a:r>
              <a:rPr lang="is-IS" sz="1600" dirty="0"/>
              <a:t>15 mín tíðni allan daginn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502F5B-DA26-9005-54EB-7A434F0BB6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36" y="3238638"/>
            <a:ext cx="3773031" cy="3465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675D456-76C8-FC09-D593-B6D6E95E20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2461" y="2959895"/>
            <a:ext cx="4045901" cy="367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8777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70B87-E6DC-2B49-D9F0-B79037DFA1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F3D7D-1797-A339-7E83-8BDE64E5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11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92244-2100-6295-2AF8-F134B4CF6D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794668"/>
          </a:xfrm>
        </p:spPr>
        <p:txBody>
          <a:bodyPr>
            <a:normAutofit/>
          </a:bodyPr>
          <a:lstStyle/>
          <a:p>
            <a:r>
              <a:rPr lang="is-IS" sz="1600" dirty="0"/>
              <a:t>Er á 15 mín tíðni á annatíma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Lengja frá Mjódd að Efra Breiðholti</a:t>
            </a:r>
          </a:p>
          <a:p>
            <a:r>
              <a:rPr lang="is-IS" sz="1600" dirty="0"/>
              <a:t>Færa á BSÍ og Granda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2C741CD-7114-B2E9-726C-EBEC5B541107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H: Almenn leið</a:t>
            </a:r>
          </a:p>
          <a:p>
            <a:r>
              <a:rPr lang="is-IS" sz="1600" dirty="0"/>
              <a:t>15 mín tíðni allan daginn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EECD2C9-8E89-364E-67F7-C15098180A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230890"/>
            <a:ext cx="4951773" cy="33311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B4FFF58-3039-BAAB-E72B-53155AE2EA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133" y="3226124"/>
            <a:ext cx="4532376" cy="333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191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CA60CD-63E3-2BDD-C6F6-D72D87B0D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6534F-F238-F9E1-A243-0A97937D2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18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72D2B7-F597-D7C5-5916-02E4F778A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794668"/>
          </a:xfrm>
        </p:spPr>
        <p:txBody>
          <a:bodyPr>
            <a:normAutofit/>
          </a:bodyPr>
          <a:lstStyle/>
          <a:p>
            <a:r>
              <a:rPr lang="is-IS" sz="1600" dirty="0"/>
              <a:t>Er á 15 mín tíðni á annatíma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Stytta í Grafarholti og innleiða leið M samtímis</a:t>
            </a:r>
          </a:p>
          <a:p>
            <a:r>
              <a:rPr lang="is-IS" sz="1600" dirty="0"/>
              <a:t>Auka tíðni í 10 mín á annatíma og 15 mín milli annatíma á virkum dögum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8A82D5F-CE91-D67F-AA7C-0A1F04E5891A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J: Stofnleið</a:t>
            </a:r>
          </a:p>
          <a:p>
            <a:r>
              <a:rPr lang="is-IS" sz="1600" dirty="0"/>
              <a:t>10 mín tíðni á annatíma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3B1628-F263-4D3B-C95E-0926B94B32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265" t="11776" r="6140" b="5887"/>
          <a:stretch/>
        </p:blipFill>
        <p:spPr>
          <a:xfrm>
            <a:off x="347473" y="3890018"/>
            <a:ext cx="5073933" cy="20956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C414D3-77C5-0ABE-D181-9A7CA3173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868" y="3890018"/>
            <a:ext cx="5873659" cy="211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49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2323D-833F-0AFC-78B4-BA90F2B06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Lenging aksturs á kvöldin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B338F-BFD1-076A-3298-D67734E4B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s-IS" dirty="0"/>
              <a:t>Einni til tveimur ferðum bætt við (aðallega virka daga og laugardaga) á leiðum:</a:t>
            </a:r>
          </a:p>
          <a:p>
            <a:pPr lvl="1"/>
            <a:r>
              <a:rPr lang="is-IS" dirty="0"/>
              <a:t>1</a:t>
            </a:r>
          </a:p>
          <a:p>
            <a:pPr lvl="1"/>
            <a:r>
              <a:rPr lang="is-IS" dirty="0"/>
              <a:t>2</a:t>
            </a:r>
          </a:p>
          <a:p>
            <a:pPr lvl="1"/>
            <a:r>
              <a:rPr lang="is-IS" dirty="0"/>
              <a:t>3</a:t>
            </a:r>
          </a:p>
          <a:p>
            <a:pPr lvl="1"/>
            <a:r>
              <a:rPr lang="is-IS" dirty="0"/>
              <a:t>4</a:t>
            </a:r>
          </a:p>
          <a:p>
            <a:pPr lvl="1"/>
            <a:r>
              <a:rPr lang="is-IS" dirty="0"/>
              <a:t>5</a:t>
            </a:r>
          </a:p>
          <a:p>
            <a:pPr lvl="1"/>
            <a:r>
              <a:rPr lang="is-IS" dirty="0"/>
              <a:t>6</a:t>
            </a:r>
          </a:p>
          <a:p>
            <a:pPr lvl="1"/>
            <a:r>
              <a:rPr lang="is-IS" dirty="0"/>
              <a:t>7</a:t>
            </a:r>
          </a:p>
          <a:p>
            <a:pPr lvl="1"/>
            <a:r>
              <a:rPr lang="is-IS" dirty="0"/>
              <a:t>11</a:t>
            </a:r>
          </a:p>
          <a:p>
            <a:pPr lvl="1"/>
            <a:r>
              <a:rPr lang="is-IS" dirty="0"/>
              <a:t>12</a:t>
            </a:r>
          </a:p>
          <a:p>
            <a:pPr lvl="1"/>
            <a:r>
              <a:rPr lang="is-IS" dirty="0"/>
              <a:t>15</a:t>
            </a:r>
          </a:p>
          <a:p>
            <a:pPr lvl="1"/>
            <a:r>
              <a:rPr lang="is-IS" dirty="0"/>
              <a:t>18</a:t>
            </a:r>
          </a:p>
          <a:p>
            <a:pPr lvl="1"/>
            <a:r>
              <a:rPr lang="is-IS" dirty="0"/>
              <a:t>19</a:t>
            </a:r>
          </a:p>
          <a:p>
            <a:pPr lvl="1"/>
            <a:r>
              <a:rPr lang="is-IS" dirty="0"/>
              <a:t>21</a:t>
            </a:r>
          </a:p>
          <a:p>
            <a:pPr lvl="1"/>
            <a:r>
              <a:rPr lang="is-IS" dirty="0"/>
              <a:t>24</a:t>
            </a:r>
          </a:p>
          <a:p>
            <a:pPr lvl="1"/>
            <a:endParaRPr lang="is-IS" dirty="0"/>
          </a:p>
          <a:p>
            <a:pPr lvl="1"/>
            <a:endParaRPr lang="is-IS" dirty="0"/>
          </a:p>
          <a:p>
            <a:endParaRPr lang="is-I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697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309CD-5C01-4C44-684D-5A65278BC1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3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DB2CF5-86EC-FC58-7BC5-426C83C30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Tíðni úr 15 í 10 mín á annatíma</a:t>
            </a:r>
          </a:p>
          <a:p>
            <a:r>
              <a:rPr lang="is-IS" sz="1600" dirty="0"/>
              <a:t>Tíðni úr 30 í 15 mín milli annatíma á virkum dögum</a:t>
            </a:r>
          </a:p>
          <a:p>
            <a:pPr marL="0" indent="0">
              <a:buNone/>
            </a:pPr>
            <a:r>
              <a:rPr lang="en-US" sz="1600" b="1" dirty="0" err="1"/>
              <a:t>Næstu</a:t>
            </a:r>
            <a:r>
              <a:rPr lang="en-US" sz="1600" b="1" dirty="0"/>
              <a:t> </a:t>
            </a:r>
            <a:r>
              <a:rPr lang="en-US" sz="1600" b="1" dirty="0" err="1"/>
              <a:t>skref</a:t>
            </a:r>
            <a:endParaRPr lang="en-US" sz="1600" b="1" dirty="0"/>
          </a:p>
          <a:p>
            <a:r>
              <a:rPr lang="is-IS" sz="1600" dirty="0"/>
              <a:t>Sleppa Breiðholtshring og láta enda í Seljahverfi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1FE951-28EF-A91F-C9AE-034E832445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445"/>
          <a:stretch/>
        </p:blipFill>
        <p:spPr>
          <a:xfrm>
            <a:off x="934997" y="3429000"/>
            <a:ext cx="4680202" cy="32233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67B8FC-F716-DF55-495A-C475D0D4ACA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94" b="4508"/>
          <a:stretch/>
        </p:blipFill>
        <p:spPr>
          <a:xfrm>
            <a:off x="6221133" y="3429000"/>
            <a:ext cx="4587959" cy="32004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9E032A-B3E5-F0E6-3AC4-7C779209133A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C: Stofnleið og Borgarlínuleið</a:t>
            </a:r>
          </a:p>
          <a:p>
            <a:r>
              <a:rPr lang="is-IS" sz="1600" dirty="0"/>
              <a:t>7-10 mín tíðni á annatíma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5697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087336-279D-37BB-FA8F-AECA07985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96EB1C-0EDC-16AD-E35F-E641D28FF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5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13920-1E91-E730-73A2-A204A571E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469740"/>
            <a:ext cx="5382933" cy="18861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Tíðni úr 15 í 10 mín á annatíma</a:t>
            </a:r>
          </a:p>
          <a:p>
            <a:r>
              <a:rPr lang="is-IS" sz="1600" dirty="0"/>
              <a:t>Tíðni úr 30 í 15 mín milli annatíma á virkum dögum</a:t>
            </a:r>
          </a:p>
          <a:p>
            <a:pPr marL="0" indent="0">
              <a:buNone/>
            </a:pPr>
            <a:r>
              <a:rPr lang="is-IS" sz="1600" b="1" dirty="0"/>
              <a:t>Næstu skref </a:t>
            </a:r>
          </a:p>
          <a:p>
            <a:r>
              <a:rPr lang="is-IS" sz="1600" dirty="0"/>
              <a:t>Víxla við leið 6 þannig að leið 5 aki Miklubraut</a:t>
            </a:r>
          </a:p>
          <a:p>
            <a:r>
              <a:rPr lang="is-IS" sz="1600" dirty="0"/>
              <a:t>Sleppa hring í </a:t>
            </a:r>
            <a:r>
              <a:rPr lang="is-IS" sz="1600" dirty="0" err="1"/>
              <a:t>Norðlingaholti</a:t>
            </a:r>
            <a:r>
              <a:rPr lang="is-IS" sz="1600" dirty="0"/>
              <a:t> og endastöð við </a:t>
            </a:r>
            <a:r>
              <a:rPr lang="is-IS" sz="1600" dirty="0" err="1"/>
              <a:t>Norðlingaskóla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36542C4-FCA4-4B04-06B3-979C28FB5A7E}"/>
              </a:ext>
            </a:extLst>
          </p:cNvPr>
          <p:cNvSpPr txBox="1">
            <a:spLocks/>
          </p:cNvSpPr>
          <p:nvPr/>
        </p:nvSpPr>
        <p:spPr>
          <a:xfrm>
            <a:off x="6221133" y="1472501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F: Stofnleið</a:t>
            </a:r>
          </a:p>
          <a:p>
            <a:r>
              <a:rPr lang="is-IS" sz="1600" dirty="0"/>
              <a:t>10 mín tíðni á annatíma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D08628-2B90-D03D-1E0B-6A7DB88DA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295" y="3788570"/>
            <a:ext cx="5152573" cy="306943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5BAD48-4AB7-F0F1-3B19-B5B77C41D5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1132" y="3707692"/>
            <a:ext cx="4951692" cy="3150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929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80965D-CE54-0FE8-3BE8-C69452BEF8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DF1A2-6D93-F45E-AFC4-BE322E4FB7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6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5939B5-1287-07AE-42EA-2CEC36BE0F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8769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Skerðing frá 2022 tekin til baka</a:t>
            </a:r>
          </a:p>
          <a:p>
            <a:r>
              <a:rPr lang="is-IS" sz="1600" dirty="0"/>
              <a:t>Tíðni úr 15 í 10 mín á annatíma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Víxla við leið 5 þannig að leið 6 aki Suðurlandsbraut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B610C06F-C40C-D371-AE15-C1365A993CFF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B: Stofnleið og Borgarlínuleið</a:t>
            </a:r>
          </a:p>
          <a:p>
            <a:r>
              <a:rPr lang="is-IS" sz="1600" dirty="0"/>
              <a:t>7-10 mín tíðni á annatíma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F2F964-F07A-07CE-0F3F-5CB8A5A012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51" r="10053"/>
          <a:stretch/>
        </p:blipFill>
        <p:spPr>
          <a:xfrm>
            <a:off x="6162890" y="3511296"/>
            <a:ext cx="6029110" cy="29402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174436-3523-03C7-2F9E-A86DD430C8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021" t="10476" r="12169"/>
          <a:stretch/>
        </p:blipFill>
        <p:spPr>
          <a:xfrm>
            <a:off x="434257" y="3511296"/>
            <a:ext cx="5382933" cy="294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0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BC089-14C3-8C79-E188-FF5B4DFD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8B0D-9294-A14B-490A-7F8A5C03B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12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1D991-E178-2BDC-61F5-89808F6E7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9043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Tíðni úr 15 í 10 mín á annatíma</a:t>
            </a:r>
          </a:p>
          <a:p>
            <a:r>
              <a:rPr lang="is-IS" sz="1600" dirty="0"/>
              <a:t>Tíðni úr 30 í 15 mín milli annatíma á virkum dögum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Stytta leiðina í Mjódd og mögulega sameina við leið 21 til að gera svipaða leið og leið G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3BF8C76-9F1A-FFC6-8D1A-E725E56D1DBF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G: Stofnleið</a:t>
            </a:r>
          </a:p>
          <a:p>
            <a:r>
              <a:rPr lang="is-IS" sz="1600" dirty="0"/>
              <a:t>10 mín tíðni á annatíma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507C55-317E-1C08-87AE-2929FAEDA6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067" y="3538728"/>
            <a:ext cx="4599295" cy="328830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33E2C1-DEAD-EB9E-C3FD-AE2A5577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2890442"/>
            <a:ext cx="3785356" cy="3846657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DE5F7A30-4610-40E4-3E12-3B67F018DEA7}"/>
              </a:ext>
            </a:extLst>
          </p:cNvPr>
          <p:cNvSpPr/>
          <p:nvPr/>
        </p:nvSpPr>
        <p:spPr>
          <a:xfrm>
            <a:off x="7388352" y="2729587"/>
            <a:ext cx="2514600" cy="249217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41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9B9F6-7C55-BD52-C35C-77A561910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6F5D8-B26D-105B-17D3-B27ADC9A3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15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531C-0D18-A62E-EA8A-7601847A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518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Tíðni úr 30 í 15 mín milli annatíma á virkum dögum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10 mín tíðni á annatíma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07592CF-8403-CDAB-E267-848F7B286830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E: Stofnleið og Borgarlínuleið</a:t>
            </a:r>
          </a:p>
          <a:p>
            <a:r>
              <a:rPr lang="is-IS" sz="1600" dirty="0"/>
              <a:t>7-10 mín tíðni á annatíma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2BE214-DC10-A6DF-F228-AE4498B619F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51" r="10003" b="5395"/>
          <a:stretch/>
        </p:blipFill>
        <p:spPr>
          <a:xfrm>
            <a:off x="6261086" y="3270147"/>
            <a:ext cx="5468112" cy="23534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92FD748-F523-F143-C7F4-F782FED17F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13" r="2092"/>
          <a:stretch/>
        </p:blipFill>
        <p:spPr>
          <a:xfrm>
            <a:off x="126236" y="3270147"/>
            <a:ext cx="5844632" cy="235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886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9FD2EF-D443-70D9-4989-CDA496B4A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0569-0BEA-14A5-A6F4-8D8796328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19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AB01F-B487-7C96-13DB-9D70ADCA5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72643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s-IS" sz="1900" b="1" dirty="0"/>
              <a:t>Þjónustuaukning 2025</a:t>
            </a:r>
          </a:p>
          <a:p>
            <a:r>
              <a:rPr lang="is-IS" sz="1900" dirty="0"/>
              <a:t>Skerðing frá 2022 dregin til baka</a:t>
            </a:r>
          </a:p>
          <a:p>
            <a:r>
              <a:rPr lang="is-IS" sz="1900" dirty="0"/>
              <a:t>Tíðni úr 30 í 15 mín á annatíma</a:t>
            </a:r>
          </a:p>
          <a:p>
            <a:r>
              <a:rPr lang="is-IS" sz="1900" dirty="0"/>
              <a:t>Leiðin hóf akstur í júní 2020, á </a:t>
            </a:r>
            <a:r>
              <a:rPr lang="is-IS" sz="1900" dirty="0" err="1"/>
              <a:t>Covid</a:t>
            </a:r>
            <a:r>
              <a:rPr lang="is-IS" sz="1900" dirty="0"/>
              <a:t> tímum</a:t>
            </a:r>
          </a:p>
          <a:p>
            <a:r>
              <a:rPr lang="is-IS" sz="1900" dirty="0"/>
              <a:t>Góð innanbæjarleið í Hafnarfirði sem tengir saman helstu áfangastaði</a:t>
            </a:r>
          </a:p>
          <a:p>
            <a:pPr marL="0" indent="0">
              <a:buNone/>
            </a:pPr>
            <a:endParaRPr lang="is-I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6A1A81E-82E2-C5B7-9636-E0C998FD3BDD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P: Almenn leið</a:t>
            </a:r>
          </a:p>
          <a:p>
            <a:r>
              <a:rPr lang="is-IS" sz="1600" dirty="0"/>
              <a:t>15 mín tíðni allan daginn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8C68B7-E73C-8455-AA9A-6A9CC802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936" y="3152775"/>
            <a:ext cx="4374005" cy="35254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8E811D-2241-4E1C-02B3-17DCF84569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025" y="3497235"/>
            <a:ext cx="3780787" cy="3246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172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338B1-812D-D081-FCCA-8EDA0866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3860-1CDD-FFE3-1FA4-A921EB104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2800" dirty="0"/>
              <a:t>Leið 21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E153A-3F7E-BF50-40CB-3FECC28E9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34332"/>
            <a:ext cx="5257800" cy="151844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s-IS" sz="1600" b="1" dirty="0"/>
              <a:t>Þjónustuaukning 2025</a:t>
            </a:r>
          </a:p>
          <a:p>
            <a:r>
              <a:rPr lang="is-IS" sz="1600" dirty="0"/>
              <a:t>Tíðni úr 30 í 15 mín á annatíma og lengri akstur á kvöldin</a:t>
            </a:r>
          </a:p>
          <a:p>
            <a:pPr marL="0" indent="0">
              <a:buNone/>
            </a:pPr>
            <a:r>
              <a:rPr lang="is-IS" sz="1600" b="1" dirty="0"/>
              <a:t>Næstu skref</a:t>
            </a:r>
          </a:p>
          <a:p>
            <a:r>
              <a:rPr lang="is-IS" sz="1600" dirty="0"/>
              <a:t>Sameina við leið 12 og mynda nýja leið í samræmi við leið G</a:t>
            </a:r>
            <a:endParaRPr lang="en-US" sz="16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E288AD0-9B98-0EA2-EFC3-C9641B511DCD}"/>
              </a:ext>
            </a:extLst>
          </p:cNvPr>
          <p:cNvSpPr txBox="1">
            <a:spLocks/>
          </p:cNvSpPr>
          <p:nvPr/>
        </p:nvSpPr>
        <p:spPr>
          <a:xfrm>
            <a:off x="6221133" y="1634332"/>
            <a:ext cx="5257800" cy="1794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s-IS" sz="1600" b="1" dirty="0"/>
              <a:t>Nýtt leiðanet</a:t>
            </a:r>
          </a:p>
          <a:p>
            <a:r>
              <a:rPr lang="is-IS" sz="1600" dirty="0"/>
              <a:t>Leið G: Stofnleið</a:t>
            </a:r>
          </a:p>
          <a:p>
            <a:r>
              <a:rPr lang="is-IS" sz="1600"/>
              <a:t>10 </a:t>
            </a:r>
            <a:r>
              <a:rPr lang="is-IS" sz="1600" dirty="0"/>
              <a:t>mín tíðni á annatíma</a:t>
            </a:r>
            <a:endParaRPr lang="en-US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EB3AA-74FB-49C1-23A4-9AC88221A6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655"/>
          <a:stretch/>
        </p:blipFill>
        <p:spPr>
          <a:xfrm>
            <a:off x="937001" y="3236975"/>
            <a:ext cx="4200662" cy="34484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1A00D1-548F-F95E-F263-1EDE79B04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5080" y="2890442"/>
            <a:ext cx="3785356" cy="3846657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B2638F2B-DF68-2461-9D1E-7C25430E15D5}"/>
              </a:ext>
            </a:extLst>
          </p:cNvPr>
          <p:cNvSpPr/>
          <p:nvPr/>
        </p:nvSpPr>
        <p:spPr>
          <a:xfrm>
            <a:off x="6355080" y="4133088"/>
            <a:ext cx="3657600" cy="272491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109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</TotalTime>
  <Words>623</Words>
  <Application>Microsoft Office PowerPoint</Application>
  <PresentationFormat>Widescreen</PresentationFormat>
  <Paragraphs>131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Aptos</vt:lpstr>
      <vt:lpstr>Aptos Display</vt:lpstr>
      <vt:lpstr>Arial</vt:lpstr>
      <vt:lpstr>Office Theme</vt:lpstr>
      <vt:lpstr>Þjónustuaukning 2025</vt:lpstr>
      <vt:lpstr>Lenging aksturs á kvöldin</vt:lpstr>
      <vt:lpstr>Leið 3</vt:lpstr>
      <vt:lpstr>Leið 5</vt:lpstr>
      <vt:lpstr>Leið 6</vt:lpstr>
      <vt:lpstr>Leið 12</vt:lpstr>
      <vt:lpstr>Leið 15</vt:lpstr>
      <vt:lpstr>Leið 19</vt:lpstr>
      <vt:lpstr>Leið 21</vt:lpstr>
      <vt:lpstr>Leið 24</vt:lpstr>
      <vt:lpstr>Aðrar leiðir - Næstu skref</vt:lpstr>
      <vt:lpstr>Leið 1</vt:lpstr>
      <vt:lpstr>Leið 2</vt:lpstr>
      <vt:lpstr>Leið 4</vt:lpstr>
      <vt:lpstr>Leið 11</vt:lpstr>
      <vt:lpstr>Leið 18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Ragnheiður Einarsdóttir</dc:creator>
  <cp:lastModifiedBy>Jóhannes Svavar Rúnarsson</cp:lastModifiedBy>
  <cp:revision>3</cp:revision>
  <dcterms:created xsi:type="dcterms:W3CDTF">2025-04-28T13:18:37Z</dcterms:created>
  <dcterms:modified xsi:type="dcterms:W3CDTF">2025-04-30T10:34:02Z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0d2758a-b8e1-4a13-88ef-b2769acbf286_Enabled">
    <vt:lpwstr>true</vt:lpwstr>
  </property>
  <property fmtid="{D5CDD505-2E9C-101B-9397-08002B2CF9AE}" pid="3" name="MSIP_Label_e0d2758a-b8e1-4a13-88ef-b2769acbf286_SetDate">
    <vt:lpwstr>2025-04-28T16:42:58Z</vt:lpwstr>
  </property>
  <property fmtid="{D5CDD505-2E9C-101B-9397-08002B2CF9AE}" pid="4" name="MSIP_Label_e0d2758a-b8e1-4a13-88ef-b2769acbf286_Method">
    <vt:lpwstr>Standard</vt:lpwstr>
  </property>
  <property fmtid="{D5CDD505-2E9C-101B-9397-08002B2CF9AE}" pid="5" name="MSIP_Label_e0d2758a-b8e1-4a13-88ef-b2769acbf286_Name">
    <vt:lpwstr>Almennt vinnuskjal</vt:lpwstr>
  </property>
  <property fmtid="{D5CDD505-2E9C-101B-9397-08002B2CF9AE}" pid="6" name="MSIP_Label_e0d2758a-b8e1-4a13-88ef-b2769acbf286_SiteId">
    <vt:lpwstr>f5cb12e6-3a24-4602-bd0e-38d4b90f5e4f</vt:lpwstr>
  </property>
  <property fmtid="{D5CDD505-2E9C-101B-9397-08002B2CF9AE}" pid="7" name="MSIP_Label_e0d2758a-b8e1-4a13-88ef-b2769acbf286_ActionId">
    <vt:lpwstr>f140405b-0ff9-4bf5-b0ef-c0f707b34226</vt:lpwstr>
  </property>
  <property fmtid="{D5CDD505-2E9C-101B-9397-08002B2CF9AE}" pid="8" name="MSIP_Label_e0d2758a-b8e1-4a13-88ef-b2769acbf286_ContentBits">
    <vt:lpwstr>0</vt:lpwstr>
  </property>
  <property fmtid="{D5CDD505-2E9C-101B-9397-08002B2CF9AE}" pid="9" name="MSIP_Label_e0d2758a-b8e1-4a13-88ef-b2769acbf286_Tag">
    <vt:lpwstr>10, 3, 0, 1</vt:lpwstr>
  </property>
</Properties>
</file>