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93" r:id="rId2"/>
    <p:sldId id="300" r:id="rId3"/>
    <p:sldId id="305" r:id="rId4"/>
    <p:sldId id="309" r:id="rId5"/>
    <p:sldId id="310" r:id="rId6"/>
    <p:sldId id="308" r:id="rId7"/>
    <p:sldId id="307" r:id="rId8"/>
    <p:sldId id="311" r:id="rId9"/>
  </p:sldIdLst>
  <p:sldSz cx="12192000" cy="6858000"/>
  <p:notesSz cx="6858000" cy="9144000"/>
  <p:defaultTextStyle>
    <a:defPPr>
      <a:defRPr lang="is-I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3" d="100"/>
          <a:sy n="73" d="100"/>
        </p:scale>
        <p:origin x="404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ilsida">
    <p:bg>
      <p:bgPr>
        <a:solidFill>
          <a:srgbClr val="00843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Bogalinur_rastar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0200" y="2396067"/>
            <a:ext cx="2971800" cy="446193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64733" y="2426086"/>
            <a:ext cx="8669040" cy="820737"/>
          </a:xfrm>
        </p:spPr>
        <p:txBody>
          <a:bodyPr wrap="none" lIns="0" tIns="0" rIns="0" bIns="0" anchor="b" anchorCtr="0">
            <a:spAutoFit/>
          </a:bodyPr>
          <a:lstStyle>
            <a:lvl1pPr algn="l">
              <a:defRPr sz="5333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64734" y="3532573"/>
            <a:ext cx="5862717" cy="492443"/>
          </a:xfrm>
        </p:spPr>
        <p:txBody>
          <a:bodyPr wrap="none" lIns="0" tIns="0" rIns="0" bIns="0">
            <a:spAutoFit/>
          </a:bodyPr>
          <a:lstStyle>
            <a:lvl1pPr marL="0" indent="0" algn="l">
              <a:buNone/>
              <a:defRPr sz="3200">
                <a:solidFill>
                  <a:schemeClr val="bg1"/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DB3CC-F982-40F9-8DD6-BCC9AFBF44BD}" type="datetime1">
              <a:rPr lang="en-US" smtClean="0"/>
              <a:pPr/>
              <a:t>5/7/2025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8E988-FB04-AB4E-BE5A-59F242AF7F7A}" type="slidenum">
              <a:rPr lang="en-US" smtClean="0"/>
              <a:t>‹#›</a:t>
            </a:fld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C280FF9-8B30-4E40-BF27-6074ADDA7A9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34433" y="185209"/>
            <a:ext cx="1828800" cy="609600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5F69AAC9-BD19-9940-B0B4-E04D3902B856}"/>
              </a:ext>
            </a:extLst>
          </p:cNvPr>
          <p:cNvCxnSpPr>
            <a:cxnSpLocks/>
          </p:cNvCxnSpPr>
          <p:nvPr userDrawn="1"/>
        </p:nvCxnSpPr>
        <p:spPr>
          <a:xfrm>
            <a:off x="876300" y="753533"/>
            <a:ext cx="10560000" cy="0"/>
          </a:xfrm>
          <a:prstGeom prst="line">
            <a:avLst/>
          </a:prstGeom>
          <a:ln w="15875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981640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0_Logo_hvitur_bakg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2560D-EC28-3B41-86E8-18F1CE0113B4}" type="datetimeFigureOut">
              <a:rPr lang="en-US" smtClean="0"/>
              <a:t>5/7/2025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1B80C4F-84F6-B944-AB4E-474B2031D2C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4433" y="185209"/>
            <a:ext cx="18288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28826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1_Hvitur_bakgrunn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2560D-EC28-3B41-86E8-18F1CE0113B4}" type="datetimeFigureOut">
              <a:rPr lang="en-US" smtClean="0"/>
              <a:t>5/7/2025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80673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Endasida">
    <p:bg>
      <p:bgPr>
        <a:solidFill>
          <a:srgbClr val="00843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Bogalinur_rastar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0200" y="2396067"/>
            <a:ext cx="2971800" cy="4461933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DB3CC-F982-40F9-8DD6-BCC9AFBF44BD}" type="datetime1">
              <a:rPr lang="en-US" smtClean="0"/>
              <a:pPr/>
              <a:t>5/7/2025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8E988-FB04-AB4E-BE5A-59F242AF7F7A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FD92151-7443-4B44-A81A-8C6FCC837C3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076021" y="1943269"/>
            <a:ext cx="2032000" cy="294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61327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Millikafli_m_bogalinum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191812FE-A5BD-B34B-A9BE-F1D242EC236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9220200" y="2396067"/>
            <a:ext cx="2971800" cy="4461933"/>
          </a:xfrm>
          <a:prstGeom prst="rect">
            <a:avLst/>
          </a:prstGeom>
        </p:spPr>
      </p:pic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09601" y="6356351"/>
            <a:ext cx="1494175" cy="365125"/>
          </a:xfrm>
        </p:spPr>
        <p:txBody>
          <a:bodyPr/>
          <a:lstStyle/>
          <a:p>
            <a:fld id="{68C2560D-EC28-3B41-86E8-18F1CE0113B4}" type="datetimeFigureOut">
              <a:rPr lang="en-US" smtClean="0"/>
              <a:t>5/7/2025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347705" y="6356351"/>
            <a:ext cx="2783455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5336375" y="6356351"/>
            <a:ext cx="1707973" cy="365125"/>
          </a:xfrm>
        </p:spPr>
        <p:txBody>
          <a:bodyPr/>
          <a:lstStyle/>
          <a:p>
            <a:fld id="{2066355A-084C-D24E-9AD2-7E4FC41EA627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itle 1"/>
          <p:cNvSpPr>
            <a:spLocks noGrp="1"/>
          </p:cNvSpPr>
          <p:nvPr>
            <p:ph type="ctrTitle"/>
          </p:nvPr>
        </p:nvSpPr>
        <p:spPr>
          <a:xfrm>
            <a:off x="1261533" y="2396068"/>
            <a:ext cx="10016067" cy="820737"/>
          </a:xfrm>
        </p:spPr>
        <p:txBody>
          <a:bodyPr lIns="0" tIns="0" rIns="0" bIns="0" anchor="b" anchorCtr="0">
            <a:spAutoFit/>
          </a:bodyPr>
          <a:lstStyle>
            <a:lvl1pPr algn="l">
              <a:defRPr sz="5333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Subtitle 2"/>
          <p:cNvSpPr>
            <a:spLocks noGrp="1"/>
          </p:cNvSpPr>
          <p:nvPr>
            <p:ph type="subTitle" idx="1"/>
          </p:nvPr>
        </p:nvSpPr>
        <p:spPr>
          <a:xfrm>
            <a:off x="1261533" y="3502553"/>
            <a:ext cx="9101667" cy="492443"/>
          </a:xfrm>
        </p:spPr>
        <p:txBody>
          <a:bodyPr lIns="0" tIns="0" rIns="0" bIns="0">
            <a:spAutoFit/>
          </a:bodyPr>
          <a:lstStyle>
            <a:lvl1pPr marL="0" indent="0" algn="l">
              <a:buNone/>
              <a:defRPr sz="3200">
                <a:solidFill>
                  <a:schemeClr val="bg2">
                    <a:lumMod val="2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36C7D69C-1B7E-5844-B814-74C1A346DBB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34433" y="185209"/>
            <a:ext cx="1828800" cy="609600"/>
          </a:xfrm>
          <a:prstGeom prst="rect">
            <a:avLst/>
          </a:prstGeom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B5C47460-EFF8-754D-8B86-201A3008E42A}"/>
              </a:ext>
            </a:extLst>
          </p:cNvPr>
          <p:cNvCxnSpPr>
            <a:cxnSpLocks/>
          </p:cNvCxnSpPr>
          <p:nvPr userDrawn="1"/>
        </p:nvCxnSpPr>
        <p:spPr>
          <a:xfrm>
            <a:off x="876300" y="753533"/>
            <a:ext cx="10560000" cy="0"/>
          </a:xfrm>
          <a:prstGeom prst="line">
            <a:avLst/>
          </a:prstGeom>
          <a:ln w="19050">
            <a:solidFill>
              <a:srgbClr val="00843D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601410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Millikafli_an_bogalinur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09601" y="6356351"/>
            <a:ext cx="1494175" cy="365125"/>
          </a:xfrm>
        </p:spPr>
        <p:txBody>
          <a:bodyPr/>
          <a:lstStyle/>
          <a:p>
            <a:fld id="{68C2560D-EC28-3B41-86E8-18F1CE0113B4}" type="datetimeFigureOut">
              <a:rPr lang="en-US" smtClean="0"/>
              <a:t>5/7/2025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347705" y="6356351"/>
            <a:ext cx="2783455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5336375" y="6356351"/>
            <a:ext cx="1707973" cy="365125"/>
          </a:xfrm>
        </p:spPr>
        <p:txBody>
          <a:bodyPr/>
          <a:lstStyle/>
          <a:p>
            <a:fld id="{2066355A-084C-D24E-9AD2-7E4FC41EA627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itle 1"/>
          <p:cNvSpPr>
            <a:spLocks noGrp="1"/>
          </p:cNvSpPr>
          <p:nvPr>
            <p:ph type="ctrTitle"/>
          </p:nvPr>
        </p:nvSpPr>
        <p:spPr>
          <a:xfrm>
            <a:off x="1261533" y="2395869"/>
            <a:ext cx="10016067" cy="820737"/>
          </a:xfrm>
        </p:spPr>
        <p:txBody>
          <a:bodyPr lIns="0" tIns="0" rIns="0" bIns="0" anchor="b" anchorCtr="0">
            <a:spAutoFit/>
          </a:bodyPr>
          <a:lstStyle>
            <a:lvl1pPr algn="l">
              <a:defRPr sz="5333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Subtitle 2"/>
          <p:cNvSpPr>
            <a:spLocks noGrp="1"/>
          </p:cNvSpPr>
          <p:nvPr>
            <p:ph type="subTitle" idx="1"/>
          </p:nvPr>
        </p:nvSpPr>
        <p:spPr>
          <a:xfrm>
            <a:off x="1261533" y="3502355"/>
            <a:ext cx="9101667" cy="492443"/>
          </a:xfrm>
        </p:spPr>
        <p:txBody>
          <a:bodyPr lIns="0" tIns="0" rIns="0" bIns="0">
            <a:spAutoFit/>
          </a:bodyPr>
          <a:lstStyle>
            <a:lvl1pPr marL="0" indent="0" algn="l">
              <a:buNone/>
              <a:defRPr sz="3200">
                <a:solidFill>
                  <a:schemeClr val="bg2">
                    <a:lumMod val="2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7045D6F-706E-EA49-A917-AD5D4417D2E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4433" y="185209"/>
            <a:ext cx="1828800" cy="609600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F4D14FF5-D3CC-414B-963A-97F0A42CA8A1}"/>
              </a:ext>
            </a:extLst>
          </p:cNvPr>
          <p:cNvCxnSpPr>
            <a:cxnSpLocks/>
          </p:cNvCxnSpPr>
          <p:nvPr userDrawn="1"/>
        </p:nvCxnSpPr>
        <p:spPr>
          <a:xfrm>
            <a:off x="876300" y="753533"/>
            <a:ext cx="10560000" cy="0"/>
          </a:xfrm>
          <a:prstGeom prst="line">
            <a:avLst/>
          </a:prstGeom>
          <a:ln w="19050">
            <a:solidFill>
              <a:srgbClr val="00843D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545561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Logo_lina_texti_grafik_boga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0BB55835-8C30-0545-B61E-2E6C2DD4412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9220200" y="2396067"/>
            <a:ext cx="2971800" cy="4461933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2370667"/>
            <a:ext cx="10515600" cy="3877639"/>
          </a:xfrm>
        </p:spPr>
        <p:txBody>
          <a:bodyPr/>
          <a:lstStyle>
            <a:lvl1pPr>
              <a:defRPr sz="3467">
                <a:solidFill>
                  <a:schemeClr val="bg2">
                    <a:lumMod val="25000"/>
                  </a:schemeClr>
                </a:solidFill>
              </a:defRPr>
            </a:lvl1pPr>
            <a:lvl2pPr>
              <a:defRPr sz="3200">
                <a:solidFill>
                  <a:schemeClr val="bg2">
                    <a:lumMod val="25000"/>
                  </a:schemeClr>
                </a:solidFill>
              </a:defRPr>
            </a:lvl2pPr>
            <a:lvl3pPr>
              <a:defRPr sz="2667">
                <a:solidFill>
                  <a:schemeClr val="bg2">
                    <a:lumMod val="25000"/>
                  </a:schemeClr>
                </a:solidFill>
              </a:defRPr>
            </a:lvl3pPr>
            <a:lvl4pPr>
              <a:defRPr sz="2133">
                <a:solidFill>
                  <a:schemeClr val="bg2">
                    <a:lumMod val="25000"/>
                  </a:schemeClr>
                </a:solidFill>
              </a:defRPr>
            </a:lvl4pPr>
            <a:lvl5pPr marL="2438339" indent="0">
              <a:buNone/>
              <a:defRPr sz="1600">
                <a:solidFill>
                  <a:schemeClr val="bg2">
                    <a:lumMod val="2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s-I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1660055"/>
            <a:ext cx="10515600" cy="656591"/>
          </a:xfrm>
        </p:spPr>
        <p:txBody>
          <a:bodyPr wrap="square" lIns="0" tIns="0" rIns="0" bIns="0" anchor="b" anchorCtr="0">
            <a:spAutoFit/>
          </a:bodyPr>
          <a:lstStyle>
            <a:lvl1pPr algn="l">
              <a:defRPr sz="4267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2560D-EC28-3B41-86E8-18F1CE0113B4}" type="datetimeFigureOut">
              <a:rPr lang="en-US" smtClean="0"/>
              <a:t>5/7/2025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‹#›</a:t>
            </a:fld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112123A1-D5DB-5D42-8F0D-093DD264AF9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34433" y="185209"/>
            <a:ext cx="1828800" cy="609600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448591C7-54B7-CD4D-BDA2-DF94C51650AE}"/>
              </a:ext>
            </a:extLst>
          </p:cNvPr>
          <p:cNvCxnSpPr>
            <a:cxnSpLocks/>
          </p:cNvCxnSpPr>
          <p:nvPr userDrawn="1"/>
        </p:nvCxnSpPr>
        <p:spPr>
          <a:xfrm>
            <a:off x="876300" y="753533"/>
            <a:ext cx="10560000" cy="0"/>
          </a:xfrm>
          <a:prstGeom prst="line">
            <a:avLst/>
          </a:prstGeom>
          <a:ln w="19050">
            <a:solidFill>
              <a:srgbClr val="00843D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03492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5_Logo_lina_texti_grafi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2370667"/>
            <a:ext cx="10515600" cy="3877639"/>
          </a:xfrm>
        </p:spPr>
        <p:txBody>
          <a:bodyPr/>
          <a:lstStyle>
            <a:lvl1pPr>
              <a:defRPr sz="3467">
                <a:solidFill>
                  <a:schemeClr val="bg2">
                    <a:lumMod val="25000"/>
                  </a:schemeClr>
                </a:solidFill>
              </a:defRPr>
            </a:lvl1pPr>
            <a:lvl2pPr>
              <a:defRPr sz="3200">
                <a:solidFill>
                  <a:schemeClr val="bg2">
                    <a:lumMod val="25000"/>
                  </a:schemeClr>
                </a:solidFill>
              </a:defRPr>
            </a:lvl2pPr>
            <a:lvl3pPr>
              <a:defRPr sz="2667">
                <a:solidFill>
                  <a:schemeClr val="bg2">
                    <a:lumMod val="25000"/>
                  </a:schemeClr>
                </a:solidFill>
              </a:defRPr>
            </a:lvl3pPr>
            <a:lvl4pPr>
              <a:defRPr sz="2133">
                <a:solidFill>
                  <a:schemeClr val="bg2">
                    <a:lumMod val="25000"/>
                  </a:schemeClr>
                </a:solidFill>
              </a:defRPr>
            </a:lvl4pPr>
            <a:lvl5pPr>
              <a:defRPr sz="1600">
                <a:solidFill>
                  <a:schemeClr val="bg2">
                    <a:lumMod val="2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1640959"/>
            <a:ext cx="10515600" cy="656591"/>
          </a:xfrm>
        </p:spPr>
        <p:txBody>
          <a:bodyPr lIns="0" tIns="0" rIns="0" bIns="0" anchor="b" anchorCtr="0">
            <a:spAutoFit/>
          </a:bodyPr>
          <a:lstStyle>
            <a:lvl1pPr algn="l">
              <a:defRPr sz="4267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2560D-EC28-3B41-86E8-18F1CE0113B4}" type="datetimeFigureOut">
              <a:rPr lang="en-US" smtClean="0"/>
              <a:t>5/7/2025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676C145-C3A5-2E44-B278-8C29E7726E9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4433" y="185209"/>
            <a:ext cx="1828800" cy="609600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92EDF7F-ADC1-FB48-94B4-D3C65D8F3036}"/>
              </a:ext>
            </a:extLst>
          </p:cNvPr>
          <p:cNvCxnSpPr>
            <a:cxnSpLocks/>
          </p:cNvCxnSpPr>
          <p:nvPr userDrawn="1"/>
        </p:nvCxnSpPr>
        <p:spPr>
          <a:xfrm>
            <a:off x="876300" y="753533"/>
            <a:ext cx="10560000" cy="0"/>
          </a:xfrm>
          <a:prstGeom prst="line">
            <a:avLst/>
          </a:prstGeom>
          <a:ln w="19050">
            <a:solidFill>
              <a:srgbClr val="00843D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489965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Logo_lina_mynd_grafik_tex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2560D-EC28-3B41-86E8-18F1CE0113B4}" type="datetimeFigureOut">
              <a:rPr lang="en-US" smtClean="0"/>
              <a:t>5/7/2025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‹#›</a:t>
            </a:fld>
            <a:endParaRPr lang="en-US"/>
          </a:p>
        </p:txBody>
      </p:sp>
      <p:sp>
        <p:nvSpPr>
          <p:cNvPr id="30" name="Content Placeholder 2"/>
          <p:cNvSpPr>
            <a:spLocks noGrp="1"/>
          </p:cNvSpPr>
          <p:nvPr>
            <p:ph idx="13" hasCustomPrompt="1"/>
          </p:nvPr>
        </p:nvSpPr>
        <p:spPr>
          <a:xfrm>
            <a:off x="609600" y="1320800"/>
            <a:ext cx="10972800" cy="4004733"/>
          </a:xfrm>
          <a:solidFill>
            <a:schemeClr val="bg2"/>
          </a:solidFill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 sz="2667">
                <a:solidFill>
                  <a:schemeClr val="bg2">
                    <a:lumMod val="25000"/>
                  </a:schemeClr>
                </a:solidFill>
              </a:defRPr>
            </a:lvl1pPr>
            <a:lvl2pPr marL="0" indent="0">
              <a:spcBef>
                <a:spcPts val="0"/>
              </a:spcBef>
              <a:buFontTx/>
              <a:buNone/>
              <a:defRPr sz="2667">
                <a:solidFill>
                  <a:schemeClr val="bg2">
                    <a:lumMod val="25000"/>
                  </a:schemeClr>
                </a:solidFill>
              </a:defRPr>
            </a:lvl2pPr>
            <a:lvl3pPr marL="0" indent="0">
              <a:spcBef>
                <a:spcPts val="0"/>
              </a:spcBef>
              <a:buFontTx/>
              <a:buNone/>
              <a:defRPr sz="2667">
                <a:solidFill>
                  <a:schemeClr val="bg2">
                    <a:lumMod val="25000"/>
                  </a:schemeClr>
                </a:solidFill>
              </a:defRPr>
            </a:lvl3pPr>
            <a:lvl4pPr marL="0" indent="0">
              <a:spcBef>
                <a:spcPts val="0"/>
              </a:spcBef>
              <a:buFontTx/>
              <a:buNone/>
              <a:defRPr sz="2667">
                <a:solidFill>
                  <a:schemeClr val="bg2">
                    <a:lumMod val="25000"/>
                  </a:schemeClr>
                </a:solidFill>
              </a:defRPr>
            </a:lvl4pPr>
            <a:lvl5pPr marL="0" indent="0">
              <a:spcBef>
                <a:spcPts val="0"/>
              </a:spcBef>
              <a:buFontTx/>
              <a:buNone/>
              <a:defRPr sz="2667">
                <a:solidFill>
                  <a:schemeClr val="bg2">
                    <a:lumMod val="25000"/>
                  </a:schemeClr>
                </a:solidFill>
              </a:defRPr>
            </a:lvl5pPr>
          </a:lstStyle>
          <a:p>
            <a:pPr lvl="0"/>
            <a:r>
              <a:rPr lang="is-IS"/>
              <a:t>Setja inn mynd/línurit ofl.</a:t>
            </a:r>
          </a:p>
        </p:txBody>
      </p:sp>
      <p:sp>
        <p:nvSpPr>
          <p:cNvPr id="5" name="TextBox 4"/>
          <p:cNvSpPr txBox="1"/>
          <p:nvPr userDrawn="1"/>
        </p:nvSpPr>
        <p:spPr>
          <a:xfrm>
            <a:off x="609600" y="5511801"/>
            <a:ext cx="1097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/>
              <a:t>Myndatexti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72DF7D0-9A56-2A45-9BBF-2AC1DF2D9B9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4433" y="185209"/>
            <a:ext cx="1828800" cy="609600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EA2BE10-C382-DB4D-9393-F8BFF76C26A6}"/>
              </a:ext>
            </a:extLst>
          </p:cNvPr>
          <p:cNvCxnSpPr>
            <a:cxnSpLocks/>
          </p:cNvCxnSpPr>
          <p:nvPr userDrawn="1"/>
        </p:nvCxnSpPr>
        <p:spPr>
          <a:xfrm>
            <a:off x="876300" y="753533"/>
            <a:ext cx="10560000" cy="0"/>
          </a:xfrm>
          <a:prstGeom prst="line">
            <a:avLst/>
          </a:prstGeom>
          <a:ln w="19050">
            <a:solidFill>
              <a:srgbClr val="00843D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494790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Logo_lina_3-myndir_grafik_tex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2560D-EC28-3B41-86E8-18F1CE0113B4}" type="datetimeFigureOut">
              <a:rPr lang="en-US" smtClean="0"/>
              <a:t>5/7/2025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‹#›</a:t>
            </a:fld>
            <a:endParaRPr lang="en-US"/>
          </a:p>
        </p:txBody>
      </p:sp>
      <p:sp>
        <p:nvSpPr>
          <p:cNvPr id="16" name="Content Placeholder 2"/>
          <p:cNvSpPr>
            <a:spLocks noGrp="1"/>
          </p:cNvSpPr>
          <p:nvPr>
            <p:ph idx="18" hasCustomPrompt="1"/>
          </p:nvPr>
        </p:nvSpPr>
        <p:spPr>
          <a:xfrm>
            <a:off x="609600" y="1320800"/>
            <a:ext cx="3556000" cy="4004733"/>
          </a:xfrm>
          <a:solidFill>
            <a:schemeClr val="bg2"/>
          </a:solidFill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 sz="2133">
                <a:solidFill>
                  <a:schemeClr val="bg2">
                    <a:lumMod val="25000"/>
                  </a:schemeClr>
                </a:solidFill>
              </a:defRPr>
            </a:lvl1pPr>
            <a:lvl2pPr marL="0" indent="0">
              <a:spcBef>
                <a:spcPts val="0"/>
              </a:spcBef>
              <a:buFontTx/>
              <a:buNone/>
              <a:defRPr sz="2667">
                <a:solidFill>
                  <a:schemeClr val="bg2">
                    <a:lumMod val="25000"/>
                  </a:schemeClr>
                </a:solidFill>
              </a:defRPr>
            </a:lvl2pPr>
            <a:lvl3pPr marL="0" indent="0">
              <a:spcBef>
                <a:spcPts val="0"/>
              </a:spcBef>
              <a:buFontTx/>
              <a:buNone/>
              <a:defRPr sz="2667">
                <a:solidFill>
                  <a:schemeClr val="bg2">
                    <a:lumMod val="25000"/>
                  </a:schemeClr>
                </a:solidFill>
              </a:defRPr>
            </a:lvl3pPr>
            <a:lvl4pPr marL="0" indent="0">
              <a:spcBef>
                <a:spcPts val="0"/>
              </a:spcBef>
              <a:buFontTx/>
              <a:buNone/>
              <a:defRPr sz="2667">
                <a:solidFill>
                  <a:schemeClr val="bg2">
                    <a:lumMod val="25000"/>
                  </a:schemeClr>
                </a:solidFill>
              </a:defRPr>
            </a:lvl4pPr>
            <a:lvl5pPr marL="0" indent="0">
              <a:spcBef>
                <a:spcPts val="0"/>
              </a:spcBef>
              <a:buFontTx/>
              <a:buNone/>
              <a:defRPr sz="2667">
                <a:solidFill>
                  <a:schemeClr val="bg2">
                    <a:lumMod val="25000"/>
                  </a:schemeClr>
                </a:solidFill>
              </a:defRPr>
            </a:lvl5pPr>
          </a:lstStyle>
          <a:p>
            <a:pPr lvl="0"/>
            <a:r>
              <a:rPr lang="is-IS"/>
              <a:t>Setja inn mynd/línurit ofl.</a:t>
            </a:r>
          </a:p>
        </p:txBody>
      </p:sp>
      <p:sp>
        <p:nvSpPr>
          <p:cNvPr id="5" name="TextBox 4"/>
          <p:cNvSpPr txBox="1"/>
          <p:nvPr userDrawn="1"/>
        </p:nvSpPr>
        <p:spPr>
          <a:xfrm>
            <a:off x="609600" y="5486401"/>
            <a:ext cx="3556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/>
              <a:t>Myndatexti</a:t>
            </a:r>
          </a:p>
        </p:txBody>
      </p:sp>
      <p:sp>
        <p:nvSpPr>
          <p:cNvPr id="19" name="TextBox 18"/>
          <p:cNvSpPr txBox="1"/>
          <p:nvPr userDrawn="1"/>
        </p:nvSpPr>
        <p:spPr>
          <a:xfrm>
            <a:off x="4334933" y="5486401"/>
            <a:ext cx="3556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/>
              <a:t>Myndatexti</a:t>
            </a:r>
          </a:p>
        </p:txBody>
      </p:sp>
      <p:sp>
        <p:nvSpPr>
          <p:cNvPr id="20" name="TextBox 19"/>
          <p:cNvSpPr txBox="1"/>
          <p:nvPr userDrawn="1"/>
        </p:nvSpPr>
        <p:spPr>
          <a:xfrm>
            <a:off x="8026400" y="5486401"/>
            <a:ext cx="3556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/>
              <a:t>Myndatexti</a:t>
            </a:r>
          </a:p>
        </p:txBody>
      </p:sp>
      <p:sp>
        <p:nvSpPr>
          <p:cNvPr id="21" name="Content Placeholder 2"/>
          <p:cNvSpPr>
            <a:spLocks noGrp="1"/>
          </p:cNvSpPr>
          <p:nvPr>
            <p:ph idx="19" hasCustomPrompt="1"/>
          </p:nvPr>
        </p:nvSpPr>
        <p:spPr>
          <a:xfrm>
            <a:off x="4334933" y="1320800"/>
            <a:ext cx="3556000" cy="4004733"/>
          </a:xfrm>
          <a:solidFill>
            <a:schemeClr val="bg2"/>
          </a:solidFill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 sz="2133">
                <a:solidFill>
                  <a:schemeClr val="bg2">
                    <a:lumMod val="25000"/>
                  </a:schemeClr>
                </a:solidFill>
              </a:defRPr>
            </a:lvl1pPr>
            <a:lvl2pPr marL="0" indent="0">
              <a:spcBef>
                <a:spcPts val="0"/>
              </a:spcBef>
              <a:buFontTx/>
              <a:buNone/>
              <a:defRPr sz="2667">
                <a:solidFill>
                  <a:schemeClr val="bg2">
                    <a:lumMod val="25000"/>
                  </a:schemeClr>
                </a:solidFill>
              </a:defRPr>
            </a:lvl2pPr>
            <a:lvl3pPr marL="0" indent="0">
              <a:spcBef>
                <a:spcPts val="0"/>
              </a:spcBef>
              <a:buFontTx/>
              <a:buNone/>
              <a:defRPr sz="2667">
                <a:solidFill>
                  <a:schemeClr val="bg2">
                    <a:lumMod val="25000"/>
                  </a:schemeClr>
                </a:solidFill>
              </a:defRPr>
            </a:lvl3pPr>
            <a:lvl4pPr marL="0" indent="0">
              <a:spcBef>
                <a:spcPts val="0"/>
              </a:spcBef>
              <a:buFontTx/>
              <a:buNone/>
              <a:defRPr sz="2667">
                <a:solidFill>
                  <a:schemeClr val="bg2">
                    <a:lumMod val="25000"/>
                  </a:schemeClr>
                </a:solidFill>
              </a:defRPr>
            </a:lvl4pPr>
            <a:lvl5pPr marL="0" indent="0">
              <a:spcBef>
                <a:spcPts val="0"/>
              </a:spcBef>
              <a:buFontTx/>
              <a:buNone/>
              <a:defRPr sz="2667">
                <a:solidFill>
                  <a:schemeClr val="bg2">
                    <a:lumMod val="25000"/>
                  </a:schemeClr>
                </a:solidFill>
              </a:defRPr>
            </a:lvl5pPr>
          </a:lstStyle>
          <a:p>
            <a:pPr lvl="0"/>
            <a:r>
              <a:rPr lang="is-IS"/>
              <a:t>Setja inn mynd/línurit ofl.</a:t>
            </a:r>
          </a:p>
        </p:txBody>
      </p:sp>
      <p:sp>
        <p:nvSpPr>
          <p:cNvPr id="22" name="Content Placeholder 2"/>
          <p:cNvSpPr>
            <a:spLocks noGrp="1"/>
          </p:cNvSpPr>
          <p:nvPr>
            <p:ph idx="20" hasCustomPrompt="1"/>
          </p:nvPr>
        </p:nvSpPr>
        <p:spPr>
          <a:xfrm>
            <a:off x="8026400" y="1320800"/>
            <a:ext cx="3556000" cy="4004733"/>
          </a:xfrm>
          <a:solidFill>
            <a:schemeClr val="bg2"/>
          </a:solidFill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 sz="2133">
                <a:solidFill>
                  <a:schemeClr val="bg2">
                    <a:lumMod val="25000"/>
                  </a:schemeClr>
                </a:solidFill>
              </a:defRPr>
            </a:lvl1pPr>
            <a:lvl2pPr marL="0" indent="0">
              <a:spcBef>
                <a:spcPts val="0"/>
              </a:spcBef>
              <a:buFontTx/>
              <a:buNone/>
              <a:defRPr sz="2667">
                <a:solidFill>
                  <a:schemeClr val="bg2">
                    <a:lumMod val="25000"/>
                  </a:schemeClr>
                </a:solidFill>
              </a:defRPr>
            </a:lvl2pPr>
            <a:lvl3pPr marL="0" indent="0">
              <a:spcBef>
                <a:spcPts val="0"/>
              </a:spcBef>
              <a:buFontTx/>
              <a:buNone/>
              <a:defRPr sz="2667">
                <a:solidFill>
                  <a:schemeClr val="bg2">
                    <a:lumMod val="25000"/>
                  </a:schemeClr>
                </a:solidFill>
              </a:defRPr>
            </a:lvl3pPr>
            <a:lvl4pPr marL="0" indent="0">
              <a:spcBef>
                <a:spcPts val="0"/>
              </a:spcBef>
              <a:buFontTx/>
              <a:buNone/>
              <a:defRPr sz="2667">
                <a:solidFill>
                  <a:schemeClr val="bg2">
                    <a:lumMod val="25000"/>
                  </a:schemeClr>
                </a:solidFill>
              </a:defRPr>
            </a:lvl4pPr>
            <a:lvl5pPr marL="0" indent="0">
              <a:spcBef>
                <a:spcPts val="0"/>
              </a:spcBef>
              <a:buFontTx/>
              <a:buNone/>
              <a:defRPr sz="2667">
                <a:solidFill>
                  <a:schemeClr val="bg2">
                    <a:lumMod val="25000"/>
                  </a:schemeClr>
                </a:solidFill>
              </a:defRPr>
            </a:lvl5pPr>
          </a:lstStyle>
          <a:p>
            <a:pPr lvl="0"/>
            <a:r>
              <a:rPr lang="is-IS"/>
              <a:t>Setja inn mynd/línurit ofl.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5E6CDAD4-13EB-EE46-962A-A8F4DB294C4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4433" y="185209"/>
            <a:ext cx="1828800" cy="609600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C93BE80-73FA-5E46-B61E-A1E3A45D25B7}"/>
              </a:ext>
            </a:extLst>
          </p:cNvPr>
          <p:cNvCxnSpPr>
            <a:cxnSpLocks/>
          </p:cNvCxnSpPr>
          <p:nvPr userDrawn="1"/>
        </p:nvCxnSpPr>
        <p:spPr>
          <a:xfrm>
            <a:off x="876300" y="753533"/>
            <a:ext cx="10560000" cy="0"/>
          </a:xfrm>
          <a:prstGeom prst="line">
            <a:avLst/>
          </a:prstGeom>
          <a:ln w="19050">
            <a:solidFill>
              <a:srgbClr val="00843D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925368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8_Logo_lina_hvitur_bakgr_bog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F9153335-2AA5-1947-9E55-91C7A93DBE6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9220200" y="2396067"/>
            <a:ext cx="2971800" cy="4461933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2560D-EC28-3B41-86E8-18F1CE0113B4}" type="datetimeFigureOut">
              <a:rPr lang="en-US" smtClean="0"/>
              <a:t>5/7/2025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‹#›</a:t>
            </a:fld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3A2F85F-03D7-4240-9FDF-AAF76CC0CAF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34433" y="185209"/>
            <a:ext cx="1828800" cy="609600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0FFB2498-C906-B844-9EB0-886C23FB4F24}"/>
              </a:ext>
            </a:extLst>
          </p:cNvPr>
          <p:cNvCxnSpPr>
            <a:cxnSpLocks/>
          </p:cNvCxnSpPr>
          <p:nvPr userDrawn="1"/>
        </p:nvCxnSpPr>
        <p:spPr>
          <a:xfrm>
            <a:off x="876300" y="753533"/>
            <a:ext cx="10560000" cy="0"/>
          </a:xfrm>
          <a:prstGeom prst="line">
            <a:avLst/>
          </a:prstGeom>
          <a:ln w="19050">
            <a:solidFill>
              <a:srgbClr val="00843D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308416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9_Logo_lina_hvitur_bakg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2560D-EC28-3B41-86E8-18F1CE0113B4}" type="datetimeFigureOut">
              <a:rPr lang="en-US" smtClean="0"/>
              <a:t>5/7/2025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5A9B737-52EE-1046-9B9D-4F822E7D4DE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4433" y="185209"/>
            <a:ext cx="1828800" cy="609600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B448AF37-93AA-4D45-BB50-CA2DB59AA880}"/>
              </a:ext>
            </a:extLst>
          </p:cNvPr>
          <p:cNvCxnSpPr>
            <a:cxnSpLocks/>
          </p:cNvCxnSpPr>
          <p:nvPr userDrawn="1"/>
        </p:nvCxnSpPr>
        <p:spPr>
          <a:xfrm>
            <a:off x="876300" y="753533"/>
            <a:ext cx="10560000" cy="0"/>
          </a:xfrm>
          <a:prstGeom prst="line">
            <a:avLst/>
          </a:prstGeom>
          <a:ln w="19050">
            <a:solidFill>
              <a:srgbClr val="00843D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205812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C2560D-EC28-3B41-86E8-18F1CE0113B4}" type="datetimeFigureOut">
              <a:rPr lang="en-US" smtClean="0"/>
              <a:t>5/7/2025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66355A-084C-D24E-9AD2-7E4FC41EA6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97238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defTabSz="609585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609585" rtl="0" eaLnBrk="1" latinLnBrk="0" hangingPunct="1">
        <a:spcBef>
          <a:spcPct val="20000"/>
        </a:spcBef>
        <a:buFont typeface="Arial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609585" rtl="0" eaLnBrk="1" latinLnBrk="0" hangingPunct="1">
        <a:spcBef>
          <a:spcPct val="20000"/>
        </a:spcBef>
        <a:buFont typeface="Arial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609585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609585" rtl="0" eaLnBrk="1" latinLnBrk="0" hangingPunct="1">
        <a:spcBef>
          <a:spcPct val="20000"/>
        </a:spcBef>
        <a:buFont typeface="Arial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609585" rtl="0" eaLnBrk="1" latinLnBrk="0" hangingPunct="1">
        <a:spcBef>
          <a:spcPct val="20000"/>
        </a:spcBef>
        <a:buFont typeface="Arial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414D8A-01DC-0E40-BC01-32B9FC74381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64734" y="2426086"/>
            <a:ext cx="9545348" cy="820737"/>
          </a:xfrm>
        </p:spPr>
        <p:txBody>
          <a:bodyPr/>
          <a:lstStyle/>
          <a:p>
            <a:r>
              <a:rPr lang="en-GB" dirty="0"/>
              <a:t>Heimaþjónusta Kópavogsbæjar</a:t>
            </a:r>
            <a:endParaRPr lang="en-I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19B768C-79C1-4343-9F2F-FF730825DA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64734" y="3532572"/>
            <a:ext cx="6417141" cy="1083373"/>
          </a:xfrm>
        </p:spPr>
        <p:txBody>
          <a:bodyPr/>
          <a:lstStyle/>
          <a:p>
            <a:r>
              <a:rPr lang="en-GB" dirty="0"/>
              <a:t>Helga Ólafsdóttir, </a:t>
            </a:r>
            <a:r>
              <a:rPr lang="en-GB" dirty="0" err="1"/>
              <a:t>iðjuþjálfi</a:t>
            </a:r>
            <a:r>
              <a:rPr lang="en-GB" dirty="0"/>
              <a:t> </a:t>
            </a:r>
          </a:p>
          <a:p>
            <a:r>
              <a:rPr lang="en-GB" dirty="0"/>
              <a:t>Ingibjörg Björnsdóttir, félagsráðgjafi</a:t>
            </a:r>
            <a:endParaRPr lang="en-IS" dirty="0"/>
          </a:p>
        </p:txBody>
      </p:sp>
    </p:spTree>
    <p:extLst>
      <p:ext uri="{BB962C8B-B14F-4D97-AF65-F5344CB8AC3E}">
        <p14:creationId xmlns:p14="http://schemas.microsoft.com/office/powerpoint/2010/main" val="21840769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C54FD0-FB9A-1442-45B3-C9D0442C9C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s-IS" dirty="0"/>
              <a:t>Umsóknarferlið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AE7EF3-9891-9FE2-21D9-093FF0A20B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2370667"/>
            <a:ext cx="10515600" cy="4279515"/>
          </a:xfrm>
        </p:spPr>
        <p:txBody>
          <a:bodyPr>
            <a:normAutofit lnSpcReduction="10000"/>
          </a:bodyPr>
          <a:lstStyle/>
          <a:p>
            <a:r>
              <a:rPr lang="is-IS" dirty="0"/>
              <a:t>Sótt er um í gegnum þjónustugáttina á heimasíðu Kópavogsbæjar www.</a:t>
            </a:r>
            <a:r>
              <a:rPr lang="is-IS" dirty="0" err="1"/>
              <a:t>kopavogur</a:t>
            </a:r>
            <a:r>
              <a:rPr lang="is-IS" dirty="0"/>
              <a:t>.is</a:t>
            </a:r>
          </a:p>
          <a:p>
            <a:pPr lvl="1"/>
            <a:r>
              <a:rPr lang="is-IS" dirty="0"/>
              <a:t>Einnig hægt að koma á þjónustumiðstöðina og fá aðstoð. </a:t>
            </a:r>
          </a:p>
          <a:p>
            <a:r>
              <a:rPr lang="is-IS" dirty="0"/>
              <a:t>Tekjugögn</a:t>
            </a:r>
          </a:p>
          <a:p>
            <a:pPr lvl="1"/>
            <a:r>
              <a:rPr lang="is-IS" dirty="0"/>
              <a:t>Staðgreiðsluskrá skattsins. </a:t>
            </a:r>
          </a:p>
          <a:p>
            <a:r>
              <a:rPr lang="is-IS" dirty="0"/>
              <a:t>Læknisvottorð</a:t>
            </a:r>
          </a:p>
          <a:p>
            <a:pPr lvl="1"/>
            <a:r>
              <a:rPr lang="is-IS" dirty="0"/>
              <a:t>Erum að vinna í að taka það út úr reglunum</a:t>
            </a:r>
          </a:p>
        </p:txBody>
      </p:sp>
    </p:spTree>
    <p:extLst>
      <p:ext uri="{BB962C8B-B14F-4D97-AF65-F5344CB8AC3E}">
        <p14:creationId xmlns:p14="http://schemas.microsoft.com/office/powerpoint/2010/main" val="29156284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A9459EC-B2F4-98D3-8DF8-66043900EC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s-IS" dirty="0"/>
              <a:t>Matsheimsókn bókuð</a:t>
            </a:r>
          </a:p>
          <a:p>
            <a:pPr lvl="1"/>
            <a:r>
              <a:rPr lang="is-IS" dirty="0"/>
              <a:t>Matstækið </a:t>
            </a:r>
            <a:r>
              <a:rPr lang="is-IS" dirty="0" err="1"/>
              <a:t>Rai</a:t>
            </a:r>
            <a:r>
              <a:rPr lang="is-IS" dirty="0"/>
              <a:t>-</a:t>
            </a:r>
            <a:r>
              <a:rPr lang="is-IS" dirty="0" err="1"/>
              <a:t>Hc</a:t>
            </a:r>
            <a:r>
              <a:rPr lang="is-IS" dirty="0"/>
              <a:t> nýtt fyrir upplýsingaöflun og forgangsröðun</a:t>
            </a:r>
          </a:p>
          <a:p>
            <a:r>
              <a:rPr lang="is-IS" dirty="0"/>
              <a:t>Aðstæður kannaðar og hvað hamli fólki í daglegu lífi</a:t>
            </a:r>
          </a:p>
          <a:p>
            <a:r>
              <a:rPr lang="is-IS" dirty="0"/>
              <a:t> Ráðleggingar veittar eftir þörfum</a:t>
            </a:r>
          </a:p>
          <a:p>
            <a:endParaRPr lang="is-IS" dirty="0"/>
          </a:p>
          <a:p>
            <a:endParaRPr lang="is-I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145957C-96BD-0F9F-9CD3-9FC49B3C41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s-IS" dirty="0"/>
              <a:t>Matsheimsókn</a:t>
            </a:r>
          </a:p>
        </p:txBody>
      </p:sp>
    </p:spTree>
    <p:extLst>
      <p:ext uri="{BB962C8B-B14F-4D97-AF65-F5344CB8AC3E}">
        <p14:creationId xmlns:p14="http://schemas.microsoft.com/office/powerpoint/2010/main" val="34127482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57FEB98-8D76-21FE-DDCB-51A4E4D8D9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2370667"/>
            <a:ext cx="10515600" cy="4117597"/>
          </a:xfrm>
        </p:spPr>
        <p:txBody>
          <a:bodyPr rIns="91440">
            <a:normAutofit fontScale="85000" lnSpcReduction="20000"/>
          </a:bodyPr>
          <a:lstStyle/>
          <a:p>
            <a:r>
              <a:rPr lang="is-IS" dirty="0"/>
              <a:t>Innlit</a:t>
            </a:r>
          </a:p>
          <a:p>
            <a:pPr lvl="1"/>
            <a:r>
              <a:rPr lang="is-IS" sz="2800" dirty="0"/>
              <a:t>Félagsleg</a:t>
            </a:r>
          </a:p>
          <a:p>
            <a:pPr lvl="1"/>
            <a:r>
              <a:rPr lang="is-IS" sz="2800" dirty="0"/>
              <a:t>Öryggistengd</a:t>
            </a:r>
          </a:p>
          <a:p>
            <a:pPr lvl="1"/>
            <a:r>
              <a:rPr lang="is-IS" sz="2800" dirty="0"/>
              <a:t>Búðarferðir</a:t>
            </a:r>
          </a:p>
          <a:p>
            <a:r>
              <a:rPr lang="is-IS" dirty="0"/>
              <a:t>Aðstoð við heimilishald</a:t>
            </a:r>
          </a:p>
          <a:p>
            <a:pPr lvl="1"/>
            <a:r>
              <a:rPr lang="is-IS" sz="3600" dirty="0"/>
              <a:t>Þrif á gólfum</a:t>
            </a:r>
          </a:p>
          <a:p>
            <a:pPr lvl="1"/>
            <a:r>
              <a:rPr lang="is-IS" sz="3600" dirty="0"/>
              <a:t>Baðherbergi</a:t>
            </a:r>
          </a:p>
          <a:p>
            <a:pPr lvl="1"/>
            <a:r>
              <a:rPr lang="is-IS" sz="3600" dirty="0"/>
              <a:t>Rúmfataskipti, </a:t>
            </a:r>
          </a:p>
          <a:p>
            <a:pPr marL="609585" lvl="1" indent="0">
              <a:buNone/>
            </a:pPr>
            <a:r>
              <a:rPr lang="is-IS" dirty="0">
                <a:sym typeface="Wingdings" panose="05000000000000000000" pitchFamily="2" charset="2"/>
              </a:rPr>
              <a:t></a:t>
            </a:r>
            <a:r>
              <a:rPr lang="is-IS" dirty="0"/>
              <a:t>Létt þrif til að hjálpa fólki að viðhalda heimilinu</a:t>
            </a:r>
          </a:p>
          <a:p>
            <a:endParaRPr lang="is-I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5CD0568-F5CA-91CC-BF8B-F94657053A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s-IS" dirty="0"/>
              <a:t>Algeng þjónusta</a:t>
            </a:r>
          </a:p>
        </p:txBody>
      </p:sp>
    </p:spTree>
    <p:extLst>
      <p:ext uri="{BB962C8B-B14F-4D97-AF65-F5344CB8AC3E}">
        <p14:creationId xmlns:p14="http://schemas.microsoft.com/office/powerpoint/2010/main" val="21293196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EA1E9A6-4CD8-26E2-1F56-243B999449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s-IS" dirty="0"/>
              <a:t>Nýta tæknina markvissar</a:t>
            </a:r>
          </a:p>
          <a:p>
            <a:r>
              <a:rPr lang="is-IS" dirty="0"/>
              <a:t>Fræðsla um þjónustuna</a:t>
            </a:r>
          </a:p>
          <a:p>
            <a:pPr lvl="1"/>
            <a:r>
              <a:rPr lang="is-IS" dirty="0"/>
              <a:t>Góð ráð áður en sótt er um</a:t>
            </a:r>
          </a:p>
          <a:p>
            <a:pPr lvl="1"/>
            <a:r>
              <a:rPr lang="is-IS" dirty="0"/>
              <a:t>Hvenær á ég að sækja um?</a:t>
            </a:r>
          </a:p>
          <a:p>
            <a:pPr marL="0" indent="0">
              <a:buNone/>
            </a:pPr>
            <a:endParaRPr lang="is-I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1CB6176-12E5-A69A-721C-3F483566FA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s-IS" dirty="0"/>
              <a:t>Framtíðarsýn</a:t>
            </a:r>
          </a:p>
        </p:txBody>
      </p:sp>
    </p:spTree>
    <p:extLst>
      <p:ext uri="{BB962C8B-B14F-4D97-AF65-F5344CB8AC3E}">
        <p14:creationId xmlns:p14="http://schemas.microsoft.com/office/powerpoint/2010/main" val="32355569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AC16534-7D9F-4208-2BA5-CB2529ABBB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s-IS" dirty="0"/>
              <a:t>Skipta verkunum upp</a:t>
            </a:r>
          </a:p>
          <a:p>
            <a:r>
              <a:rPr lang="is-IS" dirty="0"/>
              <a:t>Nota tæki og tól sem auðvelda verkin</a:t>
            </a:r>
          </a:p>
          <a:p>
            <a:r>
              <a:rPr lang="is-IS" dirty="0"/>
              <a:t>Nýta tæknina</a:t>
            </a:r>
          </a:p>
          <a:p>
            <a:r>
              <a:rPr lang="is-IS" dirty="0"/>
              <a:t>Nýta orkusparandi aðferðir</a:t>
            </a:r>
          </a:p>
          <a:p>
            <a:r>
              <a:rPr lang="is-IS" dirty="0"/>
              <a:t>Það er í lagi að þrifin taki lengri tíma</a:t>
            </a:r>
          </a:p>
          <a:p>
            <a:endParaRPr lang="is-IS" dirty="0"/>
          </a:p>
          <a:p>
            <a:endParaRPr lang="is-I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D7BBC2F-75E7-B2F3-57CB-EDB7C52564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s-IS" dirty="0"/>
              <a:t>Góð ráð áður en sótt er um</a:t>
            </a:r>
          </a:p>
        </p:txBody>
      </p:sp>
    </p:spTree>
    <p:extLst>
      <p:ext uri="{BB962C8B-B14F-4D97-AF65-F5344CB8AC3E}">
        <p14:creationId xmlns:p14="http://schemas.microsoft.com/office/powerpoint/2010/main" val="2406986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CD706AC-C29C-3DBF-9954-07C367299B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s-IS" dirty="0"/>
              <a:t>Þið þurfið að velja á milli þess að þrífa eða taka þátt í félagsstarfi</a:t>
            </a:r>
          </a:p>
          <a:p>
            <a:r>
              <a:rPr lang="is-IS" dirty="0"/>
              <a:t>Vikan dugir ekki</a:t>
            </a:r>
          </a:p>
          <a:p>
            <a:r>
              <a:rPr lang="is-IS" dirty="0"/>
              <a:t>Lífið er ekkert nema þrif</a:t>
            </a:r>
          </a:p>
          <a:p>
            <a:r>
              <a:rPr lang="is-IS" dirty="0"/>
              <a:t>Þegar þið eruð hætt að geta þrifið</a:t>
            </a:r>
          </a:p>
          <a:p>
            <a:endParaRPr lang="is-IS" dirty="0"/>
          </a:p>
          <a:p>
            <a:endParaRPr lang="is-I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911C88C-05EB-1FA1-5C66-474CF9235B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s-IS" dirty="0"/>
              <a:t>Hvenær á ég að sækja um?</a:t>
            </a:r>
          </a:p>
        </p:txBody>
      </p:sp>
    </p:spTree>
    <p:extLst>
      <p:ext uri="{BB962C8B-B14F-4D97-AF65-F5344CB8AC3E}">
        <p14:creationId xmlns:p14="http://schemas.microsoft.com/office/powerpoint/2010/main" val="8057266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CBB8CE10-D34E-9227-A31A-EC2E9E6F24F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05826" y="2484438"/>
            <a:ext cx="3684348" cy="3878262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14326C31-D961-1E07-C05C-09460EABD3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s-IS" dirty="0"/>
              <a:t>Hvað sjáið þið?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FDFCA0F-E9BA-87A0-4704-31D9405BEE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14912" y="2484438"/>
            <a:ext cx="4291013" cy="2855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83454"/>
      </p:ext>
    </p:extLst>
  </p:cSld>
  <p:clrMapOvr>
    <a:masterClrMapping/>
  </p:clrMapOvr>
</p:sld>
</file>

<file path=ppt/theme/theme1.xml><?xml version="1.0" encoding="utf-8"?>
<a:theme xmlns:a="http://schemas.openxmlformats.org/drawingml/2006/main" name="Kopavogur">
  <a:themeElements>
    <a:clrScheme name="Custom 1">
      <a:dk1>
        <a:srgbClr val="000000"/>
      </a:dk1>
      <a:lt1>
        <a:srgbClr val="FFFFFF"/>
      </a:lt1>
      <a:dk2>
        <a:srgbClr val="00617F"/>
      </a:dk2>
      <a:lt2>
        <a:srgbClr val="DAD9D6"/>
      </a:lt2>
      <a:accent1>
        <a:srgbClr val="0F98BD"/>
      </a:accent1>
      <a:accent2>
        <a:srgbClr val="C2044D"/>
      </a:accent2>
      <a:accent3>
        <a:srgbClr val="80DC43"/>
      </a:accent3>
      <a:accent4>
        <a:srgbClr val="2700A2"/>
      </a:accent4>
      <a:accent5>
        <a:srgbClr val="048138"/>
      </a:accent5>
      <a:accent6>
        <a:srgbClr val="E65446"/>
      </a:accent6>
      <a:hlink>
        <a:srgbClr val="09526C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Kopavogur-grunnur-2022.potx" id="{3D21A04C-6FB0-42E8-8354-582E853B3433}" vid="{FA94C356-99CE-41EF-A7FD-CFDEE135A6D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179</TotalTime>
  <Words>191</Words>
  <Application>Microsoft Office PowerPoint</Application>
  <PresentationFormat>Víðskjár</PresentationFormat>
  <Paragraphs>42</Paragraphs>
  <Slides>8</Slides>
  <Notes>0</Notes>
  <HiddenSlides>0</HiddenSlides>
  <MMClips>0</MMClips>
  <ScaleCrop>false</ScaleCrop>
  <HeadingPairs>
    <vt:vector size="6" baseType="variant">
      <vt:variant>
        <vt:lpstr>Notaðar leturgerðir</vt:lpstr>
      </vt:variant>
      <vt:variant>
        <vt:i4>2</vt:i4>
      </vt:variant>
      <vt:variant>
        <vt:lpstr>Þema</vt:lpstr>
      </vt:variant>
      <vt:variant>
        <vt:i4>1</vt:i4>
      </vt:variant>
      <vt:variant>
        <vt:lpstr>Skyggnutitlar</vt:lpstr>
      </vt:variant>
      <vt:variant>
        <vt:i4>8</vt:i4>
      </vt:variant>
    </vt:vector>
  </HeadingPairs>
  <TitlesOfParts>
    <vt:vector size="11" baseType="lpstr">
      <vt:lpstr>Arial</vt:lpstr>
      <vt:lpstr>Wingdings</vt:lpstr>
      <vt:lpstr>Kopavogur</vt:lpstr>
      <vt:lpstr>Heimaþjónusta Kópavogsbæjar</vt:lpstr>
      <vt:lpstr>Umsóknarferlið</vt:lpstr>
      <vt:lpstr>Matsheimsókn</vt:lpstr>
      <vt:lpstr>Algeng þjónusta</vt:lpstr>
      <vt:lpstr>Framtíðarsýn</vt:lpstr>
      <vt:lpstr>Góð ráð áður en sótt er um</vt:lpstr>
      <vt:lpstr>Hvenær á ég að sækja um?</vt:lpstr>
      <vt:lpstr>Hvað sjáið þið?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Helga Ólafsdóttir - ráðgjafi í málefnum aldraðra</dc:creator>
  <cp:lastModifiedBy>Kristín Þyri Þorsteinsdóttir - skrifstofustjóri</cp:lastModifiedBy>
  <cp:revision>1</cp:revision>
  <dcterms:created xsi:type="dcterms:W3CDTF">2025-05-06T14:21:08Z</dcterms:created>
  <dcterms:modified xsi:type="dcterms:W3CDTF">2025-05-07T14:21:33Z</dcterms:modified>
</cp:coreProperties>
</file>