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93455" r:id="rId4"/>
  </p:sldMasterIdLst>
  <p:notesMasterIdLst>
    <p:notesMasterId r:id="rId26"/>
  </p:notesMasterIdLst>
  <p:handoutMasterIdLst>
    <p:handoutMasterId r:id="rId27"/>
  </p:handoutMasterIdLst>
  <p:sldIdLst>
    <p:sldId id="556" r:id="rId5"/>
    <p:sldId id="569" r:id="rId6"/>
    <p:sldId id="574" r:id="rId7"/>
    <p:sldId id="560" r:id="rId8"/>
    <p:sldId id="572" r:id="rId9"/>
    <p:sldId id="573" r:id="rId10"/>
    <p:sldId id="598" r:id="rId11"/>
    <p:sldId id="575" r:id="rId12"/>
    <p:sldId id="576" r:id="rId13"/>
    <p:sldId id="577" r:id="rId14"/>
    <p:sldId id="578" r:id="rId15"/>
    <p:sldId id="579" r:id="rId16"/>
    <p:sldId id="580" r:id="rId17"/>
    <p:sldId id="581" r:id="rId18"/>
    <p:sldId id="582" r:id="rId19"/>
    <p:sldId id="583" r:id="rId20"/>
    <p:sldId id="596" r:id="rId21"/>
    <p:sldId id="588" r:id="rId22"/>
    <p:sldId id="589" r:id="rId23"/>
    <p:sldId id="599" r:id="rId24"/>
    <p:sldId id="587" r:id="rId25"/>
  </p:sldIdLst>
  <p:sldSz cx="6858000" cy="9906000" type="A4"/>
  <p:notesSz cx="9872663" cy="6797675"/>
  <p:defaultTextStyle>
    <a:defPPr>
      <a:defRPr lang="en-US"/>
    </a:defPPr>
    <a:lvl1pPr marL="0" algn="l" defTabSz="536433" rtl="0" eaLnBrk="1" latinLnBrk="0" hangingPunct="1">
      <a:defRPr sz="2112" kern="1200">
        <a:solidFill>
          <a:schemeClr val="tx1"/>
        </a:solidFill>
        <a:latin typeface="+mn-lt"/>
        <a:ea typeface="+mn-ea"/>
        <a:cs typeface="+mn-cs"/>
      </a:defRPr>
    </a:lvl1pPr>
    <a:lvl2pPr marL="536433" algn="l" defTabSz="536433" rtl="0" eaLnBrk="1" latinLnBrk="0" hangingPunct="1">
      <a:defRPr sz="2112" kern="1200">
        <a:solidFill>
          <a:schemeClr val="tx1"/>
        </a:solidFill>
        <a:latin typeface="+mn-lt"/>
        <a:ea typeface="+mn-ea"/>
        <a:cs typeface="+mn-cs"/>
      </a:defRPr>
    </a:lvl2pPr>
    <a:lvl3pPr marL="1072866" algn="l" defTabSz="536433" rtl="0" eaLnBrk="1" latinLnBrk="0" hangingPunct="1">
      <a:defRPr sz="2112" kern="1200">
        <a:solidFill>
          <a:schemeClr val="tx1"/>
        </a:solidFill>
        <a:latin typeface="+mn-lt"/>
        <a:ea typeface="+mn-ea"/>
        <a:cs typeface="+mn-cs"/>
      </a:defRPr>
    </a:lvl3pPr>
    <a:lvl4pPr marL="1609298" algn="l" defTabSz="536433" rtl="0" eaLnBrk="1" latinLnBrk="0" hangingPunct="1">
      <a:defRPr sz="2112" kern="1200">
        <a:solidFill>
          <a:schemeClr val="tx1"/>
        </a:solidFill>
        <a:latin typeface="+mn-lt"/>
        <a:ea typeface="+mn-ea"/>
        <a:cs typeface="+mn-cs"/>
      </a:defRPr>
    </a:lvl4pPr>
    <a:lvl5pPr marL="2145731" algn="l" defTabSz="536433" rtl="0" eaLnBrk="1" latinLnBrk="0" hangingPunct="1">
      <a:defRPr sz="2112" kern="1200">
        <a:solidFill>
          <a:schemeClr val="tx1"/>
        </a:solidFill>
        <a:latin typeface="+mn-lt"/>
        <a:ea typeface="+mn-ea"/>
        <a:cs typeface="+mn-cs"/>
      </a:defRPr>
    </a:lvl5pPr>
    <a:lvl6pPr marL="2682164" algn="l" defTabSz="536433" rtl="0" eaLnBrk="1" latinLnBrk="0" hangingPunct="1">
      <a:defRPr sz="2112" kern="1200">
        <a:solidFill>
          <a:schemeClr val="tx1"/>
        </a:solidFill>
        <a:latin typeface="+mn-lt"/>
        <a:ea typeface="+mn-ea"/>
        <a:cs typeface="+mn-cs"/>
      </a:defRPr>
    </a:lvl6pPr>
    <a:lvl7pPr marL="3218597" algn="l" defTabSz="536433" rtl="0" eaLnBrk="1" latinLnBrk="0" hangingPunct="1">
      <a:defRPr sz="2112" kern="1200">
        <a:solidFill>
          <a:schemeClr val="tx1"/>
        </a:solidFill>
        <a:latin typeface="+mn-lt"/>
        <a:ea typeface="+mn-ea"/>
        <a:cs typeface="+mn-cs"/>
      </a:defRPr>
    </a:lvl7pPr>
    <a:lvl8pPr marL="3755029" algn="l" defTabSz="536433" rtl="0" eaLnBrk="1" latinLnBrk="0" hangingPunct="1">
      <a:defRPr sz="2112" kern="1200">
        <a:solidFill>
          <a:schemeClr val="tx1"/>
        </a:solidFill>
        <a:latin typeface="+mn-lt"/>
        <a:ea typeface="+mn-ea"/>
        <a:cs typeface="+mn-cs"/>
      </a:defRPr>
    </a:lvl8pPr>
    <a:lvl9pPr marL="4291462" algn="l" defTabSz="536433" rtl="0" eaLnBrk="1" latinLnBrk="0" hangingPunct="1">
      <a:defRPr sz="2112"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gurður Arnar Ólafsson" initials="SAÓ" lastIdx="23" clrIdx="0">
    <p:extLst>
      <p:ext uri="{19B8F6BF-5375-455C-9EA6-DF929625EA0E}">
        <p15:presenceInfo xmlns:p15="http://schemas.microsoft.com/office/powerpoint/2012/main" userId="S-1-5-21-18574106-1041566437-1483158053-68178" providerId="AD"/>
      </p:ext>
    </p:extLst>
  </p:cmAuthor>
  <p:cmAuthor id="2" name="Jóhanna Lilja Ólafsdóttir" initials="JLÓ" lastIdx="1" clrIdx="1">
    <p:extLst>
      <p:ext uri="{19B8F6BF-5375-455C-9EA6-DF929625EA0E}">
        <p15:presenceInfo xmlns:p15="http://schemas.microsoft.com/office/powerpoint/2012/main" userId="S::joli@kopavogur.is::774eedc2-bc1a-40a2-8fa9-1aaabae2be5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FFA729"/>
    <a:srgbClr val="FFFFFF"/>
    <a:srgbClr val="000000"/>
    <a:srgbClr val="FF5D00"/>
    <a:srgbClr val="67D0C6"/>
    <a:srgbClr val="00A49F"/>
    <a:srgbClr val="16A49F"/>
    <a:srgbClr val="92D0C6"/>
    <a:srgbClr val="00A45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4F294D8-6F73-41C9-8997-20141063C19B}" v="3" dt="2024-11-27T10:47:07.98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2" d="100"/>
          <a:sy n="42" d="100"/>
        </p:scale>
        <p:origin x="2280" y="36"/>
      </p:cViewPr>
      <p:guideLst>
        <p:guide orient="horz" pos="3120"/>
        <p:guide pos="216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viewProps" Target="viewProp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DB4444A-321E-4B63-9B57-F3204D9EFDD9}"/>
              </a:ext>
            </a:extLst>
          </p:cNvPr>
          <p:cNvSpPr>
            <a:spLocks noGrp="1"/>
          </p:cNvSpPr>
          <p:nvPr>
            <p:ph type="hdr" sz="quarter"/>
          </p:nvPr>
        </p:nvSpPr>
        <p:spPr>
          <a:xfrm>
            <a:off x="1" y="1"/>
            <a:ext cx="4277787" cy="340569"/>
          </a:xfrm>
          <a:prstGeom prst="rect">
            <a:avLst/>
          </a:prstGeom>
        </p:spPr>
        <p:txBody>
          <a:bodyPr vert="horz" lIns="87517" tIns="43759" rIns="87517" bIns="43759" rtlCol="0"/>
          <a:lstStyle>
            <a:lvl1pPr algn="l">
              <a:defRPr sz="1100"/>
            </a:lvl1pPr>
          </a:lstStyle>
          <a:p>
            <a:endParaRPr lang="is-IS"/>
          </a:p>
        </p:txBody>
      </p:sp>
      <p:sp>
        <p:nvSpPr>
          <p:cNvPr id="3" name="Date Placeholder 2">
            <a:extLst>
              <a:ext uri="{FF2B5EF4-FFF2-40B4-BE49-F238E27FC236}">
                <a16:creationId xmlns:a16="http://schemas.microsoft.com/office/drawing/2014/main" id="{969255BF-A869-404E-B992-C3C930A74BB6}"/>
              </a:ext>
            </a:extLst>
          </p:cNvPr>
          <p:cNvSpPr>
            <a:spLocks noGrp="1"/>
          </p:cNvSpPr>
          <p:nvPr>
            <p:ph type="dt" sz="quarter" idx="1"/>
          </p:nvPr>
        </p:nvSpPr>
        <p:spPr>
          <a:xfrm>
            <a:off x="5592672" y="1"/>
            <a:ext cx="4277786" cy="340569"/>
          </a:xfrm>
          <a:prstGeom prst="rect">
            <a:avLst/>
          </a:prstGeom>
        </p:spPr>
        <p:txBody>
          <a:bodyPr vert="horz" lIns="87517" tIns="43759" rIns="87517" bIns="43759" rtlCol="0"/>
          <a:lstStyle>
            <a:lvl1pPr algn="r">
              <a:defRPr sz="1100"/>
            </a:lvl1pPr>
          </a:lstStyle>
          <a:p>
            <a:fld id="{2DA1C81F-D02C-4969-904E-DD6A15E9E5E6}" type="datetimeFigureOut">
              <a:rPr lang="is-IS" smtClean="0"/>
              <a:t>27.11.2024</a:t>
            </a:fld>
            <a:endParaRPr lang="is-IS"/>
          </a:p>
        </p:txBody>
      </p:sp>
      <p:sp>
        <p:nvSpPr>
          <p:cNvPr id="4" name="Footer Placeholder 3">
            <a:extLst>
              <a:ext uri="{FF2B5EF4-FFF2-40B4-BE49-F238E27FC236}">
                <a16:creationId xmlns:a16="http://schemas.microsoft.com/office/drawing/2014/main" id="{03DD84B2-76C9-4D04-86C8-BD01D5030188}"/>
              </a:ext>
            </a:extLst>
          </p:cNvPr>
          <p:cNvSpPr>
            <a:spLocks noGrp="1"/>
          </p:cNvSpPr>
          <p:nvPr>
            <p:ph type="ftr" sz="quarter" idx="2"/>
          </p:nvPr>
        </p:nvSpPr>
        <p:spPr>
          <a:xfrm>
            <a:off x="1" y="6457106"/>
            <a:ext cx="4277787" cy="340569"/>
          </a:xfrm>
          <a:prstGeom prst="rect">
            <a:avLst/>
          </a:prstGeom>
        </p:spPr>
        <p:txBody>
          <a:bodyPr vert="horz" lIns="87517" tIns="43759" rIns="87517" bIns="43759" rtlCol="0" anchor="b"/>
          <a:lstStyle>
            <a:lvl1pPr algn="l">
              <a:defRPr sz="1100"/>
            </a:lvl1pPr>
          </a:lstStyle>
          <a:p>
            <a:endParaRPr lang="is-IS"/>
          </a:p>
        </p:txBody>
      </p:sp>
      <p:sp>
        <p:nvSpPr>
          <p:cNvPr id="5" name="Slide Number Placeholder 4">
            <a:extLst>
              <a:ext uri="{FF2B5EF4-FFF2-40B4-BE49-F238E27FC236}">
                <a16:creationId xmlns:a16="http://schemas.microsoft.com/office/drawing/2014/main" id="{3D1BD316-18B2-417B-8060-6F71D60EFA46}"/>
              </a:ext>
            </a:extLst>
          </p:cNvPr>
          <p:cNvSpPr>
            <a:spLocks noGrp="1"/>
          </p:cNvSpPr>
          <p:nvPr>
            <p:ph type="sldNum" sz="quarter" idx="3"/>
          </p:nvPr>
        </p:nvSpPr>
        <p:spPr>
          <a:xfrm>
            <a:off x="5592672" y="6457106"/>
            <a:ext cx="4277786" cy="340569"/>
          </a:xfrm>
          <a:prstGeom prst="rect">
            <a:avLst/>
          </a:prstGeom>
        </p:spPr>
        <p:txBody>
          <a:bodyPr vert="horz" lIns="87517" tIns="43759" rIns="87517" bIns="43759" rtlCol="0" anchor="b"/>
          <a:lstStyle>
            <a:lvl1pPr algn="r">
              <a:defRPr sz="1100"/>
            </a:lvl1pPr>
          </a:lstStyle>
          <a:p>
            <a:fld id="{78F6C15F-9605-4989-97C8-EF3875036593}" type="slidenum">
              <a:rPr lang="is-IS" smtClean="0"/>
              <a:t>‹#›</a:t>
            </a:fld>
            <a:endParaRPr lang="is-IS"/>
          </a:p>
        </p:txBody>
      </p:sp>
    </p:spTree>
    <p:extLst>
      <p:ext uri="{BB962C8B-B14F-4D97-AF65-F5344CB8AC3E}">
        <p14:creationId xmlns:p14="http://schemas.microsoft.com/office/powerpoint/2010/main" val="23393392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278154" cy="341065"/>
          </a:xfrm>
          <a:prstGeom prst="rect">
            <a:avLst/>
          </a:prstGeom>
        </p:spPr>
        <p:txBody>
          <a:bodyPr vert="horz" lIns="94814" tIns="47407" rIns="94814" bIns="47407" rtlCol="0"/>
          <a:lstStyle>
            <a:lvl1pPr algn="l">
              <a:defRPr sz="1200"/>
            </a:lvl1pPr>
          </a:lstStyle>
          <a:p>
            <a:endParaRPr lang="en-US"/>
          </a:p>
        </p:txBody>
      </p:sp>
      <p:sp>
        <p:nvSpPr>
          <p:cNvPr id="3" name="Date Placeholder 2"/>
          <p:cNvSpPr>
            <a:spLocks noGrp="1"/>
          </p:cNvSpPr>
          <p:nvPr>
            <p:ph type="dt" idx="1"/>
          </p:nvPr>
        </p:nvSpPr>
        <p:spPr>
          <a:xfrm>
            <a:off x="5592226" y="0"/>
            <a:ext cx="4278154" cy="341065"/>
          </a:xfrm>
          <a:prstGeom prst="rect">
            <a:avLst/>
          </a:prstGeom>
        </p:spPr>
        <p:txBody>
          <a:bodyPr vert="horz" lIns="94814" tIns="47407" rIns="94814" bIns="47407" rtlCol="0"/>
          <a:lstStyle>
            <a:lvl1pPr algn="r">
              <a:defRPr sz="1200"/>
            </a:lvl1pPr>
          </a:lstStyle>
          <a:p>
            <a:fld id="{66902365-C143-DF40-91FA-DADB143D2A48}" type="datetimeFigureOut">
              <a:rPr lang="en-US" smtClean="0"/>
              <a:t>11/27/2024</a:t>
            </a:fld>
            <a:endParaRPr lang="en-US"/>
          </a:p>
        </p:txBody>
      </p:sp>
      <p:sp>
        <p:nvSpPr>
          <p:cNvPr id="4" name="Slide Image Placeholder 3"/>
          <p:cNvSpPr>
            <a:spLocks noGrp="1" noRot="1" noChangeAspect="1"/>
          </p:cNvSpPr>
          <p:nvPr>
            <p:ph type="sldImg" idx="2"/>
          </p:nvPr>
        </p:nvSpPr>
        <p:spPr>
          <a:xfrm>
            <a:off x="4143375" y="849313"/>
            <a:ext cx="1587500" cy="2293937"/>
          </a:xfrm>
          <a:prstGeom prst="rect">
            <a:avLst/>
          </a:prstGeom>
          <a:noFill/>
          <a:ln w="12700">
            <a:solidFill>
              <a:prstClr val="black"/>
            </a:solidFill>
          </a:ln>
        </p:spPr>
        <p:txBody>
          <a:bodyPr vert="horz" lIns="94814" tIns="47407" rIns="94814" bIns="47407" rtlCol="0" anchor="ctr"/>
          <a:lstStyle/>
          <a:p>
            <a:endParaRPr lang="en-US"/>
          </a:p>
        </p:txBody>
      </p:sp>
      <p:sp>
        <p:nvSpPr>
          <p:cNvPr id="5" name="Notes Placeholder 4"/>
          <p:cNvSpPr>
            <a:spLocks noGrp="1"/>
          </p:cNvSpPr>
          <p:nvPr>
            <p:ph type="body" sz="quarter" idx="3"/>
          </p:nvPr>
        </p:nvSpPr>
        <p:spPr>
          <a:xfrm>
            <a:off x="987267" y="3271382"/>
            <a:ext cx="7898130" cy="2676585"/>
          </a:xfrm>
          <a:prstGeom prst="rect">
            <a:avLst/>
          </a:prstGeom>
        </p:spPr>
        <p:txBody>
          <a:bodyPr vert="horz" lIns="94814" tIns="47407" rIns="94814" bIns="4740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6456613"/>
            <a:ext cx="4278154" cy="341064"/>
          </a:xfrm>
          <a:prstGeom prst="rect">
            <a:avLst/>
          </a:prstGeom>
        </p:spPr>
        <p:txBody>
          <a:bodyPr vert="horz" lIns="94814" tIns="47407" rIns="94814" bIns="47407" rtlCol="0" anchor="b"/>
          <a:lstStyle>
            <a:lvl1pPr algn="l">
              <a:defRPr sz="1200"/>
            </a:lvl1pPr>
          </a:lstStyle>
          <a:p>
            <a:endParaRPr lang="en-US"/>
          </a:p>
        </p:txBody>
      </p:sp>
      <p:sp>
        <p:nvSpPr>
          <p:cNvPr id="7" name="Slide Number Placeholder 6"/>
          <p:cNvSpPr>
            <a:spLocks noGrp="1"/>
          </p:cNvSpPr>
          <p:nvPr>
            <p:ph type="sldNum" sz="quarter" idx="5"/>
          </p:nvPr>
        </p:nvSpPr>
        <p:spPr>
          <a:xfrm>
            <a:off x="5592226" y="6456613"/>
            <a:ext cx="4278154" cy="341064"/>
          </a:xfrm>
          <a:prstGeom prst="rect">
            <a:avLst/>
          </a:prstGeom>
        </p:spPr>
        <p:txBody>
          <a:bodyPr vert="horz" lIns="94814" tIns="47407" rIns="94814" bIns="47407" rtlCol="0" anchor="b"/>
          <a:lstStyle>
            <a:lvl1pPr algn="r">
              <a:defRPr sz="1200"/>
            </a:lvl1pPr>
          </a:lstStyle>
          <a:p>
            <a:fld id="{74D49250-E996-6B41-85EF-F565F8833D48}" type="slidenum">
              <a:rPr lang="en-US" smtClean="0"/>
              <a:t>‹#›</a:t>
            </a:fld>
            <a:endParaRPr lang="en-US"/>
          </a:p>
        </p:txBody>
      </p:sp>
    </p:spTree>
    <p:extLst>
      <p:ext uri="{BB962C8B-B14F-4D97-AF65-F5344CB8AC3E}">
        <p14:creationId xmlns:p14="http://schemas.microsoft.com/office/powerpoint/2010/main" val="361539310"/>
      </p:ext>
    </p:extLst>
  </p:cSld>
  <p:clrMap bg1="lt1" tx1="dk1" bg2="lt2" tx2="dk2" accent1="accent1" accent2="accent2" accent3="accent3" accent4="accent4" accent5="accent5" accent6="accent6" hlink="hlink" folHlink="folHlink"/>
  <p:notesStyle>
    <a:lvl1pPr marL="0" algn="l" defTabSz="1072866" rtl="0" eaLnBrk="1" latinLnBrk="0" hangingPunct="1">
      <a:defRPr sz="1408" kern="1200">
        <a:solidFill>
          <a:schemeClr val="tx1"/>
        </a:solidFill>
        <a:latin typeface="+mn-lt"/>
        <a:ea typeface="+mn-ea"/>
        <a:cs typeface="+mn-cs"/>
      </a:defRPr>
    </a:lvl1pPr>
    <a:lvl2pPr marL="536433" algn="l" defTabSz="1072866" rtl="0" eaLnBrk="1" latinLnBrk="0" hangingPunct="1">
      <a:defRPr sz="1408" kern="1200">
        <a:solidFill>
          <a:schemeClr val="tx1"/>
        </a:solidFill>
        <a:latin typeface="+mn-lt"/>
        <a:ea typeface="+mn-ea"/>
        <a:cs typeface="+mn-cs"/>
      </a:defRPr>
    </a:lvl2pPr>
    <a:lvl3pPr marL="1072866" algn="l" defTabSz="1072866" rtl="0" eaLnBrk="1" latinLnBrk="0" hangingPunct="1">
      <a:defRPr sz="1408" kern="1200">
        <a:solidFill>
          <a:schemeClr val="tx1"/>
        </a:solidFill>
        <a:latin typeface="+mn-lt"/>
        <a:ea typeface="+mn-ea"/>
        <a:cs typeface="+mn-cs"/>
      </a:defRPr>
    </a:lvl3pPr>
    <a:lvl4pPr marL="1609298" algn="l" defTabSz="1072866" rtl="0" eaLnBrk="1" latinLnBrk="0" hangingPunct="1">
      <a:defRPr sz="1408" kern="1200">
        <a:solidFill>
          <a:schemeClr val="tx1"/>
        </a:solidFill>
        <a:latin typeface="+mn-lt"/>
        <a:ea typeface="+mn-ea"/>
        <a:cs typeface="+mn-cs"/>
      </a:defRPr>
    </a:lvl4pPr>
    <a:lvl5pPr marL="2145731" algn="l" defTabSz="1072866" rtl="0" eaLnBrk="1" latinLnBrk="0" hangingPunct="1">
      <a:defRPr sz="1408" kern="1200">
        <a:solidFill>
          <a:schemeClr val="tx1"/>
        </a:solidFill>
        <a:latin typeface="+mn-lt"/>
        <a:ea typeface="+mn-ea"/>
        <a:cs typeface="+mn-cs"/>
      </a:defRPr>
    </a:lvl5pPr>
    <a:lvl6pPr marL="2682164" algn="l" defTabSz="1072866" rtl="0" eaLnBrk="1" latinLnBrk="0" hangingPunct="1">
      <a:defRPr sz="1408" kern="1200">
        <a:solidFill>
          <a:schemeClr val="tx1"/>
        </a:solidFill>
        <a:latin typeface="+mn-lt"/>
        <a:ea typeface="+mn-ea"/>
        <a:cs typeface="+mn-cs"/>
      </a:defRPr>
    </a:lvl6pPr>
    <a:lvl7pPr marL="3218597" algn="l" defTabSz="1072866" rtl="0" eaLnBrk="1" latinLnBrk="0" hangingPunct="1">
      <a:defRPr sz="1408" kern="1200">
        <a:solidFill>
          <a:schemeClr val="tx1"/>
        </a:solidFill>
        <a:latin typeface="+mn-lt"/>
        <a:ea typeface="+mn-ea"/>
        <a:cs typeface="+mn-cs"/>
      </a:defRPr>
    </a:lvl7pPr>
    <a:lvl8pPr marL="3755029" algn="l" defTabSz="1072866" rtl="0" eaLnBrk="1" latinLnBrk="0" hangingPunct="1">
      <a:defRPr sz="1408" kern="1200">
        <a:solidFill>
          <a:schemeClr val="tx1"/>
        </a:solidFill>
        <a:latin typeface="+mn-lt"/>
        <a:ea typeface="+mn-ea"/>
        <a:cs typeface="+mn-cs"/>
      </a:defRPr>
    </a:lvl8pPr>
    <a:lvl9pPr marL="4291462" algn="l" defTabSz="1072866" rtl="0" eaLnBrk="1" latinLnBrk="0" hangingPunct="1">
      <a:defRPr sz="140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75" y="849313"/>
            <a:ext cx="1587500" cy="2293937"/>
          </a:xfrm>
        </p:spPr>
      </p:sp>
      <p:sp>
        <p:nvSpPr>
          <p:cNvPr id="3" name="Notes Placeholder 2"/>
          <p:cNvSpPr>
            <a:spLocks noGrp="1"/>
          </p:cNvSpPr>
          <p:nvPr>
            <p:ph type="body" idx="1"/>
          </p:nvPr>
        </p:nvSpPr>
        <p:spPr/>
        <p:txBody>
          <a:bodyPr/>
          <a:lstStyle/>
          <a:p>
            <a:endParaRPr lang="is-IS"/>
          </a:p>
        </p:txBody>
      </p:sp>
      <p:sp>
        <p:nvSpPr>
          <p:cNvPr id="4" name="Slide Number Placeholder 3"/>
          <p:cNvSpPr>
            <a:spLocks noGrp="1"/>
          </p:cNvSpPr>
          <p:nvPr>
            <p:ph type="sldNum" sz="quarter" idx="5"/>
          </p:nvPr>
        </p:nvSpPr>
        <p:spPr/>
        <p:txBody>
          <a:bodyPr/>
          <a:lstStyle/>
          <a:p>
            <a:fld id="{74D49250-E996-6B41-85EF-F565F8833D48}" type="slidenum">
              <a:rPr lang="en-US" smtClean="0"/>
              <a:t>1</a:t>
            </a:fld>
            <a:endParaRPr lang="en-US"/>
          </a:p>
        </p:txBody>
      </p:sp>
    </p:spTree>
    <p:extLst>
      <p:ext uri="{BB962C8B-B14F-4D97-AF65-F5344CB8AC3E}">
        <p14:creationId xmlns:p14="http://schemas.microsoft.com/office/powerpoint/2010/main" val="40517601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75" y="849313"/>
            <a:ext cx="1587500" cy="2293937"/>
          </a:xfrm>
        </p:spPr>
      </p:sp>
      <p:sp>
        <p:nvSpPr>
          <p:cNvPr id="3" name="Notes Placeholder 2"/>
          <p:cNvSpPr>
            <a:spLocks noGrp="1"/>
          </p:cNvSpPr>
          <p:nvPr>
            <p:ph type="body" idx="1"/>
          </p:nvPr>
        </p:nvSpPr>
        <p:spPr/>
        <p:txBody>
          <a:bodyPr/>
          <a:lstStyle/>
          <a:p>
            <a:endParaRPr lang="is-IS"/>
          </a:p>
        </p:txBody>
      </p:sp>
      <p:sp>
        <p:nvSpPr>
          <p:cNvPr id="4" name="Slide Number Placeholder 3"/>
          <p:cNvSpPr>
            <a:spLocks noGrp="1"/>
          </p:cNvSpPr>
          <p:nvPr>
            <p:ph type="sldNum" sz="quarter" idx="5"/>
          </p:nvPr>
        </p:nvSpPr>
        <p:spPr/>
        <p:txBody>
          <a:bodyPr/>
          <a:lstStyle/>
          <a:p>
            <a:fld id="{74D49250-E996-6B41-85EF-F565F8833D48}" type="slidenum">
              <a:rPr lang="en-US" smtClean="0"/>
              <a:t>11</a:t>
            </a:fld>
            <a:endParaRPr lang="en-US"/>
          </a:p>
        </p:txBody>
      </p:sp>
    </p:spTree>
    <p:extLst>
      <p:ext uri="{BB962C8B-B14F-4D97-AF65-F5344CB8AC3E}">
        <p14:creationId xmlns:p14="http://schemas.microsoft.com/office/powerpoint/2010/main" val="13394518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75" y="849313"/>
            <a:ext cx="1587500" cy="2293937"/>
          </a:xfrm>
        </p:spPr>
      </p:sp>
      <p:sp>
        <p:nvSpPr>
          <p:cNvPr id="3" name="Notes Placeholder 2"/>
          <p:cNvSpPr>
            <a:spLocks noGrp="1"/>
          </p:cNvSpPr>
          <p:nvPr>
            <p:ph type="body" idx="1"/>
          </p:nvPr>
        </p:nvSpPr>
        <p:spPr/>
        <p:txBody>
          <a:bodyPr/>
          <a:lstStyle/>
          <a:p>
            <a:endParaRPr lang="is-IS"/>
          </a:p>
        </p:txBody>
      </p:sp>
      <p:sp>
        <p:nvSpPr>
          <p:cNvPr id="4" name="Slide Number Placeholder 3"/>
          <p:cNvSpPr>
            <a:spLocks noGrp="1"/>
          </p:cNvSpPr>
          <p:nvPr>
            <p:ph type="sldNum" sz="quarter" idx="5"/>
          </p:nvPr>
        </p:nvSpPr>
        <p:spPr/>
        <p:txBody>
          <a:bodyPr/>
          <a:lstStyle/>
          <a:p>
            <a:fld id="{74D49250-E996-6B41-85EF-F565F8833D48}" type="slidenum">
              <a:rPr lang="en-US" smtClean="0"/>
              <a:t>13</a:t>
            </a:fld>
            <a:endParaRPr lang="en-US"/>
          </a:p>
        </p:txBody>
      </p:sp>
    </p:spTree>
    <p:extLst>
      <p:ext uri="{BB962C8B-B14F-4D97-AF65-F5344CB8AC3E}">
        <p14:creationId xmlns:p14="http://schemas.microsoft.com/office/powerpoint/2010/main" val="16428185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75" y="849313"/>
            <a:ext cx="1587500" cy="2293937"/>
          </a:xfrm>
        </p:spPr>
      </p:sp>
      <p:sp>
        <p:nvSpPr>
          <p:cNvPr id="3" name="Notes Placeholder 2"/>
          <p:cNvSpPr>
            <a:spLocks noGrp="1"/>
          </p:cNvSpPr>
          <p:nvPr>
            <p:ph type="body" idx="1"/>
          </p:nvPr>
        </p:nvSpPr>
        <p:spPr/>
        <p:txBody>
          <a:bodyPr/>
          <a:lstStyle/>
          <a:p>
            <a:endParaRPr lang="is-IS"/>
          </a:p>
        </p:txBody>
      </p:sp>
      <p:sp>
        <p:nvSpPr>
          <p:cNvPr id="4" name="Slide Number Placeholder 3"/>
          <p:cNvSpPr>
            <a:spLocks noGrp="1"/>
          </p:cNvSpPr>
          <p:nvPr>
            <p:ph type="sldNum" sz="quarter" idx="5"/>
          </p:nvPr>
        </p:nvSpPr>
        <p:spPr/>
        <p:txBody>
          <a:bodyPr/>
          <a:lstStyle/>
          <a:p>
            <a:fld id="{74D49250-E996-6B41-85EF-F565F8833D48}" type="slidenum">
              <a:rPr lang="en-US" smtClean="0"/>
              <a:t>14</a:t>
            </a:fld>
            <a:endParaRPr lang="en-US"/>
          </a:p>
        </p:txBody>
      </p:sp>
    </p:spTree>
    <p:extLst>
      <p:ext uri="{BB962C8B-B14F-4D97-AF65-F5344CB8AC3E}">
        <p14:creationId xmlns:p14="http://schemas.microsoft.com/office/powerpoint/2010/main" val="20794587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75" y="849313"/>
            <a:ext cx="1587500" cy="2293937"/>
          </a:xfrm>
        </p:spPr>
      </p:sp>
      <p:sp>
        <p:nvSpPr>
          <p:cNvPr id="3" name="Notes Placeholder 2"/>
          <p:cNvSpPr>
            <a:spLocks noGrp="1"/>
          </p:cNvSpPr>
          <p:nvPr>
            <p:ph type="body" idx="1"/>
          </p:nvPr>
        </p:nvSpPr>
        <p:spPr/>
        <p:txBody>
          <a:bodyPr/>
          <a:lstStyle/>
          <a:p>
            <a:endParaRPr lang="is-IS"/>
          </a:p>
        </p:txBody>
      </p:sp>
      <p:sp>
        <p:nvSpPr>
          <p:cNvPr id="4" name="Slide Number Placeholder 3"/>
          <p:cNvSpPr>
            <a:spLocks noGrp="1"/>
          </p:cNvSpPr>
          <p:nvPr>
            <p:ph type="sldNum" sz="quarter" idx="5"/>
          </p:nvPr>
        </p:nvSpPr>
        <p:spPr/>
        <p:txBody>
          <a:bodyPr/>
          <a:lstStyle/>
          <a:p>
            <a:fld id="{74D49250-E996-6B41-85EF-F565F8833D48}" type="slidenum">
              <a:rPr lang="en-US" smtClean="0"/>
              <a:t>15</a:t>
            </a:fld>
            <a:endParaRPr lang="en-US"/>
          </a:p>
        </p:txBody>
      </p:sp>
    </p:spTree>
    <p:extLst>
      <p:ext uri="{BB962C8B-B14F-4D97-AF65-F5344CB8AC3E}">
        <p14:creationId xmlns:p14="http://schemas.microsoft.com/office/powerpoint/2010/main" val="30519449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75" y="849313"/>
            <a:ext cx="1587500" cy="2293937"/>
          </a:xfrm>
        </p:spPr>
      </p:sp>
      <p:sp>
        <p:nvSpPr>
          <p:cNvPr id="3" name="Notes Placeholder 2"/>
          <p:cNvSpPr>
            <a:spLocks noGrp="1"/>
          </p:cNvSpPr>
          <p:nvPr>
            <p:ph type="body" idx="1"/>
          </p:nvPr>
        </p:nvSpPr>
        <p:spPr/>
        <p:txBody>
          <a:bodyPr/>
          <a:lstStyle/>
          <a:p>
            <a:endParaRPr lang="is-IS"/>
          </a:p>
        </p:txBody>
      </p:sp>
      <p:sp>
        <p:nvSpPr>
          <p:cNvPr id="4" name="Slide Number Placeholder 3"/>
          <p:cNvSpPr>
            <a:spLocks noGrp="1"/>
          </p:cNvSpPr>
          <p:nvPr>
            <p:ph type="sldNum" sz="quarter" idx="5"/>
          </p:nvPr>
        </p:nvSpPr>
        <p:spPr/>
        <p:txBody>
          <a:bodyPr/>
          <a:lstStyle/>
          <a:p>
            <a:fld id="{74D49250-E996-6B41-85EF-F565F8833D48}" type="slidenum">
              <a:rPr lang="en-US" smtClean="0"/>
              <a:t>17</a:t>
            </a:fld>
            <a:endParaRPr lang="en-US"/>
          </a:p>
        </p:txBody>
      </p:sp>
    </p:spTree>
    <p:extLst>
      <p:ext uri="{BB962C8B-B14F-4D97-AF65-F5344CB8AC3E}">
        <p14:creationId xmlns:p14="http://schemas.microsoft.com/office/powerpoint/2010/main" val="7449271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75" y="849313"/>
            <a:ext cx="1587500" cy="2293937"/>
          </a:xfrm>
        </p:spPr>
      </p:sp>
      <p:sp>
        <p:nvSpPr>
          <p:cNvPr id="3" name="Notes Placeholder 2"/>
          <p:cNvSpPr>
            <a:spLocks noGrp="1"/>
          </p:cNvSpPr>
          <p:nvPr>
            <p:ph type="body" idx="1"/>
          </p:nvPr>
        </p:nvSpPr>
        <p:spPr/>
        <p:txBody>
          <a:bodyPr/>
          <a:lstStyle/>
          <a:p>
            <a:endParaRPr lang="is-IS"/>
          </a:p>
        </p:txBody>
      </p:sp>
      <p:sp>
        <p:nvSpPr>
          <p:cNvPr id="4" name="Slide Number Placeholder 3"/>
          <p:cNvSpPr>
            <a:spLocks noGrp="1"/>
          </p:cNvSpPr>
          <p:nvPr>
            <p:ph type="sldNum" sz="quarter" idx="5"/>
          </p:nvPr>
        </p:nvSpPr>
        <p:spPr/>
        <p:txBody>
          <a:bodyPr/>
          <a:lstStyle/>
          <a:p>
            <a:fld id="{74D49250-E996-6B41-85EF-F565F8833D48}" type="slidenum">
              <a:rPr lang="en-US" smtClean="0"/>
              <a:t>19</a:t>
            </a:fld>
            <a:endParaRPr lang="en-US"/>
          </a:p>
        </p:txBody>
      </p:sp>
    </p:spTree>
    <p:extLst>
      <p:ext uri="{BB962C8B-B14F-4D97-AF65-F5344CB8AC3E}">
        <p14:creationId xmlns:p14="http://schemas.microsoft.com/office/powerpoint/2010/main" val="34434754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75" y="849313"/>
            <a:ext cx="1587500" cy="2293937"/>
          </a:xfrm>
        </p:spPr>
      </p:sp>
      <p:sp>
        <p:nvSpPr>
          <p:cNvPr id="3" name="Notes Placeholder 2"/>
          <p:cNvSpPr>
            <a:spLocks noGrp="1"/>
          </p:cNvSpPr>
          <p:nvPr>
            <p:ph type="body" idx="1"/>
          </p:nvPr>
        </p:nvSpPr>
        <p:spPr/>
        <p:txBody>
          <a:bodyPr/>
          <a:lstStyle/>
          <a:p>
            <a:endParaRPr lang="is-IS"/>
          </a:p>
        </p:txBody>
      </p:sp>
      <p:sp>
        <p:nvSpPr>
          <p:cNvPr id="4" name="Slide Number Placeholder 3"/>
          <p:cNvSpPr>
            <a:spLocks noGrp="1"/>
          </p:cNvSpPr>
          <p:nvPr>
            <p:ph type="sldNum" sz="quarter" idx="5"/>
          </p:nvPr>
        </p:nvSpPr>
        <p:spPr/>
        <p:txBody>
          <a:bodyPr/>
          <a:lstStyle/>
          <a:p>
            <a:fld id="{74D49250-E996-6B41-85EF-F565F8833D48}" type="slidenum">
              <a:rPr lang="en-US" smtClean="0"/>
              <a:t>20</a:t>
            </a:fld>
            <a:endParaRPr lang="en-US"/>
          </a:p>
        </p:txBody>
      </p:sp>
    </p:spTree>
    <p:extLst>
      <p:ext uri="{BB962C8B-B14F-4D97-AF65-F5344CB8AC3E}">
        <p14:creationId xmlns:p14="http://schemas.microsoft.com/office/powerpoint/2010/main" val="20318062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75" y="849313"/>
            <a:ext cx="1587500" cy="2293937"/>
          </a:xfrm>
        </p:spPr>
      </p:sp>
      <p:sp>
        <p:nvSpPr>
          <p:cNvPr id="3" name="Notes Placeholder 2"/>
          <p:cNvSpPr>
            <a:spLocks noGrp="1"/>
          </p:cNvSpPr>
          <p:nvPr>
            <p:ph type="body" idx="1"/>
          </p:nvPr>
        </p:nvSpPr>
        <p:spPr/>
        <p:txBody>
          <a:bodyPr/>
          <a:lstStyle/>
          <a:p>
            <a:endParaRPr lang="is-IS"/>
          </a:p>
        </p:txBody>
      </p:sp>
      <p:sp>
        <p:nvSpPr>
          <p:cNvPr id="4" name="Slide Number Placeholder 3"/>
          <p:cNvSpPr>
            <a:spLocks noGrp="1"/>
          </p:cNvSpPr>
          <p:nvPr>
            <p:ph type="sldNum" sz="quarter" idx="5"/>
          </p:nvPr>
        </p:nvSpPr>
        <p:spPr/>
        <p:txBody>
          <a:bodyPr/>
          <a:lstStyle/>
          <a:p>
            <a:fld id="{74D49250-E996-6B41-85EF-F565F8833D48}" type="slidenum">
              <a:rPr lang="en-US" smtClean="0"/>
              <a:t>2</a:t>
            </a:fld>
            <a:endParaRPr lang="en-US"/>
          </a:p>
        </p:txBody>
      </p:sp>
    </p:spTree>
    <p:extLst>
      <p:ext uri="{BB962C8B-B14F-4D97-AF65-F5344CB8AC3E}">
        <p14:creationId xmlns:p14="http://schemas.microsoft.com/office/powerpoint/2010/main" val="21950351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74D49250-E996-6B41-85EF-F565F8833D48}" type="slidenum">
              <a:rPr lang="en-US" smtClean="0"/>
              <a:t>3</a:t>
            </a:fld>
            <a:endParaRPr lang="en-US"/>
          </a:p>
        </p:txBody>
      </p:sp>
    </p:spTree>
    <p:extLst>
      <p:ext uri="{BB962C8B-B14F-4D97-AF65-F5344CB8AC3E}">
        <p14:creationId xmlns:p14="http://schemas.microsoft.com/office/powerpoint/2010/main" val="19342084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75" y="849313"/>
            <a:ext cx="1587500" cy="2293937"/>
          </a:xfrm>
        </p:spPr>
      </p:sp>
      <p:sp>
        <p:nvSpPr>
          <p:cNvPr id="3" name="Notes Placeholder 2"/>
          <p:cNvSpPr>
            <a:spLocks noGrp="1"/>
          </p:cNvSpPr>
          <p:nvPr>
            <p:ph type="body" idx="1"/>
          </p:nvPr>
        </p:nvSpPr>
        <p:spPr/>
        <p:txBody>
          <a:bodyPr/>
          <a:lstStyle/>
          <a:p>
            <a:endParaRPr lang="is-IS"/>
          </a:p>
        </p:txBody>
      </p:sp>
      <p:sp>
        <p:nvSpPr>
          <p:cNvPr id="4" name="Slide Number Placeholder 3"/>
          <p:cNvSpPr>
            <a:spLocks noGrp="1"/>
          </p:cNvSpPr>
          <p:nvPr>
            <p:ph type="sldNum" sz="quarter" idx="5"/>
          </p:nvPr>
        </p:nvSpPr>
        <p:spPr/>
        <p:txBody>
          <a:bodyPr/>
          <a:lstStyle/>
          <a:p>
            <a:fld id="{74D49250-E996-6B41-85EF-F565F8833D48}" type="slidenum">
              <a:rPr lang="en-US" smtClean="0"/>
              <a:t>4</a:t>
            </a:fld>
            <a:endParaRPr lang="en-US"/>
          </a:p>
        </p:txBody>
      </p:sp>
    </p:spTree>
    <p:extLst>
      <p:ext uri="{BB962C8B-B14F-4D97-AF65-F5344CB8AC3E}">
        <p14:creationId xmlns:p14="http://schemas.microsoft.com/office/powerpoint/2010/main" val="22404695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75" y="849313"/>
            <a:ext cx="1587500" cy="2293937"/>
          </a:xfrm>
        </p:spPr>
      </p:sp>
      <p:sp>
        <p:nvSpPr>
          <p:cNvPr id="3" name="Notes Placeholder 2"/>
          <p:cNvSpPr>
            <a:spLocks noGrp="1"/>
          </p:cNvSpPr>
          <p:nvPr>
            <p:ph type="body" idx="1"/>
          </p:nvPr>
        </p:nvSpPr>
        <p:spPr/>
        <p:txBody>
          <a:bodyPr/>
          <a:lstStyle/>
          <a:p>
            <a:endParaRPr lang="is-IS"/>
          </a:p>
        </p:txBody>
      </p:sp>
      <p:sp>
        <p:nvSpPr>
          <p:cNvPr id="4" name="Slide Number Placeholder 3"/>
          <p:cNvSpPr>
            <a:spLocks noGrp="1"/>
          </p:cNvSpPr>
          <p:nvPr>
            <p:ph type="sldNum" sz="quarter" idx="5"/>
          </p:nvPr>
        </p:nvSpPr>
        <p:spPr/>
        <p:txBody>
          <a:bodyPr/>
          <a:lstStyle/>
          <a:p>
            <a:fld id="{74D49250-E996-6B41-85EF-F565F8833D48}" type="slidenum">
              <a:rPr lang="en-US" smtClean="0"/>
              <a:t>5</a:t>
            </a:fld>
            <a:endParaRPr lang="en-US"/>
          </a:p>
        </p:txBody>
      </p:sp>
    </p:spTree>
    <p:extLst>
      <p:ext uri="{BB962C8B-B14F-4D97-AF65-F5344CB8AC3E}">
        <p14:creationId xmlns:p14="http://schemas.microsoft.com/office/powerpoint/2010/main" val="10976392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75" y="849313"/>
            <a:ext cx="1587500" cy="2293937"/>
          </a:xfrm>
        </p:spPr>
      </p:sp>
      <p:sp>
        <p:nvSpPr>
          <p:cNvPr id="3" name="Notes Placeholder 2"/>
          <p:cNvSpPr>
            <a:spLocks noGrp="1"/>
          </p:cNvSpPr>
          <p:nvPr>
            <p:ph type="body" idx="1"/>
          </p:nvPr>
        </p:nvSpPr>
        <p:spPr/>
        <p:txBody>
          <a:bodyPr/>
          <a:lstStyle/>
          <a:p>
            <a:endParaRPr lang="is-IS"/>
          </a:p>
        </p:txBody>
      </p:sp>
      <p:sp>
        <p:nvSpPr>
          <p:cNvPr id="4" name="Slide Number Placeholder 3"/>
          <p:cNvSpPr>
            <a:spLocks noGrp="1"/>
          </p:cNvSpPr>
          <p:nvPr>
            <p:ph type="sldNum" sz="quarter" idx="5"/>
          </p:nvPr>
        </p:nvSpPr>
        <p:spPr/>
        <p:txBody>
          <a:bodyPr/>
          <a:lstStyle/>
          <a:p>
            <a:fld id="{74D49250-E996-6B41-85EF-F565F8833D48}" type="slidenum">
              <a:rPr lang="en-US" smtClean="0"/>
              <a:t>6</a:t>
            </a:fld>
            <a:endParaRPr lang="en-US"/>
          </a:p>
        </p:txBody>
      </p:sp>
    </p:spTree>
    <p:extLst>
      <p:ext uri="{BB962C8B-B14F-4D97-AF65-F5344CB8AC3E}">
        <p14:creationId xmlns:p14="http://schemas.microsoft.com/office/powerpoint/2010/main" val="32201668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75" y="849313"/>
            <a:ext cx="1587500" cy="2293937"/>
          </a:xfrm>
        </p:spPr>
      </p:sp>
      <p:sp>
        <p:nvSpPr>
          <p:cNvPr id="3" name="Notes Placeholder 2"/>
          <p:cNvSpPr>
            <a:spLocks noGrp="1"/>
          </p:cNvSpPr>
          <p:nvPr>
            <p:ph type="body" idx="1"/>
          </p:nvPr>
        </p:nvSpPr>
        <p:spPr/>
        <p:txBody>
          <a:bodyPr/>
          <a:lstStyle/>
          <a:p>
            <a:endParaRPr lang="is-IS"/>
          </a:p>
        </p:txBody>
      </p:sp>
      <p:sp>
        <p:nvSpPr>
          <p:cNvPr id="4" name="Slide Number Placeholder 3"/>
          <p:cNvSpPr>
            <a:spLocks noGrp="1"/>
          </p:cNvSpPr>
          <p:nvPr>
            <p:ph type="sldNum" sz="quarter" idx="5"/>
          </p:nvPr>
        </p:nvSpPr>
        <p:spPr/>
        <p:txBody>
          <a:bodyPr/>
          <a:lstStyle/>
          <a:p>
            <a:fld id="{74D49250-E996-6B41-85EF-F565F8833D48}" type="slidenum">
              <a:rPr lang="en-US" smtClean="0"/>
              <a:t>7</a:t>
            </a:fld>
            <a:endParaRPr lang="en-US"/>
          </a:p>
        </p:txBody>
      </p:sp>
    </p:spTree>
    <p:extLst>
      <p:ext uri="{BB962C8B-B14F-4D97-AF65-F5344CB8AC3E}">
        <p14:creationId xmlns:p14="http://schemas.microsoft.com/office/powerpoint/2010/main" val="16953337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75" y="849313"/>
            <a:ext cx="1587500" cy="2293937"/>
          </a:xfrm>
        </p:spPr>
      </p:sp>
      <p:sp>
        <p:nvSpPr>
          <p:cNvPr id="3" name="Notes Placeholder 2"/>
          <p:cNvSpPr>
            <a:spLocks noGrp="1"/>
          </p:cNvSpPr>
          <p:nvPr>
            <p:ph type="body" idx="1"/>
          </p:nvPr>
        </p:nvSpPr>
        <p:spPr/>
        <p:txBody>
          <a:bodyPr/>
          <a:lstStyle/>
          <a:p>
            <a:endParaRPr lang="is-IS"/>
          </a:p>
        </p:txBody>
      </p:sp>
      <p:sp>
        <p:nvSpPr>
          <p:cNvPr id="4" name="Slide Number Placeholder 3"/>
          <p:cNvSpPr>
            <a:spLocks noGrp="1"/>
          </p:cNvSpPr>
          <p:nvPr>
            <p:ph type="sldNum" sz="quarter" idx="5"/>
          </p:nvPr>
        </p:nvSpPr>
        <p:spPr/>
        <p:txBody>
          <a:bodyPr/>
          <a:lstStyle/>
          <a:p>
            <a:fld id="{74D49250-E996-6B41-85EF-F565F8833D48}" type="slidenum">
              <a:rPr lang="en-US" smtClean="0"/>
              <a:t>9</a:t>
            </a:fld>
            <a:endParaRPr lang="en-US"/>
          </a:p>
        </p:txBody>
      </p:sp>
    </p:spTree>
    <p:extLst>
      <p:ext uri="{BB962C8B-B14F-4D97-AF65-F5344CB8AC3E}">
        <p14:creationId xmlns:p14="http://schemas.microsoft.com/office/powerpoint/2010/main" val="5371116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75" y="849313"/>
            <a:ext cx="1587500" cy="2293937"/>
          </a:xfrm>
        </p:spPr>
      </p:sp>
      <p:sp>
        <p:nvSpPr>
          <p:cNvPr id="3" name="Notes Placeholder 2"/>
          <p:cNvSpPr>
            <a:spLocks noGrp="1"/>
          </p:cNvSpPr>
          <p:nvPr>
            <p:ph type="body" idx="1"/>
          </p:nvPr>
        </p:nvSpPr>
        <p:spPr/>
        <p:txBody>
          <a:bodyPr/>
          <a:lstStyle/>
          <a:p>
            <a:endParaRPr lang="is-IS"/>
          </a:p>
        </p:txBody>
      </p:sp>
      <p:sp>
        <p:nvSpPr>
          <p:cNvPr id="4" name="Slide Number Placeholder 3"/>
          <p:cNvSpPr>
            <a:spLocks noGrp="1"/>
          </p:cNvSpPr>
          <p:nvPr>
            <p:ph type="sldNum" sz="quarter" idx="5"/>
          </p:nvPr>
        </p:nvSpPr>
        <p:spPr/>
        <p:txBody>
          <a:bodyPr/>
          <a:lstStyle/>
          <a:p>
            <a:fld id="{74D49250-E996-6B41-85EF-F565F8833D48}" type="slidenum">
              <a:rPr lang="en-US" smtClean="0"/>
              <a:t>10</a:t>
            </a:fld>
            <a:endParaRPr lang="en-US"/>
          </a:p>
        </p:txBody>
      </p:sp>
    </p:spTree>
    <p:extLst>
      <p:ext uri="{BB962C8B-B14F-4D97-AF65-F5344CB8AC3E}">
        <p14:creationId xmlns:p14="http://schemas.microsoft.com/office/powerpoint/2010/main" val="270248532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3_Titilsida">
    <p:bg>
      <p:bgPr>
        <a:solidFill>
          <a:schemeClr val="tx2"/>
        </a:solidFill>
        <a:effectLst/>
      </p:bgPr>
    </p:bg>
    <p:spTree>
      <p:nvGrpSpPr>
        <p:cNvPr id="1" name=""/>
        <p:cNvGrpSpPr/>
        <p:nvPr/>
      </p:nvGrpSpPr>
      <p:grpSpPr>
        <a:xfrm>
          <a:off x="0" y="0"/>
          <a:ext cx="0" cy="0"/>
          <a:chOff x="0" y="0"/>
          <a:chExt cx="0" cy="0"/>
        </a:xfrm>
      </p:grpSpPr>
      <p:pic>
        <p:nvPicPr>
          <p:cNvPr id="12" name="Picture 11" descr="Bogalinur_rastar.png"/>
          <p:cNvPicPr preferRelativeResize="0">
            <a:picLocks/>
          </p:cNvPicPr>
          <p:nvPr userDrawn="1"/>
        </p:nvPicPr>
        <p:blipFill>
          <a:blip r:embed="rId2">
            <a:extLst>
              <a:ext uri="{28A0092B-C50C-407E-A947-70E740481C1C}">
                <a14:useLocalDpi xmlns:a14="http://schemas.microsoft.com/office/drawing/2010/main" val="0"/>
              </a:ext>
            </a:extLst>
          </a:blip>
          <a:stretch>
            <a:fillRect/>
          </a:stretch>
        </p:blipFill>
        <p:spPr>
          <a:xfrm>
            <a:off x="4197600" y="5910000"/>
            <a:ext cx="2660400" cy="3996000"/>
          </a:xfrm>
          <a:prstGeom prst="rect">
            <a:avLst/>
          </a:prstGeom>
        </p:spPr>
      </p:pic>
      <p:sp>
        <p:nvSpPr>
          <p:cNvPr id="2" name="Title 1"/>
          <p:cNvSpPr>
            <a:spLocks noGrp="1"/>
          </p:cNvSpPr>
          <p:nvPr>
            <p:ph type="ctrTitle"/>
          </p:nvPr>
        </p:nvSpPr>
        <p:spPr>
          <a:xfrm>
            <a:off x="709612" y="3077285"/>
            <a:ext cx="5634037" cy="2123370"/>
          </a:xfrm>
        </p:spPr>
        <p:txBody>
          <a:bodyPr>
            <a:normAutofit/>
          </a:bodyPr>
          <a:lstStyle>
            <a:lvl1pPr algn="ctr">
              <a:defRPr sz="2250">
                <a:solidFill>
                  <a:schemeClr val="bg1"/>
                </a:solidFill>
              </a:defRPr>
            </a:lvl1pPr>
          </a:lstStyle>
          <a:p>
            <a:r>
              <a:rPr lang="is-IS"/>
              <a:t>Click to edit Master title style</a:t>
            </a:r>
            <a:endParaRPr lang="en-US"/>
          </a:p>
        </p:txBody>
      </p:sp>
      <p:sp>
        <p:nvSpPr>
          <p:cNvPr id="3" name="Subtitle 2"/>
          <p:cNvSpPr>
            <a:spLocks noGrp="1"/>
          </p:cNvSpPr>
          <p:nvPr>
            <p:ph type="subTitle" idx="1"/>
          </p:nvPr>
        </p:nvSpPr>
        <p:spPr>
          <a:xfrm>
            <a:off x="709612" y="5613400"/>
            <a:ext cx="5119688" cy="2531533"/>
          </a:xfrm>
        </p:spPr>
        <p:txBody>
          <a:bodyPr>
            <a:normAutofit/>
          </a:bodyPr>
          <a:lstStyle>
            <a:lvl1pPr marL="0" indent="0" algn="ctr">
              <a:buNone/>
              <a:defRPr sz="1350">
                <a:solidFill>
                  <a:schemeClr val="bg1"/>
                </a:solidFill>
              </a:defRPr>
            </a:lvl1pPr>
            <a:lvl2pPr marL="257188" indent="0" algn="ctr">
              <a:buNone/>
              <a:defRPr>
                <a:solidFill>
                  <a:schemeClr val="tx1">
                    <a:tint val="75000"/>
                  </a:schemeClr>
                </a:solidFill>
              </a:defRPr>
            </a:lvl2pPr>
            <a:lvl3pPr marL="514375" indent="0" algn="ctr">
              <a:buNone/>
              <a:defRPr>
                <a:solidFill>
                  <a:schemeClr val="tx1">
                    <a:tint val="75000"/>
                  </a:schemeClr>
                </a:solidFill>
              </a:defRPr>
            </a:lvl3pPr>
            <a:lvl4pPr marL="771564" indent="0" algn="ctr">
              <a:buNone/>
              <a:defRPr>
                <a:solidFill>
                  <a:schemeClr val="tx1">
                    <a:tint val="75000"/>
                  </a:schemeClr>
                </a:solidFill>
              </a:defRPr>
            </a:lvl4pPr>
            <a:lvl5pPr marL="1028752" indent="0" algn="ctr">
              <a:buNone/>
              <a:defRPr>
                <a:solidFill>
                  <a:schemeClr val="tx1">
                    <a:tint val="75000"/>
                  </a:schemeClr>
                </a:solidFill>
              </a:defRPr>
            </a:lvl5pPr>
            <a:lvl6pPr marL="1285939" indent="0" algn="ctr">
              <a:buNone/>
              <a:defRPr>
                <a:solidFill>
                  <a:schemeClr val="tx1">
                    <a:tint val="75000"/>
                  </a:schemeClr>
                </a:solidFill>
              </a:defRPr>
            </a:lvl6pPr>
            <a:lvl7pPr marL="1543127" indent="0" algn="ctr">
              <a:buNone/>
              <a:defRPr>
                <a:solidFill>
                  <a:schemeClr val="tx1">
                    <a:tint val="75000"/>
                  </a:schemeClr>
                </a:solidFill>
              </a:defRPr>
            </a:lvl7pPr>
            <a:lvl8pPr marL="1800316" indent="0" algn="ctr">
              <a:buNone/>
              <a:defRPr>
                <a:solidFill>
                  <a:schemeClr val="tx1">
                    <a:tint val="75000"/>
                  </a:schemeClr>
                </a:solidFill>
              </a:defRPr>
            </a:lvl8pPr>
            <a:lvl9pPr marL="2057504" indent="0" algn="ctr">
              <a:buNone/>
              <a:defRPr>
                <a:solidFill>
                  <a:schemeClr val="tx1">
                    <a:tint val="75000"/>
                  </a:schemeClr>
                </a:solidFill>
              </a:defRPr>
            </a:lvl9pPr>
          </a:lstStyle>
          <a:p>
            <a:r>
              <a:rPr lang="is-IS"/>
              <a:t>Click to edit Master subtitle style</a:t>
            </a:r>
            <a:endParaRPr lang="en-US"/>
          </a:p>
        </p:txBody>
      </p:sp>
      <p:sp>
        <p:nvSpPr>
          <p:cNvPr id="4" name="Date Placeholder 3"/>
          <p:cNvSpPr>
            <a:spLocks noGrp="1"/>
          </p:cNvSpPr>
          <p:nvPr>
            <p:ph type="dt" sz="half" idx="10"/>
          </p:nvPr>
        </p:nvSpPr>
        <p:spPr/>
        <p:txBody>
          <a:bodyPr/>
          <a:lstStyle/>
          <a:p>
            <a:fld id="{8ACDB3CC-F982-40F9-8DD6-BCC9AFBF44BD}" type="datetime1">
              <a:rPr lang="en-US" smtClean="0"/>
              <a:pPr/>
              <a:t>11/27/2024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88E988-FB04-AB4E-BE5A-59F242AF7F7A}" type="slidenum">
              <a:rPr lang="en-US" smtClean="0"/>
              <a:t>‹#›</a:t>
            </a:fld>
            <a:endParaRPr lang="en-US"/>
          </a:p>
        </p:txBody>
      </p:sp>
      <p:pic>
        <p:nvPicPr>
          <p:cNvPr id="10" name="Picture 9" descr="Kopavogsbaer_logo_neg_utlina.png"/>
          <p:cNvPicPr preferRelativeResize="0">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54076" y="298599"/>
            <a:ext cx="2241702" cy="720000"/>
          </a:xfrm>
          <a:prstGeom prst="rect">
            <a:avLst/>
          </a:prstGeom>
        </p:spPr>
      </p:pic>
    </p:spTree>
    <p:extLst>
      <p:ext uri="{BB962C8B-B14F-4D97-AF65-F5344CB8AC3E}">
        <p14:creationId xmlns:p14="http://schemas.microsoft.com/office/powerpoint/2010/main" val="2627272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Logo/grar_bordi_mynd/texti">
    <p:spTree>
      <p:nvGrpSpPr>
        <p:cNvPr id="1" name=""/>
        <p:cNvGrpSpPr/>
        <p:nvPr/>
      </p:nvGrpSpPr>
      <p:grpSpPr>
        <a:xfrm>
          <a:off x="0" y="0"/>
          <a:ext cx="0" cy="0"/>
          <a:chOff x="0" y="0"/>
          <a:chExt cx="0" cy="0"/>
        </a:xfrm>
      </p:grpSpPr>
      <p:sp>
        <p:nvSpPr>
          <p:cNvPr id="27" name="Rectangle 26"/>
          <p:cNvSpPr/>
          <p:nvPr userDrawn="1"/>
        </p:nvSpPr>
        <p:spPr>
          <a:xfrm>
            <a:off x="0" y="6"/>
            <a:ext cx="6858000" cy="1386838"/>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2" name="Date Placeholder 1"/>
          <p:cNvSpPr>
            <a:spLocks noGrp="1"/>
          </p:cNvSpPr>
          <p:nvPr>
            <p:ph type="dt" sz="half" idx="10"/>
          </p:nvPr>
        </p:nvSpPr>
        <p:spPr/>
        <p:txBody>
          <a:bodyPr/>
          <a:lstStyle/>
          <a:p>
            <a:fld id="{68C2560D-EC28-3B41-86E8-18F1CE0113B4}" type="datetimeFigureOut">
              <a:rPr lang="en-US" smtClean="0"/>
              <a:t>11/27/2024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066355A-084C-D24E-9AD2-7E4FC41EA627}" type="slidenum">
              <a:rPr lang="en-US" smtClean="0"/>
              <a:t>‹#›</a:t>
            </a:fld>
            <a:endParaRPr lang="en-US"/>
          </a:p>
        </p:txBody>
      </p:sp>
      <p:pic>
        <p:nvPicPr>
          <p:cNvPr id="25" name="Picture 24" descr="Kopavogsbaer_logo_pos.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8839" y="318152"/>
            <a:ext cx="1163700" cy="942010"/>
          </a:xfrm>
          <a:prstGeom prst="rect">
            <a:avLst/>
          </a:prstGeom>
        </p:spPr>
      </p:pic>
      <p:sp>
        <p:nvSpPr>
          <p:cNvPr id="30" name="Content Placeholder 2"/>
          <p:cNvSpPr>
            <a:spLocks noGrp="1"/>
          </p:cNvSpPr>
          <p:nvPr>
            <p:ph idx="13" hasCustomPrompt="1"/>
          </p:nvPr>
        </p:nvSpPr>
        <p:spPr>
          <a:xfrm>
            <a:off x="342900" y="1907823"/>
            <a:ext cx="6172200" cy="5784614"/>
          </a:xfrm>
          <a:solidFill>
            <a:schemeClr val="bg2"/>
          </a:solidFill>
        </p:spPr>
        <p:txBody>
          <a:bodyPr>
            <a:normAutofit/>
          </a:bodyPr>
          <a:lstStyle>
            <a:lvl1pPr marL="0" indent="0" algn="ctr">
              <a:spcBef>
                <a:spcPts val="0"/>
              </a:spcBef>
              <a:buFontTx/>
              <a:buNone/>
              <a:defRPr sz="1125">
                <a:solidFill>
                  <a:schemeClr val="bg2">
                    <a:lumMod val="25000"/>
                  </a:schemeClr>
                </a:solidFill>
              </a:defRPr>
            </a:lvl1pPr>
            <a:lvl2pPr marL="0" indent="0">
              <a:spcBef>
                <a:spcPts val="0"/>
              </a:spcBef>
              <a:buFontTx/>
              <a:buNone/>
              <a:defRPr sz="1125">
                <a:solidFill>
                  <a:schemeClr val="bg2">
                    <a:lumMod val="25000"/>
                  </a:schemeClr>
                </a:solidFill>
              </a:defRPr>
            </a:lvl2pPr>
            <a:lvl3pPr marL="0" indent="0">
              <a:spcBef>
                <a:spcPts val="0"/>
              </a:spcBef>
              <a:buFontTx/>
              <a:buNone/>
              <a:defRPr sz="1125">
                <a:solidFill>
                  <a:schemeClr val="bg2">
                    <a:lumMod val="25000"/>
                  </a:schemeClr>
                </a:solidFill>
              </a:defRPr>
            </a:lvl3pPr>
            <a:lvl4pPr marL="0" indent="0">
              <a:spcBef>
                <a:spcPts val="0"/>
              </a:spcBef>
              <a:buFontTx/>
              <a:buNone/>
              <a:defRPr sz="1125">
                <a:solidFill>
                  <a:schemeClr val="bg2">
                    <a:lumMod val="25000"/>
                  </a:schemeClr>
                </a:solidFill>
              </a:defRPr>
            </a:lvl4pPr>
            <a:lvl5pPr marL="0" indent="0">
              <a:spcBef>
                <a:spcPts val="0"/>
              </a:spcBef>
              <a:buFontTx/>
              <a:buNone/>
              <a:defRPr sz="1125">
                <a:solidFill>
                  <a:schemeClr val="bg2">
                    <a:lumMod val="25000"/>
                  </a:schemeClr>
                </a:solidFill>
              </a:defRPr>
            </a:lvl5pPr>
          </a:lstStyle>
          <a:p>
            <a:pPr lvl="0"/>
            <a:r>
              <a:rPr lang="is-IS"/>
              <a:t>Setja inn mynd/línurit ofl.</a:t>
            </a:r>
          </a:p>
        </p:txBody>
      </p:sp>
      <p:sp>
        <p:nvSpPr>
          <p:cNvPr id="5" name="TextBox 4"/>
          <p:cNvSpPr txBox="1"/>
          <p:nvPr userDrawn="1"/>
        </p:nvSpPr>
        <p:spPr>
          <a:xfrm>
            <a:off x="342900" y="7961498"/>
            <a:ext cx="6172200" cy="248209"/>
          </a:xfrm>
          <a:prstGeom prst="rect">
            <a:avLst/>
          </a:prstGeom>
          <a:noFill/>
        </p:spPr>
        <p:txBody>
          <a:bodyPr wrap="square" rtlCol="0">
            <a:spAutoFit/>
          </a:bodyPr>
          <a:lstStyle/>
          <a:p>
            <a:r>
              <a:rPr lang="en-US" sz="1013"/>
              <a:t>Myndatexti</a:t>
            </a:r>
          </a:p>
        </p:txBody>
      </p:sp>
      <p:sp>
        <p:nvSpPr>
          <p:cNvPr id="9" name="Rectangle 8">
            <a:extLst>
              <a:ext uri="{FF2B5EF4-FFF2-40B4-BE49-F238E27FC236}">
                <a16:creationId xmlns:a16="http://schemas.microsoft.com/office/drawing/2014/main" id="{3F98B0F7-488A-457B-A28F-C5514F6C7CEC}"/>
              </a:ext>
            </a:extLst>
          </p:cNvPr>
          <p:cNvSpPr/>
          <p:nvPr userDrawn="1"/>
        </p:nvSpPr>
        <p:spPr>
          <a:xfrm>
            <a:off x="0" y="0"/>
            <a:ext cx="6858000" cy="14352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Tree>
    <p:extLst>
      <p:ext uri="{BB962C8B-B14F-4D97-AF65-F5344CB8AC3E}">
        <p14:creationId xmlns:p14="http://schemas.microsoft.com/office/powerpoint/2010/main" val="10830250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8_Logo/grar_bordi_myndir/textar">
    <p:spTree>
      <p:nvGrpSpPr>
        <p:cNvPr id="1" name=""/>
        <p:cNvGrpSpPr/>
        <p:nvPr/>
      </p:nvGrpSpPr>
      <p:grpSpPr>
        <a:xfrm>
          <a:off x="0" y="0"/>
          <a:ext cx="0" cy="0"/>
          <a:chOff x="0" y="0"/>
          <a:chExt cx="0" cy="0"/>
        </a:xfrm>
      </p:grpSpPr>
      <p:sp>
        <p:nvSpPr>
          <p:cNvPr id="27" name="Rectangle 26"/>
          <p:cNvSpPr/>
          <p:nvPr userDrawn="1"/>
        </p:nvSpPr>
        <p:spPr>
          <a:xfrm>
            <a:off x="0" y="6"/>
            <a:ext cx="6858000" cy="1386838"/>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2" name="Date Placeholder 1"/>
          <p:cNvSpPr>
            <a:spLocks noGrp="1"/>
          </p:cNvSpPr>
          <p:nvPr>
            <p:ph type="dt" sz="half" idx="10"/>
          </p:nvPr>
        </p:nvSpPr>
        <p:spPr/>
        <p:txBody>
          <a:bodyPr/>
          <a:lstStyle/>
          <a:p>
            <a:fld id="{68C2560D-EC28-3B41-86E8-18F1CE0113B4}" type="datetimeFigureOut">
              <a:rPr lang="en-US" smtClean="0"/>
              <a:t>11/27/2024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066355A-084C-D24E-9AD2-7E4FC41EA627}" type="slidenum">
              <a:rPr lang="en-US" smtClean="0"/>
              <a:t>‹#›</a:t>
            </a:fld>
            <a:endParaRPr lang="en-US"/>
          </a:p>
        </p:txBody>
      </p:sp>
      <p:pic>
        <p:nvPicPr>
          <p:cNvPr id="25" name="Picture 24" descr="Kopavogsbaer_logo_pos.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8839" y="318152"/>
            <a:ext cx="1163700" cy="942010"/>
          </a:xfrm>
          <a:prstGeom prst="rect">
            <a:avLst/>
          </a:prstGeom>
        </p:spPr>
      </p:pic>
      <p:sp>
        <p:nvSpPr>
          <p:cNvPr id="16" name="Content Placeholder 2"/>
          <p:cNvSpPr>
            <a:spLocks noGrp="1"/>
          </p:cNvSpPr>
          <p:nvPr>
            <p:ph idx="18" hasCustomPrompt="1"/>
          </p:nvPr>
        </p:nvSpPr>
        <p:spPr>
          <a:xfrm>
            <a:off x="342900" y="1907823"/>
            <a:ext cx="2000251" cy="5784614"/>
          </a:xfrm>
          <a:solidFill>
            <a:schemeClr val="bg2"/>
          </a:solidFill>
        </p:spPr>
        <p:txBody>
          <a:bodyPr>
            <a:normAutofit/>
          </a:bodyPr>
          <a:lstStyle>
            <a:lvl1pPr marL="0" indent="0" algn="ctr">
              <a:spcBef>
                <a:spcPts val="0"/>
              </a:spcBef>
              <a:buFontTx/>
              <a:buNone/>
              <a:defRPr sz="900">
                <a:solidFill>
                  <a:schemeClr val="bg2">
                    <a:lumMod val="25000"/>
                  </a:schemeClr>
                </a:solidFill>
              </a:defRPr>
            </a:lvl1pPr>
            <a:lvl2pPr marL="0" indent="0">
              <a:spcBef>
                <a:spcPts val="0"/>
              </a:spcBef>
              <a:buFontTx/>
              <a:buNone/>
              <a:defRPr sz="1125">
                <a:solidFill>
                  <a:schemeClr val="bg2">
                    <a:lumMod val="25000"/>
                  </a:schemeClr>
                </a:solidFill>
              </a:defRPr>
            </a:lvl2pPr>
            <a:lvl3pPr marL="0" indent="0">
              <a:spcBef>
                <a:spcPts val="0"/>
              </a:spcBef>
              <a:buFontTx/>
              <a:buNone/>
              <a:defRPr sz="1125">
                <a:solidFill>
                  <a:schemeClr val="bg2">
                    <a:lumMod val="25000"/>
                  </a:schemeClr>
                </a:solidFill>
              </a:defRPr>
            </a:lvl3pPr>
            <a:lvl4pPr marL="0" indent="0">
              <a:spcBef>
                <a:spcPts val="0"/>
              </a:spcBef>
              <a:buFontTx/>
              <a:buNone/>
              <a:defRPr sz="1125">
                <a:solidFill>
                  <a:schemeClr val="bg2">
                    <a:lumMod val="25000"/>
                  </a:schemeClr>
                </a:solidFill>
              </a:defRPr>
            </a:lvl4pPr>
            <a:lvl5pPr marL="0" indent="0">
              <a:spcBef>
                <a:spcPts val="0"/>
              </a:spcBef>
              <a:buFontTx/>
              <a:buNone/>
              <a:defRPr sz="1125">
                <a:solidFill>
                  <a:schemeClr val="bg2">
                    <a:lumMod val="25000"/>
                  </a:schemeClr>
                </a:solidFill>
              </a:defRPr>
            </a:lvl5pPr>
          </a:lstStyle>
          <a:p>
            <a:pPr lvl="0"/>
            <a:r>
              <a:rPr lang="is-IS"/>
              <a:t>Setja inn mynd/línurit ofl.</a:t>
            </a:r>
          </a:p>
        </p:txBody>
      </p:sp>
      <p:sp>
        <p:nvSpPr>
          <p:cNvPr id="5" name="TextBox 4"/>
          <p:cNvSpPr txBox="1"/>
          <p:nvPr userDrawn="1"/>
        </p:nvSpPr>
        <p:spPr>
          <a:xfrm>
            <a:off x="342900" y="7924809"/>
            <a:ext cx="2000251" cy="248209"/>
          </a:xfrm>
          <a:prstGeom prst="rect">
            <a:avLst/>
          </a:prstGeom>
          <a:noFill/>
        </p:spPr>
        <p:txBody>
          <a:bodyPr wrap="square" rtlCol="0">
            <a:spAutoFit/>
          </a:bodyPr>
          <a:lstStyle/>
          <a:p>
            <a:r>
              <a:rPr lang="en-US" sz="1013"/>
              <a:t>Myndatexti</a:t>
            </a:r>
          </a:p>
        </p:txBody>
      </p:sp>
      <p:sp>
        <p:nvSpPr>
          <p:cNvPr id="19" name="TextBox 18"/>
          <p:cNvSpPr txBox="1"/>
          <p:nvPr userDrawn="1"/>
        </p:nvSpPr>
        <p:spPr>
          <a:xfrm>
            <a:off x="2438400" y="7924809"/>
            <a:ext cx="2000251" cy="248209"/>
          </a:xfrm>
          <a:prstGeom prst="rect">
            <a:avLst/>
          </a:prstGeom>
          <a:noFill/>
        </p:spPr>
        <p:txBody>
          <a:bodyPr wrap="square" rtlCol="0">
            <a:spAutoFit/>
          </a:bodyPr>
          <a:lstStyle/>
          <a:p>
            <a:r>
              <a:rPr lang="en-US" sz="1013"/>
              <a:t>Myndatexti</a:t>
            </a:r>
          </a:p>
        </p:txBody>
      </p:sp>
      <p:sp>
        <p:nvSpPr>
          <p:cNvPr id="20" name="TextBox 19"/>
          <p:cNvSpPr txBox="1"/>
          <p:nvPr userDrawn="1"/>
        </p:nvSpPr>
        <p:spPr>
          <a:xfrm>
            <a:off x="4514849" y="7924809"/>
            <a:ext cx="2000251" cy="248209"/>
          </a:xfrm>
          <a:prstGeom prst="rect">
            <a:avLst/>
          </a:prstGeom>
          <a:noFill/>
        </p:spPr>
        <p:txBody>
          <a:bodyPr wrap="square" rtlCol="0">
            <a:spAutoFit/>
          </a:bodyPr>
          <a:lstStyle/>
          <a:p>
            <a:r>
              <a:rPr lang="en-US" sz="1013"/>
              <a:t>Myndatexti</a:t>
            </a:r>
          </a:p>
        </p:txBody>
      </p:sp>
      <p:sp>
        <p:nvSpPr>
          <p:cNvPr id="21" name="Content Placeholder 2"/>
          <p:cNvSpPr>
            <a:spLocks noGrp="1"/>
          </p:cNvSpPr>
          <p:nvPr>
            <p:ph idx="19" hasCustomPrompt="1"/>
          </p:nvPr>
        </p:nvSpPr>
        <p:spPr>
          <a:xfrm>
            <a:off x="2438400" y="1907823"/>
            <a:ext cx="2000251" cy="5784614"/>
          </a:xfrm>
          <a:solidFill>
            <a:schemeClr val="bg2"/>
          </a:solidFill>
        </p:spPr>
        <p:txBody>
          <a:bodyPr>
            <a:normAutofit/>
          </a:bodyPr>
          <a:lstStyle>
            <a:lvl1pPr marL="0" indent="0" algn="ctr">
              <a:spcBef>
                <a:spcPts val="0"/>
              </a:spcBef>
              <a:buFontTx/>
              <a:buNone/>
              <a:defRPr sz="900">
                <a:solidFill>
                  <a:schemeClr val="bg2">
                    <a:lumMod val="25000"/>
                  </a:schemeClr>
                </a:solidFill>
              </a:defRPr>
            </a:lvl1pPr>
            <a:lvl2pPr marL="0" indent="0">
              <a:spcBef>
                <a:spcPts val="0"/>
              </a:spcBef>
              <a:buFontTx/>
              <a:buNone/>
              <a:defRPr sz="1125">
                <a:solidFill>
                  <a:schemeClr val="bg2">
                    <a:lumMod val="25000"/>
                  </a:schemeClr>
                </a:solidFill>
              </a:defRPr>
            </a:lvl2pPr>
            <a:lvl3pPr marL="0" indent="0">
              <a:spcBef>
                <a:spcPts val="0"/>
              </a:spcBef>
              <a:buFontTx/>
              <a:buNone/>
              <a:defRPr sz="1125">
                <a:solidFill>
                  <a:schemeClr val="bg2">
                    <a:lumMod val="25000"/>
                  </a:schemeClr>
                </a:solidFill>
              </a:defRPr>
            </a:lvl3pPr>
            <a:lvl4pPr marL="0" indent="0">
              <a:spcBef>
                <a:spcPts val="0"/>
              </a:spcBef>
              <a:buFontTx/>
              <a:buNone/>
              <a:defRPr sz="1125">
                <a:solidFill>
                  <a:schemeClr val="bg2">
                    <a:lumMod val="25000"/>
                  </a:schemeClr>
                </a:solidFill>
              </a:defRPr>
            </a:lvl4pPr>
            <a:lvl5pPr marL="0" indent="0">
              <a:spcBef>
                <a:spcPts val="0"/>
              </a:spcBef>
              <a:buFontTx/>
              <a:buNone/>
              <a:defRPr sz="1125">
                <a:solidFill>
                  <a:schemeClr val="bg2">
                    <a:lumMod val="25000"/>
                  </a:schemeClr>
                </a:solidFill>
              </a:defRPr>
            </a:lvl5pPr>
          </a:lstStyle>
          <a:p>
            <a:pPr lvl="0"/>
            <a:r>
              <a:rPr lang="is-IS"/>
              <a:t>Setja inn mynd/línurit ofl.</a:t>
            </a:r>
          </a:p>
        </p:txBody>
      </p:sp>
      <p:sp>
        <p:nvSpPr>
          <p:cNvPr id="22" name="Content Placeholder 2"/>
          <p:cNvSpPr>
            <a:spLocks noGrp="1"/>
          </p:cNvSpPr>
          <p:nvPr>
            <p:ph idx="20" hasCustomPrompt="1"/>
          </p:nvPr>
        </p:nvSpPr>
        <p:spPr>
          <a:xfrm>
            <a:off x="4514849" y="1907823"/>
            <a:ext cx="2000251" cy="5784614"/>
          </a:xfrm>
          <a:solidFill>
            <a:schemeClr val="bg2"/>
          </a:solidFill>
        </p:spPr>
        <p:txBody>
          <a:bodyPr>
            <a:normAutofit/>
          </a:bodyPr>
          <a:lstStyle>
            <a:lvl1pPr marL="0" indent="0" algn="ctr">
              <a:spcBef>
                <a:spcPts val="0"/>
              </a:spcBef>
              <a:buFontTx/>
              <a:buNone/>
              <a:defRPr sz="900">
                <a:solidFill>
                  <a:schemeClr val="bg2">
                    <a:lumMod val="25000"/>
                  </a:schemeClr>
                </a:solidFill>
              </a:defRPr>
            </a:lvl1pPr>
            <a:lvl2pPr marL="0" indent="0">
              <a:spcBef>
                <a:spcPts val="0"/>
              </a:spcBef>
              <a:buFontTx/>
              <a:buNone/>
              <a:defRPr sz="1125">
                <a:solidFill>
                  <a:schemeClr val="bg2">
                    <a:lumMod val="25000"/>
                  </a:schemeClr>
                </a:solidFill>
              </a:defRPr>
            </a:lvl2pPr>
            <a:lvl3pPr marL="0" indent="0">
              <a:spcBef>
                <a:spcPts val="0"/>
              </a:spcBef>
              <a:buFontTx/>
              <a:buNone/>
              <a:defRPr sz="1125">
                <a:solidFill>
                  <a:schemeClr val="bg2">
                    <a:lumMod val="25000"/>
                  </a:schemeClr>
                </a:solidFill>
              </a:defRPr>
            </a:lvl3pPr>
            <a:lvl4pPr marL="0" indent="0">
              <a:spcBef>
                <a:spcPts val="0"/>
              </a:spcBef>
              <a:buFontTx/>
              <a:buNone/>
              <a:defRPr sz="1125">
                <a:solidFill>
                  <a:schemeClr val="bg2">
                    <a:lumMod val="25000"/>
                  </a:schemeClr>
                </a:solidFill>
              </a:defRPr>
            </a:lvl4pPr>
            <a:lvl5pPr marL="0" indent="0">
              <a:spcBef>
                <a:spcPts val="0"/>
              </a:spcBef>
              <a:buFontTx/>
              <a:buNone/>
              <a:defRPr sz="1125">
                <a:solidFill>
                  <a:schemeClr val="bg2">
                    <a:lumMod val="25000"/>
                  </a:schemeClr>
                </a:solidFill>
              </a:defRPr>
            </a:lvl5pPr>
          </a:lstStyle>
          <a:p>
            <a:pPr lvl="0"/>
            <a:r>
              <a:rPr lang="is-IS"/>
              <a:t>Setja inn mynd/línurit ofl.</a:t>
            </a:r>
          </a:p>
        </p:txBody>
      </p:sp>
      <p:sp>
        <p:nvSpPr>
          <p:cNvPr id="13" name="Rectangle 12">
            <a:extLst>
              <a:ext uri="{FF2B5EF4-FFF2-40B4-BE49-F238E27FC236}">
                <a16:creationId xmlns:a16="http://schemas.microsoft.com/office/drawing/2014/main" id="{0826FA2A-C026-4749-BBC5-F530534D2C61}"/>
              </a:ext>
            </a:extLst>
          </p:cNvPr>
          <p:cNvSpPr/>
          <p:nvPr userDrawn="1"/>
        </p:nvSpPr>
        <p:spPr>
          <a:xfrm>
            <a:off x="0" y="0"/>
            <a:ext cx="6858000" cy="14352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Tree>
    <p:extLst>
      <p:ext uri="{BB962C8B-B14F-4D97-AF65-F5344CB8AC3E}">
        <p14:creationId xmlns:p14="http://schemas.microsoft.com/office/powerpoint/2010/main" val="4861075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9_Logo/grar_bordi_hvitur_bakgr_bogar">
    <p:spTree>
      <p:nvGrpSpPr>
        <p:cNvPr id="1" name=""/>
        <p:cNvGrpSpPr/>
        <p:nvPr/>
      </p:nvGrpSpPr>
      <p:grpSpPr>
        <a:xfrm>
          <a:off x="0" y="0"/>
          <a:ext cx="0" cy="0"/>
          <a:chOff x="0" y="0"/>
          <a:chExt cx="0" cy="0"/>
        </a:xfrm>
      </p:grpSpPr>
      <p:pic>
        <p:nvPicPr>
          <p:cNvPr id="10" name="Picture 9" descr="Bogalinur_rastar.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62823" y="2213564"/>
            <a:ext cx="1995180" cy="7692437"/>
          </a:xfrm>
          <a:prstGeom prst="rect">
            <a:avLst/>
          </a:prstGeom>
        </p:spPr>
      </p:pic>
      <p:sp>
        <p:nvSpPr>
          <p:cNvPr id="2" name="Date Placeholder 1"/>
          <p:cNvSpPr>
            <a:spLocks noGrp="1"/>
          </p:cNvSpPr>
          <p:nvPr>
            <p:ph type="dt" sz="half" idx="10"/>
          </p:nvPr>
        </p:nvSpPr>
        <p:spPr/>
        <p:txBody>
          <a:bodyPr/>
          <a:lstStyle/>
          <a:p>
            <a:fld id="{68C2560D-EC28-3B41-86E8-18F1CE0113B4}" type="datetimeFigureOut">
              <a:rPr lang="en-US" smtClean="0"/>
              <a:t>11/27/2024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066355A-084C-D24E-9AD2-7E4FC41EA627}" type="slidenum">
              <a:rPr lang="en-US" smtClean="0"/>
              <a:t>‹#›</a:t>
            </a:fld>
            <a:endParaRPr lang="en-US"/>
          </a:p>
        </p:txBody>
      </p:sp>
      <p:sp>
        <p:nvSpPr>
          <p:cNvPr id="7" name="Rectangle 6"/>
          <p:cNvSpPr/>
          <p:nvPr userDrawn="1"/>
        </p:nvSpPr>
        <p:spPr>
          <a:xfrm>
            <a:off x="0" y="6"/>
            <a:ext cx="6858000" cy="1386838"/>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pic>
        <p:nvPicPr>
          <p:cNvPr id="9" name="Picture 8" descr="Kopavogsbaer_logo_pos.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58839" y="318152"/>
            <a:ext cx="1163700" cy="942010"/>
          </a:xfrm>
          <a:prstGeom prst="rect">
            <a:avLst/>
          </a:prstGeom>
        </p:spPr>
      </p:pic>
      <p:sp>
        <p:nvSpPr>
          <p:cNvPr id="8" name="Rectangle 7">
            <a:extLst>
              <a:ext uri="{FF2B5EF4-FFF2-40B4-BE49-F238E27FC236}">
                <a16:creationId xmlns:a16="http://schemas.microsoft.com/office/drawing/2014/main" id="{7DBF735B-0113-48EC-BB18-85AC58D4B9D1}"/>
              </a:ext>
            </a:extLst>
          </p:cNvPr>
          <p:cNvSpPr/>
          <p:nvPr userDrawn="1"/>
        </p:nvSpPr>
        <p:spPr>
          <a:xfrm>
            <a:off x="0" y="0"/>
            <a:ext cx="6858000" cy="14352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Tree>
    <p:extLst>
      <p:ext uri="{BB962C8B-B14F-4D97-AF65-F5344CB8AC3E}">
        <p14:creationId xmlns:p14="http://schemas.microsoft.com/office/powerpoint/2010/main" val="19010771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10_Logo/grar_bordi_hvitur_bakg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C2560D-EC28-3B41-86E8-18F1CE0113B4}" type="datetimeFigureOut">
              <a:rPr lang="en-US" smtClean="0"/>
              <a:t>11/27/2024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066355A-084C-D24E-9AD2-7E4FC41EA627}" type="slidenum">
              <a:rPr lang="en-US" smtClean="0"/>
              <a:t>‹#›</a:t>
            </a:fld>
            <a:endParaRPr lang="en-US"/>
          </a:p>
        </p:txBody>
      </p:sp>
      <p:sp>
        <p:nvSpPr>
          <p:cNvPr id="7" name="Rectangle 6"/>
          <p:cNvSpPr/>
          <p:nvPr userDrawn="1"/>
        </p:nvSpPr>
        <p:spPr>
          <a:xfrm>
            <a:off x="0" y="6"/>
            <a:ext cx="6858000" cy="1386838"/>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pic>
        <p:nvPicPr>
          <p:cNvPr id="9" name="Picture 8" descr="Kopavogsbaer_logo_pos.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8839" y="318152"/>
            <a:ext cx="1163700" cy="942010"/>
          </a:xfrm>
          <a:prstGeom prst="rect">
            <a:avLst/>
          </a:prstGeom>
        </p:spPr>
      </p:pic>
      <p:sp>
        <p:nvSpPr>
          <p:cNvPr id="8" name="Rectangle 7">
            <a:extLst>
              <a:ext uri="{FF2B5EF4-FFF2-40B4-BE49-F238E27FC236}">
                <a16:creationId xmlns:a16="http://schemas.microsoft.com/office/drawing/2014/main" id="{320740CF-911D-4270-BD51-4783CD47CE09}"/>
              </a:ext>
            </a:extLst>
          </p:cNvPr>
          <p:cNvSpPr/>
          <p:nvPr userDrawn="1"/>
        </p:nvSpPr>
        <p:spPr>
          <a:xfrm>
            <a:off x="0" y="0"/>
            <a:ext cx="6858000" cy="14352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Tree>
    <p:extLst>
      <p:ext uri="{BB962C8B-B14F-4D97-AF65-F5344CB8AC3E}">
        <p14:creationId xmlns:p14="http://schemas.microsoft.com/office/powerpoint/2010/main" val="11115084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11_Logo_hvitur_bakg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C2560D-EC28-3B41-86E8-18F1CE0113B4}" type="datetimeFigureOut">
              <a:rPr lang="en-US" smtClean="0"/>
              <a:t>11/27/2024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066355A-084C-D24E-9AD2-7E4FC41EA627}" type="slidenum">
              <a:rPr lang="en-US" smtClean="0"/>
              <a:t>‹#›</a:t>
            </a:fld>
            <a:endParaRPr lang="en-US"/>
          </a:p>
        </p:txBody>
      </p:sp>
      <p:pic>
        <p:nvPicPr>
          <p:cNvPr id="9" name="Picture 8" descr="Kopavogsbaer_logo_pos.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8839" y="318152"/>
            <a:ext cx="1163700" cy="942010"/>
          </a:xfrm>
          <a:prstGeom prst="rect">
            <a:avLst/>
          </a:prstGeom>
        </p:spPr>
      </p:pic>
      <p:sp>
        <p:nvSpPr>
          <p:cNvPr id="6" name="Rectangle 5">
            <a:extLst>
              <a:ext uri="{FF2B5EF4-FFF2-40B4-BE49-F238E27FC236}">
                <a16:creationId xmlns:a16="http://schemas.microsoft.com/office/drawing/2014/main" id="{D5924A52-E7FC-435C-BA4D-EA5750994A53}"/>
              </a:ext>
            </a:extLst>
          </p:cNvPr>
          <p:cNvSpPr/>
          <p:nvPr userDrawn="1"/>
        </p:nvSpPr>
        <p:spPr>
          <a:xfrm>
            <a:off x="0" y="0"/>
            <a:ext cx="6858000" cy="14352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pic>
        <p:nvPicPr>
          <p:cNvPr id="7" name="Picture 6" descr="Kopavogsbaer_logo_neg_utlina.png">
            <a:extLst>
              <a:ext uri="{FF2B5EF4-FFF2-40B4-BE49-F238E27FC236}">
                <a16:creationId xmlns:a16="http://schemas.microsoft.com/office/drawing/2014/main" id="{BE6A8AE8-5EF6-47C5-993C-427F28D58028}"/>
              </a:ext>
            </a:extLst>
          </p:cNvPr>
          <p:cNvPicPr preferRelativeResize="0">
            <a:picLocks/>
          </p:cNvPicPr>
          <p:nvPr userDrawn="1"/>
        </p:nvPicPr>
        <p:blipFill>
          <a:blip r:embed="rId3">
            <a:extLst>
              <a:ext uri="{28A0092B-C50C-407E-A947-70E740481C1C}">
                <a14:useLocalDpi xmlns:a14="http://schemas.microsoft.com/office/drawing/2010/main" val="0"/>
              </a:ext>
            </a:extLst>
          </a:blip>
          <a:stretch>
            <a:fillRect/>
          </a:stretch>
        </p:blipFill>
        <p:spPr>
          <a:xfrm>
            <a:off x="254079" y="298599"/>
            <a:ext cx="1580400" cy="507600"/>
          </a:xfrm>
          <a:prstGeom prst="rect">
            <a:avLst/>
          </a:prstGeom>
        </p:spPr>
      </p:pic>
    </p:spTree>
    <p:extLst>
      <p:ext uri="{BB962C8B-B14F-4D97-AF65-F5344CB8AC3E}">
        <p14:creationId xmlns:p14="http://schemas.microsoft.com/office/powerpoint/2010/main" val="22253107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Millikafli_m_bogalinum">
    <p:bg>
      <p:bgPr>
        <a:solidFill>
          <a:schemeClr val="bg2"/>
        </a:solidFill>
        <a:effectLst/>
      </p:bgPr>
    </p:bg>
    <p:spTree>
      <p:nvGrpSpPr>
        <p:cNvPr id="1" name=""/>
        <p:cNvGrpSpPr/>
        <p:nvPr/>
      </p:nvGrpSpPr>
      <p:grpSpPr>
        <a:xfrm>
          <a:off x="0" y="0"/>
          <a:ext cx="0" cy="0"/>
          <a:chOff x="0" y="0"/>
          <a:chExt cx="0" cy="0"/>
        </a:xfrm>
      </p:grpSpPr>
      <p:pic>
        <p:nvPicPr>
          <p:cNvPr id="15" name="Picture 14" descr="Bogalinur_rastar.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62823" y="2213564"/>
            <a:ext cx="1995180" cy="7692437"/>
          </a:xfrm>
          <a:prstGeom prst="rect">
            <a:avLst/>
          </a:prstGeom>
        </p:spPr>
      </p:pic>
      <p:sp>
        <p:nvSpPr>
          <p:cNvPr id="10" name="Rectangle 9"/>
          <p:cNvSpPr/>
          <p:nvPr userDrawn="1"/>
        </p:nvSpPr>
        <p:spPr>
          <a:xfrm>
            <a:off x="0" y="0"/>
            <a:ext cx="6858000" cy="14352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3" name="Date Placeholder 2"/>
          <p:cNvSpPr>
            <a:spLocks noGrp="1"/>
          </p:cNvSpPr>
          <p:nvPr>
            <p:ph type="dt" sz="half" idx="10"/>
          </p:nvPr>
        </p:nvSpPr>
        <p:spPr>
          <a:xfrm>
            <a:off x="342906" y="9181395"/>
            <a:ext cx="840473" cy="527404"/>
          </a:xfrm>
        </p:spPr>
        <p:txBody>
          <a:bodyPr/>
          <a:lstStyle/>
          <a:p>
            <a:fld id="{68C2560D-EC28-3B41-86E8-18F1CE0113B4}" type="datetimeFigureOut">
              <a:rPr lang="en-US" smtClean="0"/>
              <a:t>11/27/2024</a:t>
            </a:fld>
            <a:endParaRPr lang="en-US"/>
          </a:p>
        </p:txBody>
      </p:sp>
      <p:sp>
        <p:nvSpPr>
          <p:cNvPr id="4" name="Footer Placeholder 3"/>
          <p:cNvSpPr>
            <a:spLocks noGrp="1"/>
          </p:cNvSpPr>
          <p:nvPr>
            <p:ph type="ftr" sz="quarter" idx="11"/>
          </p:nvPr>
        </p:nvSpPr>
        <p:spPr>
          <a:xfrm>
            <a:off x="1320584" y="9181395"/>
            <a:ext cx="1565693" cy="527404"/>
          </a:xfrm>
        </p:spPr>
        <p:txBody>
          <a:bodyPr/>
          <a:lstStyle/>
          <a:p>
            <a:endParaRPr lang="en-US"/>
          </a:p>
        </p:txBody>
      </p:sp>
      <p:sp>
        <p:nvSpPr>
          <p:cNvPr id="5" name="Slide Number Placeholder 4"/>
          <p:cNvSpPr>
            <a:spLocks noGrp="1"/>
          </p:cNvSpPr>
          <p:nvPr>
            <p:ph type="sldNum" sz="quarter" idx="12"/>
          </p:nvPr>
        </p:nvSpPr>
        <p:spPr>
          <a:xfrm>
            <a:off x="3001713" y="9181395"/>
            <a:ext cx="960735" cy="527404"/>
          </a:xfrm>
        </p:spPr>
        <p:txBody>
          <a:bodyPr/>
          <a:lstStyle/>
          <a:p>
            <a:fld id="{2066355A-084C-D24E-9AD2-7E4FC41EA627}" type="slidenum">
              <a:rPr lang="en-US" smtClean="0"/>
              <a:t>‹#›</a:t>
            </a:fld>
            <a:endParaRPr lang="en-US"/>
          </a:p>
        </p:txBody>
      </p:sp>
      <p:sp>
        <p:nvSpPr>
          <p:cNvPr id="12" name="Title 1"/>
          <p:cNvSpPr>
            <a:spLocks noGrp="1"/>
          </p:cNvSpPr>
          <p:nvPr>
            <p:ph type="ctrTitle"/>
          </p:nvPr>
        </p:nvSpPr>
        <p:spPr>
          <a:xfrm>
            <a:off x="709612" y="3077285"/>
            <a:ext cx="5634037" cy="2123370"/>
          </a:xfrm>
        </p:spPr>
        <p:txBody>
          <a:bodyPr>
            <a:normAutofit/>
          </a:bodyPr>
          <a:lstStyle>
            <a:lvl1pPr algn="ctr">
              <a:defRPr sz="2250">
                <a:solidFill>
                  <a:schemeClr val="tx2"/>
                </a:solidFill>
              </a:defRPr>
            </a:lvl1pPr>
          </a:lstStyle>
          <a:p>
            <a:r>
              <a:rPr lang="is-IS"/>
              <a:t>Click to edit Master title style</a:t>
            </a:r>
            <a:endParaRPr lang="en-US"/>
          </a:p>
        </p:txBody>
      </p:sp>
      <p:sp>
        <p:nvSpPr>
          <p:cNvPr id="13" name="Subtitle 2"/>
          <p:cNvSpPr>
            <a:spLocks noGrp="1"/>
          </p:cNvSpPr>
          <p:nvPr>
            <p:ph type="subTitle" idx="1"/>
          </p:nvPr>
        </p:nvSpPr>
        <p:spPr>
          <a:xfrm>
            <a:off x="709612" y="5613400"/>
            <a:ext cx="5119688" cy="2531533"/>
          </a:xfrm>
        </p:spPr>
        <p:txBody>
          <a:bodyPr>
            <a:normAutofit/>
          </a:bodyPr>
          <a:lstStyle>
            <a:lvl1pPr marL="0" indent="0" algn="ctr">
              <a:buNone/>
              <a:defRPr sz="1350">
                <a:solidFill>
                  <a:schemeClr val="tx2"/>
                </a:solidFill>
              </a:defRPr>
            </a:lvl1pPr>
            <a:lvl2pPr marL="257188" indent="0" algn="ctr">
              <a:buNone/>
              <a:defRPr>
                <a:solidFill>
                  <a:schemeClr val="tx1">
                    <a:tint val="75000"/>
                  </a:schemeClr>
                </a:solidFill>
              </a:defRPr>
            </a:lvl2pPr>
            <a:lvl3pPr marL="514375" indent="0" algn="ctr">
              <a:buNone/>
              <a:defRPr>
                <a:solidFill>
                  <a:schemeClr val="tx1">
                    <a:tint val="75000"/>
                  </a:schemeClr>
                </a:solidFill>
              </a:defRPr>
            </a:lvl3pPr>
            <a:lvl4pPr marL="771564" indent="0" algn="ctr">
              <a:buNone/>
              <a:defRPr>
                <a:solidFill>
                  <a:schemeClr val="tx1">
                    <a:tint val="75000"/>
                  </a:schemeClr>
                </a:solidFill>
              </a:defRPr>
            </a:lvl4pPr>
            <a:lvl5pPr marL="1028752" indent="0" algn="ctr">
              <a:buNone/>
              <a:defRPr>
                <a:solidFill>
                  <a:schemeClr val="tx1">
                    <a:tint val="75000"/>
                  </a:schemeClr>
                </a:solidFill>
              </a:defRPr>
            </a:lvl5pPr>
            <a:lvl6pPr marL="1285939" indent="0" algn="ctr">
              <a:buNone/>
              <a:defRPr>
                <a:solidFill>
                  <a:schemeClr val="tx1">
                    <a:tint val="75000"/>
                  </a:schemeClr>
                </a:solidFill>
              </a:defRPr>
            </a:lvl6pPr>
            <a:lvl7pPr marL="1543127" indent="0" algn="ctr">
              <a:buNone/>
              <a:defRPr>
                <a:solidFill>
                  <a:schemeClr val="tx1">
                    <a:tint val="75000"/>
                  </a:schemeClr>
                </a:solidFill>
              </a:defRPr>
            </a:lvl7pPr>
            <a:lvl8pPr marL="1800316" indent="0" algn="ctr">
              <a:buNone/>
              <a:defRPr>
                <a:solidFill>
                  <a:schemeClr val="tx1">
                    <a:tint val="75000"/>
                  </a:schemeClr>
                </a:solidFill>
              </a:defRPr>
            </a:lvl8pPr>
            <a:lvl9pPr marL="2057504" indent="0" algn="ctr">
              <a:buNone/>
              <a:defRPr>
                <a:solidFill>
                  <a:schemeClr val="tx1">
                    <a:tint val="75000"/>
                  </a:schemeClr>
                </a:solidFill>
              </a:defRPr>
            </a:lvl9pPr>
          </a:lstStyle>
          <a:p>
            <a:r>
              <a:rPr lang="is-IS"/>
              <a:t>Click to edit Master subtitle style</a:t>
            </a:r>
            <a:endParaRPr lang="en-US"/>
          </a:p>
        </p:txBody>
      </p:sp>
      <p:pic>
        <p:nvPicPr>
          <p:cNvPr id="2" name="Picture 1" descr="Kopavogsbaer_logo_neg_utlina.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54079" y="298599"/>
            <a:ext cx="1169100" cy="979398"/>
          </a:xfrm>
          <a:prstGeom prst="rect">
            <a:avLst/>
          </a:prstGeom>
        </p:spPr>
      </p:pic>
    </p:spTree>
    <p:extLst>
      <p:ext uri="{BB962C8B-B14F-4D97-AF65-F5344CB8AC3E}">
        <p14:creationId xmlns:p14="http://schemas.microsoft.com/office/powerpoint/2010/main" val="1830172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Forsida">
    <p:bg>
      <p:bgPr>
        <a:solidFill>
          <a:schemeClr val="tx2"/>
        </a:solidFill>
        <a:effectLst/>
      </p:bgPr>
    </p:bg>
    <p:spTree>
      <p:nvGrpSpPr>
        <p:cNvPr id="1" name=""/>
        <p:cNvGrpSpPr/>
        <p:nvPr/>
      </p:nvGrpSpPr>
      <p:grpSpPr>
        <a:xfrm>
          <a:off x="0" y="0"/>
          <a:ext cx="0" cy="0"/>
          <a:chOff x="0" y="0"/>
          <a:chExt cx="0" cy="0"/>
        </a:xfrm>
      </p:grpSpPr>
      <p:pic>
        <p:nvPicPr>
          <p:cNvPr id="12" name="Picture 11" descr="Bogalinur_rastar.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62823" y="2213564"/>
            <a:ext cx="1995180" cy="7692437"/>
          </a:xfrm>
          <a:prstGeom prst="rect">
            <a:avLst/>
          </a:prstGeom>
        </p:spPr>
      </p:pic>
      <p:sp>
        <p:nvSpPr>
          <p:cNvPr id="4" name="Date Placeholder 3"/>
          <p:cNvSpPr>
            <a:spLocks noGrp="1"/>
          </p:cNvSpPr>
          <p:nvPr>
            <p:ph type="dt" sz="half" idx="10"/>
          </p:nvPr>
        </p:nvSpPr>
        <p:spPr/>
        <p:txBody>
          <a:bodyPr/>
          <a:lstStyle/>
          <a:p>
            <a:fld id="{8ACDB3CC-F982-40F9-8DD6-BCC9AFBF44BD}" type="datetime1">
              <a:rPr lang="en-US" smtClean="0"/>
              <a:pPr/>
              <a:t>11/27/2024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88E988-FB04-AB4E-BE5A-59F242AF7F7A}" type="slidenum">
              <a:rPr lang="en-US" smtClean="0"/>
              <a:t>‹#›</a:t>
            </a:fld>
            <a:endParaRPr lang="en-US"/>
          </a:p>
        </p:txBody>
      </p:sp>
      <p:pic>
        <p:nvPicPr>
          <p:cNvPr id="13" name="Picture 12" descr="Kopavogslogo-hvitlina.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855167" y="2751667"/>
            <a:ext cx="1143096" cy="4366467"/>
          </a:xfrm>
          <a:prstGeom prst="rect">
            <a:avLst/>
          </a:prstGeom>
        </p:spPr>
      </p:pic>
    </p:spTree>
    <p:extLst>
      <p:ext uri="{BB962C8B-B14F-4D97-AF65-F5344CB8AC3E}">
        <p14:creationId xmlns:p14="http://schemas.microsoft.com/office/powerpoint/2010/main" val="9055254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Forsida">
    <p:spTree>
      <p:nvGrpSpPr>
        <p:cNvPr id="1" name=""/>
        <p:cNvGrpSpPr/>
        <p:nvPr/>
      </p:nvGrpSpPr>
      <p:grpSpPr>
        <a:xfrm>
          <a:off x="0" y="0"/>
          <a:ext cx="0" cy="0"/>
          <a:chOff x="0" y="0"/>
          <a:chExt cx="0" cy="0"/>
        </a:xfrm>
      </p:grpSpPr>
      <p:pic>
        <p:nvPicPr>
          <p:cNvPr id="12" name="Picture 11" descr="Bogalinur_rastar.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62823" y="2213564"/>
            <a:ext cx="1995180" cy="7692437"/>
          </a:xfrm>
          <a:prstGeom prst="rect">
            <a:avLst/>
          </a:prstGeom>
        </p:spPr>
      </p:pic>
      <p:sp>
        <p:nvSpPr>
          <p:cNvPr id="4" name="Date Placeholder 3"/>
          <p:cNvSpPr>
            <a:spLocks noGrp="1"/>
          </p:cNvSpPr>
          <p:nvPr>
            <p:ph type="dt" sz="half" idx="10"/>
          </p:nvPr>
        </p:nvSpPr>
        <p:spPr/>
        <p:txBody>
          <a:bodyPr/>
          <a:lstStyle/>
          <a:p>
            <a:fld id="{8ACDB3CC-F982-40F9-8DD6-BCC9AFBF44BD}" type="datetime1">
              <a:rPr lang="en-US" smtClean="0"/>
              <a:pPr/>
              <a:t>11/27/2024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88E988-FB04-AB4E-BE5A-59F242AF7F7A}" type="slidenum">
              <a:rPr lang="en-US" smtClean="0"/>
              <a:t>‹#›</a:t>
            </a:fld>
            <a:endParaRPr lang="en-US"/>
          </a:p>
        </p:txBody>
      </p:sp>
      <p:pic>
        <p:nvPicPr>
          <p:cNvPr id="13" name="Picture 12" descr="Kopavogslogo-hvitlina.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855167" y="2751667"/>
            <a:ext cx="1143096" cy="4366467"/>
          </a:xfrm>
          <a:prstGeom prst="rect">
            <a:avLst/>
          </a:prstGeom>
        </p:spPr>
      </p:pic>
    </p:spTree>
    <p:extLst>
      <p:ext uri="{BB962C8B-B14F-4D97-AF65-F5344CB8AC3E}">
        <p14:creationId xmlns:p14="http://schemas.microsoft.com/office/powerpoint/2010/main" val="1728351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2_Titilsida">
    <p:spTree>
      <p:nvGrpSpPr>
        <p:cNvPr id="1" name=""/>
        <p:cNvGrpSpPr/>
        <p:nvPr/>
      </p:nvGrpSpPr>
      <p:grpSpPr>
        <a:xfrm>
          <a:off x="0" y="0"/>
          <a:ext cx="0" cy="0"/>
          <a:chOff x="0" y="0"/>
          <a:chExt cx="0" cy="0"/>
        </a:xfrm>
      </p:grpSpPr>
      <p:pic>
        <p:nvPicPr>
          <p:cNvPr id="12" name="Picture 11" descr="Bogalinur_rastar.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62823" y="2213564"/>
            <a:ext cx="1995180" cy="7692437"/>
          </a:xfrm>
          <a:prstGeom prst="rect">
            <a:avLst/>
          </a:prstGeom>
        </p:spPr>
      </p:pic>
      <p:sp>
        <p:nvSpPr>
          <p:cNvPr id="2" name="Title 1"/>
          <p:cNvSpPr>
            <a:spLocks noGrp="1"/>
          </p:cNvSpPr>
          <p:nvPr>
            <p:ph type="ctrTitle"/>
          </p:nvPr>
        </p:nvSpPr>
        <p:spPr>
          <a:xfrm>
            <a:off x="709612" y="3077285"/>
            <a:ext cx="5634037" cy="2123370"/>
          </a:xfrm>
        </p:spPr>
        <p:txBody>
          <a:bodyPr>
            <a:normAutofit/>
          </a:bodyPr>
          <a:lstStyle>
            <a:lvl1pPr algn="ctr">
              <a:defRPr sz="2250">
                <a:solidFill>
                  <a:schemeClr val="bg1"/>
                </a:solidFill>
              </a:defRPr>
            </a:lvl1pPr>
          </a:lstStyle>
          <a:p>
            <a:r>
              <a:rPr lang="is-IS"/>
              <a:t>Click to edit Master title style</a:t>
            </a:r>
            <a:endParaRPr lang="en-US"/>
          </a:p>
        </p:txBody>
      </p:sp>
      <p:sp>
        <p:nvSpPr>
          <p:cNvPr id="3" name="Subtitle 2"/>
          <p:cNvSpPr>
            <a:spLocks noGrp="1"/>
          </p:cNvSpPr>
          <p:nvPr>
            <p:ph type="subTitle" idx="1"/>
          </p:nvPr>
        </p:nvSpPr>
        <p:spPr>
          <a:xfrm>
            <a:off x="709612" y="5613400"/>
            <a:ext cx="5119688" cy="2531533"/>
          </a:xfrm>
        </p:spPr>
        <p:txBody>
          <a:bodyPr>
            <a:normAutofit/>
          </a:bodyPr>
          <a:lstStyle>
            <a:lvl1pPr marL="0" indent="0" algn="ctr">
              <a:buNone/>
              <a:defRPr sz="1350">
                <a:solidFill>
                  <a:schemeClr val="bg1"/>
                </a:solidFill>
              </a:defRPr>
            </a:lvl1pPr>
            <a:lvl2pPr marL="257188" indent="0" algn="ctr">
              <a:buNone/>
              <a:defRPr>
                <a:solidFill>
                  <a:schemeClr val="tx1">
                    <a:tint val="75000"/>
                  </a:schemeClr>
                </a:solidFill>
              </a:defRPr>
            </a:lvl2pPr>
            <a:lvl3pPr marL="514375" indent="0" algn="ctr">
              <a:buNone/>
              <a:defRPr>
                <a:solidFill>
                  <a:schemeClr val="tx1">
                    <a:tint val="75000"/>
                  </a:schemeClr>
                </a:solidFill>
              </a:defRPr>
            </a:lvl3pPr>
            <a:lvl4pPr marL="771564" indent="0" algn="ctr">
              <a:buNone/>
              <a:defRPr>
                <a:solidFill>
                  <a:schemeClr val="tx1">
                    <a:tint val="75000"/>
                  </a:schemeClr>
                </a:solidFill>
              </a:defRPr>
            </a:lvl4pPr>
            <a:lvl5pPr marL="1028752" indent="0" algn="ctr">
              <a:buNone/>
              <a:defRPr>
                <a:solidFill>
                  <a:schemeClr val="tx1">
                    <a:tint val="75000"/>
                  </a:schemeClr>
                </a:solidFill>
              </a:defRPr>
            </a:lvl5pPr>
            <a:lvl6pPr marL="1285939" indent="0" algn="ctr">
              <a:buNone/>
              <a:defRPr>
                <a:solidFill>
                  <a:schemeClr val="tx1">
                    <a:tint val="75000"/>
                  </a:schemeClr>
                </a:solidFill>
              </a:defRPr>
            </a:lvl6pPr>
            <a:lvl7pPr marL="1543127" indent="0" algn="ctr">
              <a:buNone/>
              <a:defRPr>
                <a:solidFill>
                  <a:schemeClr val="tx1">
                    <a:tint val="75000"/>
                  </a:schemeClr>
                </a:solidFill>
              </a:defRPr>
            </a:lvl7pPr>
            <a:lvl8pPr marL="1800316" indent="0" algn="ctr">
              <a:buNone/>
              <a:defRPr>
                <a:solidFill>
                  <a:schemeClr val="tx1">
                    <a:tint val="75000"/>
                  </a:schemeClr>
                </a:solidFill>
              </a:defRPr>
            </a:lvl8pPr>
            <a:lvl9pPr marL="2057504" indent="0" algn="ctr">
              <a:buNone/>
              <a:defRPr>
                <a:solidFill>
                  <a:schemeClr val="tx1">
                    <a:tint val="75000"/>
                  </a:schemeClr>
                </a:solidFill>
              </a:defRPr>
            </a:lvl9pPr>
          </a:lstStyle>
          <a:p>
            <a:r>
              <a:rPr lang="is-IS"/>
              <a:t>Click to edit Master subtitle style</a:t>
            </a:r>
            <a:endParaRPr lang="en-US"/>
          </a:p>
        </p:txBody>
      </p:sp>
      <p:sp>
        <p:nvSpPr>
          <p:cNvPr id="4" name="Date Placeholder 3"/>
          <p:cNvSpPr>
            <a:spLocks noGrp="1"/>
          </p:cNvSpPr>
          <p:nvPr>
            <p:ph type="dt" sz="half" idx="10"/>
          </p:nvPr>
        </p:nvSpPr>
        <p:spPr/>
        <p:txBody>
          <a:bodyPr/>
          <a:lstStyle/>
          <a:p>
            <a:fld id="{8ACDB3CC-F982-40F9-8DD6-BCC9AFBF44BD}" type="datetime1">
              <a:rPr lang="en-US" smtClean="0"/>
              <a:pPr/>
              <a:t>11/27/2024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88E988-FB04-AB4E-BE5A-59F242AF7F7A}" type="slidenum">
              <a:rPr lang="en-US" smtClean="0"/>
              <a:t>‹#›</a:t>
            </a:fld>
            <a:endParaRPr lang="en-US"/>
          </a:p>
        </p:txBody>
      </p:sp>
      <p:pic>
        <p:nvPicPr>
          <p:cNvPr id="10" name="Picture 9" descr="Kopavogsbaer_logo_neg_utlina.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54079" y="298599"/>
            <a:ext cx="1169100" cy="979398"/>
          </a:xfrm>
          <a:prstGeom prst="rect">
            <a:avLst/>
          </a:prstGeom>
        </p:spPr>
      </p:pic>
    </p:spTree>
    <p:extLst>
      <p:ext uri="{BB962C8B-B14F-4D97-AF65-F5344CB8AC3E}">
        <p14:creationId xmlns:p14="http://schemas.microsoft.com/office/powerpoint/2010/main" val="18259385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Millikafli_m_bogalinum">
    <p:spTree>
      <p:nvGrpSpPr>
        <p:cNvPr id="1" name=""/>
        <p:cNvGrpSpPr/>
        <p:nvPr/>
      </p:nvGrpSpPr>
      <p:grpSpPr>
        <a:xfrm>
          <a:off x="0" y="0"/>
          <a:ext cx="0" cy="0"/>
          <a:chOff x="0" y="0"/>
          <a:chExt cx="0" cy="0"/>
        </a:xfrm>
      </p:grpSpPr>
      <p:pic>
        <p:nvPicPr>
          <p:cNvPr id="15" name="Picture 14" descr="Bogalinur_rastar.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62823" y="2213564"/>
            <a:ext cx="1995180" cy="7692437"/>
          </a:xfrm>
          <a:prstGeom prst="rect">
            <a:avLst/>
          </a:prstGeom>
        </p:spPr>
      </p:pic>
      <p:sp>
        <p:nvSpPr>
          <p:cNvPr id="10" name="Rectangle 9"/>
          <p:cNvSpPr/>
          <p:nvPr userDrawn="1"/>
        </p:nvSpPr>
        <p:spPr>
          <a:xfrm>
            <a:off x="0" y="0"/>
            <a:ext cx="6858000" cy="14352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3" name="Date Placeholder 2"/>
          <p:cNvSpPr>
            <a:spLocks noGrp="1"/>
          </p:cNvSpPr>
          <p:nvPr>
            <p:ph type="dt" sz="half" idx="10"/>
          </p:nvPr>
        </p:nvSpPr>
        <p:spPr>
          <a:xfrm>
            <a:off x="342906" y="9181395"/>
            <a:ext cx="840473" cy="527404"/>
          </a:xfrm>
        </p:spPr>
        <p:txBody>
          <a:bodyPr/>
          <a:lstStyle/>
          <a:p>
            <a:fld id="{68C2560D-EC28-3B41-86E8-18F1CE0113B4}" type="datetimeFigureOut">
              <a:rPr lang="en-US" smtClean="0"/>
              <a:t>11/27/2024</a:t>
            </a:fld>
            <a:endParaRPr lang="en-US"/>
          </a:p>
        </p:txBody>
      </p:sp>
      <p:sp>
        <p:nvSpPr>
          <p:cNvPr id="4" name="Footer Placeholder 3"/>
          <p:cNvSpPr>
            <a:spLocks noGrp="1"/>
          </p:cNvSpPr>
          <p:nvPr>
            <p:ph type="ftr" sz="quarter" idx="11"/>
          </p:nvPr>
        </p:nvSpPr>
        <p:spPr>
          <a:xfrm>
            <a:off x="1320584" y="9181395"/>
            <a:ext cx="1565693" cy="527404"/>
          </a:xfrm>
        </p:spPr>
        <p:txBody>
          <a:bodyPr/>
          <a:lstStyle/>
          <a:p>
            <a:endParaRPr lang="en-US"/>
          </a:p>
        </p:txBody>
      </p:sp>
      <p:sp>
        <p:nvSpPr>
          <p:cNvPr id="5" name="Slide Number Placeholder 4"/>
          <p:cNvSpPr>
            <a:spLocks noGrp="1"/>
          </p:cNvSpPr>
          <p:nvPr>
            <p:ph type="sldNum" sz="quarter" idx="12"/>
          </p:nvPr>
        </p:nvSpPr>
        <p:spPr>
          <a:xfrm>
            <a:off x="3001713" y="9181395"/>
            <a:ext cx="960735" cy="527404"/>
          </a:xfrm>
        </p:spPr>
        <p:txBody>
          <a:bodyPr/>
          <a:lstStyle/>
          <a:p>
            <a:fld id="{2066355A-084C-D24E-9AD2-7E4FC41EA627}" type="slidenum">
              <a:rPr lang="en-US" smtClean="0"/>
              <a:t>‹#›</a:t>
            </a:fld>
            <a:endParaRPr lang="en-US"/>
          </a:p>
        </p:txBody>
      </p:sp>
      <p:sp>
        <p:nvSpPr>
          <p:cNvPr id="12" name="Title 1"/>
          <p:cNvSpPr>
            <a:spLocks noGrp="1"/>
          </p:cNvSpPr>
          <p:nvPr>
            <p:ph type="ctrTitle"/>
          </p:nvPr>
        </p:nvSpPr>
        <p:spPr>
          <a:xfrm>
            <a:off x="709612" y="3077285"/>
            <a:ext cx="5634037" cy="2123370"/>
          </a:xfrm>
        </p:spPr>
        <p:txBody>
          <a:bodyPr>
            <a:normAutofit/>
          </a:bodyPr>
          <a:lstStyle>
            <a:lvl1pPr algn="ctr">
              <a:defRPr sz="2250">
                <a:solidFill>
                  <a:schemeClr val="tx2"/>
                </a:solidFill>
              </a:defRPr>
            </a:lvl1pPr>
          </a:lstStyle>
          <a:p>
            <a:r>
              <a:rPr lang="is-IS"/>
              <a:t>Click to edit Master title style</a:t>
            </a:r>
            <a:endParaRPr lang="en-US"/>
          </a:p>
        </p:txBody>
      </p:sp>
      <p:sp>
        <p:nvSpPr>
          <p:cNvPr id="13" name="Subtitle 2"/>
          <p:cNvSpPr>
            <a:spLocks noGrp="1"/>
          </p:cNvSpPr>
          <p:nvPr>
            <p:ph type="subTitle" idx="1"/>
          </p:nvPr>
        </p:nvSpPr>
        <p:spPr>
          <a:xfrm>
            <a:off x="709612" y="5613400"/>
            <a:ext cx="5119688" cy="2531533"/>
          </a:xfrm>
        </p:spPr>
        <p:txBody>
          <a:bodyPr>
            <a:normAutofit/>
          </a:bodyPr>
          <a:lstStyle>
            <a:lvl1pPr marL="0" indent="0" algn="ctr">
              <a:buNone/>
              <a:defRPr sz="1350">
                <a:solidFill>
                  <a:schemeClr val="tx2"/>
                </a:solidFill>
              </a:defRPr>
            </a:lvl1pPr>
            <a:lvl2pPr marL="257188" indent="0" algn="ctr">
              <a:buNone/>
              <a:defRPr>
                <a:solidFill>
                  <a:schemeClr val="tx1">
                    <a:tint val="75000"/>
                  </a:schemeClr>
                </a:solidFill>
              </a:defRPr>
            </a:lvl2pPr>
            <a:lvl3pPr marL="514375" indent="0" algn="ctr">
              <a:buNone/>
              <a:defRPr>
                <a:solidFill>
                  <a:schemeClr val="tx1">
                    <a:tint val="75000"/>
                  </a:schemeClr>
                </a:solidFill>
              </a:defRPr>
            </a:lvl3pPr>
            <a:lvl4pPr marL="771564" indent="0" algn="ctr">
              <a:buNone/>
              <a:defRPr>
                <a:solidFill>
                  <a:schemeClr val="tx1">
                    <a:tint val="75000"/>
                  </a:schemeClr>
                </a:solidFill>
              </a:defRPr>
            </a:lvl4pPr>
            <a:lvl5pPr marL="1028752" indent="0" algn="ctr">
              <a:buNone/>
              <a:defRPr>
                <a:solidFill>
                  <a:schemeClr val="tx1">
                    <a:tint val="75000"/>
                  </a:schemeClr>
                </a:solidFill>
              </a:defRPr>
            </a:lvl5pPr>
            <a:lvl6pPr marL="1285939" indent="0" algn="ctr">
              <a:buNone/>
              <a:defRPr>
                <a:solidFill>
                  <a:schemeClr val="tx1">
                    <a:tint val="75000"/>
                  </a:schemeClr>
                </a:solidFill>
              </a:defRPr>
            </a:lvl6pPr>
            <a:lvl7pPr marL="1543127" indent="0" algn="ctr">
              <a:buNone/>
              <a:defRPr>
                <a:solidFill>
                  <a:schemeClr val="tx1">
                    <a:tint val="75000"/>
                  </a:schemeClr>
                </a:solidFill>
              </a:defRPr>
            </a:lvl7pPr>
            <a:lvl8pPr marL="1800316" indent="0" algn="ctr">
              <a:buNone/>
              <a:defRPr>
                <a:solidFill>
                  <a:schemeClr val="tx1">
                    <a:tint val="75000"/>
                  </a:schemeClr>
                </a:solidFill>
              </a:defRPr>
            </a:lvl8pPr>
            <a:lvl9pPr marL="2057504" indent="0" algn="ctr">
              <a:buNone/>
              <a:defRPr>
                <a:solidFill>
                  <a:schemeClr val="tx1">
                    <a:tint val="75000"/>
                  </a:schemeClr>
                </a:solidFill>
              </a:defRPr>
            </a:lvl9pPr>
          </a:lstStyle>
          <a:p>
            <a:r>
              <a:rPr lang="is-IS"/>
              <a:t>Click to edit Master subtitle style</a:t>
            </a:r>
            <a:endParaRPr lang="en-US"/>
          </a:p>
        </p:txBody>
      </p:sp>
      <p:pic>
        <p:nvPicPr>
          <p:cNvPr id="2" name="Picture 1" descr="Kopavogsbaer_logo_neg_utlina.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54079" y="298599"/>
            <a:ext cx="1169100" cy="979398"/>
          </a:xfrm>
          <a:prstGeom prst="rect">
            <a:avLst/>
          </a:prstGeom>
        </p:spPr>
      </p:pic>
    </p:spTree>
    <p:extLst>
      <p:ext uri="{BB962C8B-B14F-4D97-AF65-F5344CB8AC3E}">
        <p14:creationId xmlns:p14="http://schemas.microsoft.com/office/powerpoint/2010/main" val="1084712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Millikafli_an_bogalinur">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342906" y="9181395"/>
            <a:ext cx="840473" cy="527404"/>
          </a:xfrm>
        </p:spPr>
        <p:txBody>
          <a:bodyPr/>
          <a:lstStyle/>
          <a:p>
            <a:fld id="{68C2560D-EC28-3B41-86E8-18F1CE0113B4}" type="datetimeFigureOut">
              <a:rPr lang="en-US" smtClean="0"/>
              <a:t>11/27/2024</a:t>
            </a:fld>
            <a:endParaRPr lang="en-US"/>
          </a:p>
        </p:txBody>
      </p:sp>
      <p:sp>
        <p:nvSpPr>
          <p:cNvPr id="4" name="Footer Placeholder 3"/>
          <p:cNvSpPr>
            <a:spLocks noGrp="1"/>
          </p:cNvSpPr>
          <p:nvPr>
            <p:ph type="ftr" sz="quarter" idx="11"/>
          </p:nvPr>
        </p:nvSpPr>
        <p:spPr>
          <a:xfrm>
            <a:off x="1320584" y="9181395"/>
            <a:ext cx="1565693" cy="527404"/>
          </a:xfrm>
        </p:spPr>
        <p:txBody>
          <a:bodyPr/>
          <a:lstStyle/>
          <a:p>
            <a:endParaRPr lang="en-US"/>
          </a:p>
        </p:txBody>
      </p:sp>
      <p:sp>
        <p:nvSpPr>
          <p:cNvPr id="5" name="Slide Number Placeholder 4"/>
          <p:cNvSpPr>
            <a:spLocks noGrp="1"/>
          </p:cNvSpPr>
          <p:nvPr>
            <p:ph type="sldNum" sz="quarter" idx="12"/>
          </p:nvPr>
        </p:nvSpPr>
        <p:spPr>
          <a:xfrm>
            <a:off x="3001713" y="9181395"/>
            <a:ext cx="960735" cy="527404"/>
          </a:xfrm>
        </p:spPr>
        <p:txBody>
          <a:bodyPr/>
          <a:lstStyle/>
          <a:p>
            <a:fld id="{2066355A-084C-D24E-9AD2-7E4FC41EA627}" type="slidenum">
              <a:rPr lang="en-US" smtClean="0"/>
              <a:t>‹#›</a:t>
            </a:fld>
            <a:endParaRPr lang="en-US"/>
          </a:p>
        </p:txBody>
      </p:sp>
      <p:sp>
        <p:nvSpPr>
          <p:cNvPr id="12" name="Title 1"/>
          <p:cNvSpPr>
            <a:spLocks noGrp="1"/>
          </p:cNvSpPr>
          <p:nvPr>
            <p:ph type="ctrTitle"/>
          </p:nvPr>
        </p:nvSpPr>
        <p:spPr>
          <a:xfrm>
            <a:off x="709612" y="3077285"/>
            <a:ext cx="5634037" cy="2123370"/>
          </a:xfrm>
        </p:spPr>
        <p:txBody>
          <a:bodyPr>
            <a:normAutofit/>
          </a:bodyPr>
          <a:lstStyle>
            <a:lvl1pPr algn="ctr">
              <a:defRPr sz="2250">
                <a:solidFill>
                  <a:schemeClr val="tx2"/>
                </a:solidFill>
              </a:defRPr>
            </a:lvl1pPr>
          </a:lstStyle>
          <a:p>
            <a:r>
              <a:rPr lang="is-IS"/>
              <a:t>Click to edit Master title style</a:t>
            </a:r>
            <a:endParaRPr lang="en-US"/>
          </a:p>
        </p:txBody>
      </p:sp>
      <p:sp>
        <p:nvSpPr>
          <p:cNvPr id="13" name="Subtitle 2"/>
          <p:cNvSpPr>
            <a:spLocks noGrp="1"/>
          </p:cNvSpPr>
          <p:nvPr>
            <p:ph type="subTitle" idx="1"/>
          </p:nvPr>
        </p:nvSpPr>
        <p:spPr>
          <a:xfrm>
            <a:off x="709612" y="5613400"/>
            <a:ext cx="5119688" cy="2531533"/>
          </a:xfrm>
        </p:spPr>
        <p:txBody>
          <a:bodyPr>
            <a:normAutofit/>
          </a:bodyPr>
          <a:lstStyle>
            <a:lvl1pPr marL="0" indent="0" algn="ctr">
              <a:buNone/>
              <a:defRPr sz="1350">
                <a:solidFill>
                  <a:schemeClr val="tx2"/>
                </a:solidFill>
              </a:defRPr>
            </a:lvl1pPr>
            <a:lvl2pPr marL="257188" indent="0" algn="ctr">
              <a:buNone/>
              <a:defRPr>
                <a:solidFill>
                  <a:schemeClr val="tx1">
                    <a:tint val="75000"/>
                  </a:schemeClr>
                </a:solidFill>
              </a:defRPr>
            </a:lvl2pPr>
            <a:lvl3pPr marL="514375" indent="0" algn="ctr">
              <a:buNone/>
              <a:defRPr>
                <a:solidFill>
                  <a:schemeClr val="tx1">
                    <a:tint val="75000"/>
                  </a:schemeClr>
                </a:solidFill>
              </a:defRPr>
            </a:lvl3pPr>
            <a:lvl4pPr marL="771564" indent="0" algn="ctr">
              <a:buNone/>
              <a:defRPr>
                <a:solidFill>
                  <a:schemeClr val="tx1">
                    <a:tint val="75000"/>
                  </a:schemeClr>
                </a:solidFill>
              </a:defRPr>
            </a:lvl4pPr>
            <a:lvl5pPr marL="1028752" indent="0" algn="ctr">
              <a:buNone/>
              <a:defRPr>
                <a:solidFill>
                  <a:schemeClr val="tx1">
                    <a:tint val="75000"/>
                  </a:schemeClr>
                </a:solidFill>
              </a:defRPr>
            </a:lvl5pPr>
            <a:lvl6pPr marL="1285939" indent="0" algn="ctr">
              <a:buNone/>
              <a:defRPr>
                <a:solidFill>
                  <a:schemeClr val="tx1">
                    <a:tint val="75000"/>
                  </a:schemeClr>
                </a:solidFill>
              </a:defRPr>
            </a:lvl6pPr>
            <a:lvl7pPr marL="1543127" indent="0" algn="ctr">
              <a:buNone/>
              <a:defRPr>
                <a:solidFill>
                  <a:schemeClr val="tx1">
                    <a:tint val="75000"/>
                  </a:schemeClr>
                </a:solidFill>
              </a:defRPr>
            </a:lvl7pPr>
            <a:lvl8pPr marL="1800316" indent="0" algn="ctr">
              <a:buNone/>
              <a:defRPr>
                <a:solidFill>
                  <a:schemeClr val="tx1">
                    <a:tint val="75000"/>
                  </a:schemeClr>
                </a:solidFill>
              </a:defRPr>
            </a:lvl8pPr>
            <a:lvl9pPr marL="2057504" indent="0" algn="ctr">
              <a:buNone/>
              <a:defRPr>
                <a:solidFill>
                  <a:schemeClr val="tx1">
                    <a:tint val="75000"/>
                  </a:schemeClr>
                </a:solidFill>
              </a:defRPr>
            </a:lvl9pPr>
          </a:lstStyle>
          <a:p>
            <a:r>
              <a:rPr lang="is-IS"/>
              <a:t>Click to edit Master subtitle style</a:t>
            </a:r>
            <a:endParaRPr lang="en-US"/>
          </a:p>
        </p:txBody>
      </p:sp>
      <p:sp>
        <p:nvSpPr>
          <p:cNvPr id="15" name="Rectangle 14"/>
          <p:cNvSpPr/>
          <p:nvPr userDrawn="1"/>
        </p:nvSpPr>
        <p:spPr>
          <a:xfrm>
            <a:off x="0" y="0"/>
            <a:ext cx="6858000" cy="14352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pic>
        <p:nvPicPr>
          <p:cNvPr id="18" name="Picture 17" descr="Kopavogsbaer_logo_neg_utlin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4079" y="298599"/>
            <a:ext cx="1169100" cy="979398"/>
          </a:xfrm>
          <a:prstGeom prst="rect">
            <a:avLst/>
          </a:prstGeom>
        </p:spPr>
      </p:pic>
    </p:spTree>
    <p:extLst>
      <p:ext uri="{BB962C8B-B14F-4D97-AF65-F5344CB8AC3E}">
        <p14:creationId xmlns:p14="http://schemas.microsoft.com/office/powerpoint/2010/main" val="6698080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5_Logo/grar_bordi_Fyrirsogn_og_innihald_bogalinu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E65E153-48FD-474E-934E-DC99DCDE81A0}"/>
              </a:ext>
            </a:extLst>
          </p:cNvPr>
          <p:cNvSpPr/>
          <p:nvPr userDrawn="1"/>
        </p:nvSpPr>
        <p:spPr>
          <a:xfrm>
            <a:off x="0" y="0"/>
            <a:ext cx="6858000" cy="14352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pic>
        <p:nvPicPr>
          <p:cNvPr id="18" name="Picture 17" descr="Bogalinur_rastar.png"/>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197600" y="5901746"/>
            <a:ext cx="2660400" cy="3996000"/>
          </a:xfrm>
          <a:prstGeom prst="rect">
            <a:avLst/>
          </a:prstGeom>
        </p:spPr>
      </p:pic>
      <p:sp>
        <p:nvSpPr>
          <p:cNvPr id="3" name="Content Placeholder 2"/>
          <p:cNvSpPr>
            <a:spLocks noGrp="1"/>
          </p:cNvSpPr>
          <p:nvPr>
            <p:ph idx="1"/>
          </p:nvPr>
        </p:nvSpPr>
        <p:spPr>
          <a:xfrm>
            <a:off x="600077" y="3424306"/>
            <a:ext cx="5915025" cy="5601034"/>
          </a:xfrm>
        </p:spPr>
        <p:txBody>
          <a:bodyPr/>
          <a:lstStyle>
            <a:lvl1pPr>
              <a:defRPr sz="1350">
                <a:solidFill>
                  <a:schemeClr val="bg2">
                    <a:lumMod val="25000"/>
                  </a:schemeClr>
                </a:solidFill>
              </a:defRPr>
            </a:lvl1pPr>
            <a:lvl2pPr>
              <a:defRPr sz="1125">
                <a:solidFill>
                  <a:schemeClr val="bg2">
                    <a:lumMod val="25000"/>
                  </a:schemeClr>
                </a:solidFill>
              </a:defRPr>
            </a:lvl2pPr>
            <a:lvl3pPr>
              <a:defRPr sz="1013">
                <a:solidFill>
                  <a:schemeClr val="bg2">
                    <a:lumMod val="25000"/>
                  </a:schemeClr>
                </a:solidFill>
              </a:defRPr>
            </a:lvl3pPr>
            <a:lvl4pPr>
              <a:defRPr sz="900">
                <a:solidFill>
                  <a:schemeClr val="bg2">
                    <a:lumMod val="25000"/>
                  </a:schemeClr>
                </a:solidFill>
              </a:defRPr>
            </a:lvl4pPr>
            <a:lvl5pPr marL="1028752" indent="0">
              <a:buNone/>
              <a:defRPr sz="675">
                <a:solidFill>
                  <a:schemeClr val="bg2">
                    <a:lumMod val="25000"/>
                  </a:schemeClr>
                </a:solidFill>
              </a:defRPr>
            </a:lvl5pPr>
          </a:lstStyle>
          <a:p>
            <a:pPr lvl="0"/>
            <a:r>
              <a:rPr lang="is-IS" err="1"/>
              <a:t>Click</a:t>
            </a:r>
            <a:r>
              <a:rPr lang="is-IS"/>
              <a:t> </a:t>
            </a:r>
            <a:r>
              <a:rPr lang="is-IS" err="1"/>
              <a:t>to</a:t>
            </a:r>
            <a:r>
              <a:rPr lang="is-IS"/>
              <a:t> </a:t>
            </a:r>
            <a:r>
              <a:rPr lang="is-IS" err="1"/>
              <a:t>edit</a:t>
            </a:r>
            <a:r>
              <a:rPr lang="is-IS"/>
              <a:t> Master </a:t>
            </a:r>
            <a:r>
              <a:rPr lang="is-IS" err="1"/>
              <a:t>text</a:t>
            </a:r>
            <a:r>
              <a:rPr lang="is-IS"/>
              <a:t> </a:t>
            </a:r>
            <a:r>
              <a:rPr lang="is-IS" err="1"/>
              <a:t>styles</a:t>
            </a:r>
            <a:endParaRPr lang="is-IS"/>
          </a:p>
          <a:p>
            <a:pPr lvl="1"/>
            <a:r>
              <a:rPr lang="is-IS" err="1"/>
              <a:t>Second</a:t>
            </a:r>
            <a:r>
              <a:rPr lang="is-IS"/>
              <a:t> </a:t>
            </a:r>
            <a:r>
              <a:rPr lang="is-IS" err="1"/>
              <a:t>level</a:t>
            </a:r>
            <a:endParaRPr lang="is-IS"/>
          </a:p>
          <a:p>
            <a:pPr lvl="2"/>
            <a:r>
              <a:rPr lang="is-IS" err="1"/>
              <a:t>Third</a:t>
            </a:r>
            <a:r>
              <a:rPr lang="is-IS"/>
              <a:t> </a:t>
            </a:r>
            <a:r>
              <a:rPr lang="is-IS" err="1"/>
              <a:t>level</a:t>
            </a:r>
            <a:endParaRPr lang="is-IS"/>
          </a:p>
          <a:p>
            <a:pPr lvl="3"/>
            <a:r>
              <a:rPr lang="is-IS" err="1"/>
              <a:t>Fourth</a:t>
            </a:r>
            <a:r>
              <a:rPr lang="is-IS"/>
              <a:t> </a:t>
            </a:r>
            <a:r>
              <a:rPr lang="is-IS" err="1"/>
              <a:t>level</a:t>
            </a:r>
            <a:endParaRPr lang="is-IS"/>
          </a:p>
          <a:p>
            <a:pPr lvl="4"/>
            <a:r>
              <a:rPr lang="is-IS" err="1"/>
              <a:t>Fifth</a:t>
            </a:r>
            <a:r>
              <a:rPr lang="is-IS"/>
              <a:t> </a:t>
            </a:r>
            <a:r>
              <a:rPr lang="is-IS" err="1"/>
              <a:t>level</a:t>
            </a:r>
            <a:endParaRPr lang="is-IS"/>
          </a:p>
        </p:txBody>
      </p:sp>
      <p:sp>
        <p:nvSpPr>
          <p:cNvPr id="2" name="Title 1"/>
          <p:cNvSpPr>
            <a:spLocks noGrp="1"/>
          </p:cNvSpPr>
          <p:nvPr>
            <p:ph type="title"/>
          </p:nvPr>
        </p:nvSpPr>
        <p:spPr>
          <a:xfrm>
            <a:off x="600077" y="1667680"/>
            <a:ext cx="5915025" cy="1651000"/>
          </a:xfrm>
        </p:spPr>
        <p:txBody>
          <a:bodyPr>
            <a:normAutofit/>
          </a:bodyPr>
          <a:lstStyle>
            <a:lvl1pPr algn="l">
              <a:defRPr sz="1575" b="1">
                <a:solidFill>
                  <a:schemeClr val="bg2">
                    <a:lumMod val="25000"/>
                  </a:schemeClr>
                </a:solidFill>
              </a:defRPr>
            </a:lvl1pPr>
          </a:lstStyle>
          <a:p>
            <a:r>
              <a:rPr lang="is-IS" err="1"/>
              <a:t>Click</a:t>
            </a:r>
            <a:r>
              <a:rPr lang="is-IS"/>
              <a:t> </a:t>
            </a:r>
            <a:r>
              <a:rPr lang="is-IS" err="1"/>
              <a:t>to</a:t>
            </a:r>
            <a:r>
              <a:rPr lang="is-IS"/>
              <a:t> </a:t>
            </a:r>
            <a:r>
              <a:rPr lang="is-IS" err="1"/>
              <a:t>edit</a:t>
            </a:r>
            <a:r>
              <a:rPr lang="is-IS"/>
              <a:t> Master </a:t>
            </a:r>
            <a:r>
              <a:rPr lang="is-IS" err="1"/>
              <a:t>title</a:t>
            </a:r>
            <a:r>
              <a:rPr lang="is-IS"/>
              <a:t> </a:t>
            </a:r>
            <a:r>
              <a:rPr lang="is-IS" err="1"/>
              <a:t>style</a:t>
            </a:r>
            <a:endParaRPr lang="en-US"/>
          </a:p>
        </p:txBody>
      </p:sp>
      <p:sp>
        <p:nvSpPr>
          <p:cNvPr id="4" name="Date Placeholder 3"/>
          <p:cNvSpPr>
            <a:spLocks noGrp="1"/>
          </p:cNvSpPr>
          <p:nvPr>
            <p:ph type="dt" sz="half" idx="10"/>
          </p:nvPr>
        </p:nvSpPr>
        <p:spPr/>
        <p:txBody>
          <a:bodyPr/>
          <a:lstStyle/>
          <a:p>
            <a:fld id="{68C2560D-EC28-3B41-86E8-18F1CE0113B4}" type="datetimeFigureOut">
              <a:rPr lang="en-US" smtClean="0"/>
              <a:t>11/27/2024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66355A-084C-D24E-9AD2-7E4FC41EA627}" type="slidenum">
              <a:rPr lang="en-US" smtClean="0"/>
              <a:t>‹#›</a:t>
            </a:fld>
            <a:endParaRPr lang="en-US"/>
          </a:p>
        </p:txBody>
      </p:sp>
      <p:pic>
        <p:nvPicPr>
          <p:cNvPr id="17" name="Picture 16" descr="Kopavogsbaer_logo_pos.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58839" y="318152"/>
            <a:ext cx="1163700" cy="942010"/>
          </a:xfrm>
          <a:prstGeom prst="rect">
            <a:avLst/>
          </a:prstGeom>
        </p:spPr>
      </p:pic>
      <p:sp>
        <p:nvSpPr>
          <p:cNvPr id="11" name="Rectangle 10">
            <a:extLst>
              <a:ext uri="{FF2B5EF4-FFF2-40B4-BE49-F238E27FC236}">
                <a16:creationId xmlns:a16="http://schemas.microsoft.com/office/drawing/2014/main" id="{C9664233-8866-42C8-84D7-C8692C7B47E9}"/>
              </a:ext>
            </a:extLst>
          </p:cNvPr>
          <p:cNvSpPr/>
          <p:nvPr userDrawn="1"/>
        </p:nvSpPr>
        <p:spPr>
          <a:xfrm>
            <a:off x="0" y="0"/>
            <a:ext cx="6858000" cy="14352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Tree>
    <p:extLst>
      <p:ext uri="{BB962C8B-B14F-4D97-AF65-F5344CB8AC3E}">
        <p14:creationId xmlns:p14="http://schemas.microsoft.com/office/powerpoint/2010/main" val="3220382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6_Logo/grar_bordi_Fyrirsogn_og_inniha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0077" y="3424306"/>
            <a:ext cx="5915025" cy="5601034"/>
          </a:xfrm>
        </p:spPr>
        <p:txBody>
          <a:bodyPr/>
          <a:lstStyle>
            <a:lvl1pPr>
              <a:defRPr sz="1463">
                <a:solidFill>
                  <a:schemeClr val="bg2">
                    <a:lumMod val="25000"/>
                  </a:schemeClr>
                </a:solidFill>
              </a:defRPr>
            </a:lvl1pPr>
            <a:lvl2pPr>
              <a:defRPr sz="1350">
                <a:solidFill>
                  <a:schemeClr val="bg2">
                    <a:lumMod val="25000"/>
                  </a:schemeClr>
                </a:solidFill>
              </a:defRPr>
            </a:lvl2pPr>
            <a:lvl3pPr>
              <a:defRPr sz="1125">
                <a:solidFill>
                  <a:schemeClr val="bg2">
                    <a:lumMod val="25000"/>
                  </a:schemeClr>
                </a:solidFill>
              </a:defRPr>
            </a:lvl3pPr>
            <a:lvl4pPr>
              <a:defRPr sz="900">
                <a:solidFill>
                  <a:schemeClr val="bg2">
                    <a:lumMod val="25000"/>
                  </a:schemeClr>
                </a:solidFill>
              </a:defRPr>
            </a:lvl4pPr>
            <a:lvl5pPr>
              <a:defRPr sz="675">
                <a:solidFill>
                  <a:schemeClr val="bg2">
                    <a:lumMod val="25000"/>
                  </a:schemeClr>
                </a:solidFill>
              </a:defRPr>
            </a:lvl5pPr>
          </a:lstStyle>
          <a:p>
            <a:pPr lvl="0"/>
            <a:r>
              <a:rPr lang="is-IS"/>
              <a:t>Click to edit Master text styles</a:t>
            </a:r>
          </a:p>
          <a:p>
            <a:pPr lvl="1"/>
            <a:r>
              <a:rPr lang="is-IS"/>
              <a:t>Second level</a:t>
            </a:r>
          </a:p>
          <a:p>
            <a:pPr lvl="2"/>
            <a:r>
              <a:rPr lang="is-IS"/>
              <a:t>Third level</a:t>
            </a:r>
          </a:p>
          <a:p>
            <a:pPr lvl="3"/>
            <a:r>
              <a:rPr lang="is-IS"/>
              <a:t>Fourth level</a:t>
            </a:r>
          </a:p>
          <a:p>
            <a:pPr lvl="4"/>
            <a:r>
              <a:rPr lang="is-IS"/>
              <a:t>Fifth</a:t>
            </a:r>
            <a:endParaRPr lang="en-US"/>
          </a:p>
        </p:txBody>
      </p:sp>
      <p:sp>
        <p:nvSpPr>
          <p:cNvPr id="2" name="Title 1"/>
          <p:cNvSpPr>
            <a:spLocks noGrp="1"/>
          </p:cNvSpPr>
          <p:nvPr>
            <p:ph type="title"/>
          </p:nvPr>
        </p:nvSpPr>
        <p:spPr>
          <a:xfrm>
            <a:off x="600077" y="1667680"/>
            <a:ext cx="5915025" cy="1651000"/>
          </a:xfrm>
        </p:spPr>
        <p:txBody>
          <a:bodyPr>
            <a:normAutofit/>
          </a:bodyPr>
          <a:lstStyle>
            <a:lvl1pPr algn="l">
              <a:defRPr sz="1575" b="1">
                <a:solidFill>
                  <a:schemeClr val="bg2">
                    <a:lumMod val="25000"/>
                  </a:schemeClr>
                </a:solidFill>
              </a:defRPr>
            </a:lvl1pPr>
          </a:lstStyle>
          <a:p>
            <a:r>
              <a:rPr lang="is-IS" err="1"/>
              <a:t>Click</a:t>
            </a:r>
            <a:r>
              <a:rPr lang="is-IS"/>
              <a:t> </a:t>
            </a:r>
            <a:r>
              <a:rPr lang="is-IS" err="1"/>
              <a:t>to</a:t>
            </a:r>
            <a:r>
              <a:rPr lang="is-IS"/>
              <a:t> </a:t>
            </a:r>
            <a:r>
              <a:rPr lang="is-IS" err="1"/>
              <a:t>edit</a:t>
            </a:r>
            <a:r>
              <a:rPr lang="is-IS"/>
              <a:t> Master </a:t>
            </a:r>
            <a:r>
              <a:rPr lang="is-IS" err="1"/>
              <a:t>title</a:t>
            </a:r>
            <a:r>
              <a:rPr lang="is-IS"/>
              <a:t> </a:t>
            </a:r>
            <a:r>
              <a:rPr lang="is-IS" err="1"/>
              <a:t>style</a:t>
            </a:r>
            <a:endParaRPr lang="en-US"/>
          </a:p>
        </p:txBody>
      </p:sp>
      <p:sp>
        <p:nvSpPr>
          <p:cNvPr id="4" name="Date Placeholder 3"/>
          <p:cNvSpPr>
            <a:spLocks noGrp="1"/>
          </p:cNvSpPr>
          <p:nvPr>
            <p:ph type="dt" sz="half" idx="10"/>
          </p:nvPr>
        </p:nvSpPr>
        <p:spPr/>
        <p:txBody>
          <a:bodyPr/>
          <a:lstStyle/>
          <a:p>
            <a:fld id="{68C2560D-EC28-3B41-86E8-18F1CE0113B4}" type="datetimeFigureOut">
              <a:rPr lang="en-US" smtClean="0"/>
              <a:t>11/27/2024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66355A-084C-D24E-9AD2-7E4FC41EA627}" type="slidenum">
              <a:rPr lang="en-US" smtClean="0"/>
              <a:t>‹#›</a:t>
            </a:fld>
            <a:endParaRPr lang="en-US"/>
          </a:p>
        </p:txBody>
      </p:sp>
      <p:sp>
        <p:nvSpPr>
          <p:cNvPr id="12" name="Rectangle 11"/>
          <p:cNvSpPr/>
          <p:nvPr userDrawn="1"/>
        </p:nvSpPr>
        <p:spPr>
          <a:xfrm>
            <a:off x="0" y="6"/>
            <a:ext cx="6858000" cy="1386838"/>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pic>
        <p:nvPicPr>
          <p:cNvPr id="17" name="Picture 16" descr="Kopavogsbaer_logo_pos.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8839" y="318152"/>
            <a:ext cx="1163700" cy="942010"/>
          </a:xfrm>
          <a:prstGeom prst="rect">
            <a:avLst/>
          </a:prstGeom>
        </p:spPr>
      </p:pic>
      <p:sp>
        <p:nvSpPr>
          <p:cNvPr id="9" name="Rectangle 8">
            <a:extLst>
              <a:ext uri="{FF2B5EF4-FFF2-40B4-BE49-F238E27FC236}">
                <a16:creationId xmlns:a16="http://schemas.microsoft.com/office/drawing/2014/main" id="{BE361D1F-6C3D-4F54-A04F-A7DB5D3D32C2}"/>
              </a:ext>
            </a:extLst>
          </p:cNvPr>
          <p:cNvSpPr/>
          <p:nvPr userDrawn="1"/>
        </p:nvSpPr>
        <p:spPr>
          <a:xfrm>
            <a:off x="0" y="0"/>
            <a:ext cx="6858000" cy="14352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Tree>
    <p:extLst>
      <p:ext uri="{BB962C8B-B14F-4D97-AF65-F5344CB8AC3E}">
        <p14:creationId xmlns:p14="http://schemas.microsoft.com/office/powerpoint/2010/main" val="1863900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96700"/>
            <a:ext cx="6172200" cy="1651000"/>
          </a:xfrm>
          <a:prstGeom prst="rect">
            <a:avLst/>
          </a:prstGeom>
        </p:spPr>
        <p:txBody>
          <a:bodyPr vert="horz" lIns="91440" tIns="45720" rIns="91440" bIns="45720" rtlCol="0" anchor="ctr">
            <a:normAutofit/>
          </a:bodyPr>
          <a:lstStyle/>
          <a:p>
            <a:r>
              <a:rPr lang="is-IS"/>
              <a:t>Click to edit Master title style</a:t>
            </a:r>
            <a:endParaRPr lang="en-US"/>
          </a:p>
        </p:txBody>
      </p:sp>
      <p:sp>
        <p:nvSpPr>
          <p:cNvPr id="3" name="Text Placeholder 2"/>
          <p:cNvSpPr>
            <a:spLocks noGrp="1"/>
          </p:cNvSpPr>
          <p:nvPr>
            <p:ph type="body" idx="1"/>
          </p:nvPr>
        </p:nvSpPr>
        <p:spPr>
          <a:xfrm>
            <a:off x="342900" y="2311403"/>
            <a:ext cx="6172200" cy="6537502"/>
          </a:xfrm>
          <a:prstGeom prst="rect">
            <a:avLst/>
          </a:prstGeom>
        </p:spPr>
        <p:txBody>
          <a:bodyPr vert="horz" lIns="91440" tIns="45720" rIns="91440" bIns="45720" rtlCol="0">
            <a:normAutofit/>
          </a:bodyPr>
          <a:lstStyle/>
          <a:p>
            <a:pPr lvl="0"/>
            <a:r>
              <a:rPr lang="is-IS"/>
              <a:t>Click to edit Master text styles</a:t>
            </a:r>
          </a:p>
          <a:p>
            <a:pPr lvl="1"/>
            <a:r>
              <a:rPr lang="is-IS"/>
              <a:t>Second level</a:t>
            </a:r>
          </a:p>
          <a:p>
            <a:pPr lvl="2"/>
            <a:r>
              <a:rPr lang="is-IS"/>
              <a:t>Third level</a:t>
            </a:r>
          </a:p>
          <a:p>
            <a:pPr lvl="3"/>
            <a:r>
              <a:rPr lang="is-IS"/>
              <a:t>Fourth level</a:t>
            </a:r>
          </a:p>
          <a:p>
            <a:pPr lvl="4"/>
            <a:r>
              <a:rPr lang="is-IS"/>
              <a:t>Fifth level</a:t>
            </a:r>
            <a:endParaRPr lang="en-US"/>
          </a:p>
        </p:txBody>
      </p:sp>
      <p:sp>
        <p:nvSpPr>
          <p:cNvPr id="4" name="Date Placeholder 3"/>
          <p:cNvSpPr>
            <a:spLocks noGrp="1"/>
          </p:cNvSpPr>
          <p:nvPr>
            <p:ph type="dt" sz="half" idx="2"/>
          </p:nvPr>
        </p:nvSpPr>
        <p:spPr>
          <a:xfrm>
            <a:off x="342900" y="9181395"/>
            <a:ext cx="1600200" cy="527404"/>
          </a:xfrm>
          <a:prstGeom prst="rect">
            <a:avLst/>
          </a:prstGeom>
        </p:spPr>
        <p:txBody>
          <a:bodyPr vert="horz" lIns="91440" tIns="45720" rIns="91440" bIns="45720" rtlCol="0" anchor="ctr"/>
          <a:lstStyle>
            <a:lvl1pPr algn="l">
              <a:defRPr sz="675">
                <a:solidFill>
                  <a:schemeClr val="tx1">
                    <a:tint val="75000"/>
                  </a:schemeClr>
                </a:solidFill>
              </a:defRPr>
            </a:lvl1pPr>
          </a:lstStyle>
          <a:p>
            <a:fld id="{68C2560D-EC28-3B41-86E8-18F1CE0113B4}" type="datetimeFigureOut">
              <a:rPr lang="en-US" smtClean="0"/>
              <a:t>11/27/2024</a:t>
            </a:fld>
            <a:endParaRPr lang="en-US"/>
          </a:p>
        </p:txBody>
      </p:sp>
      <p:sp>
        <p:nvSpPr>
          <p:cNvPr id="5" name="Footer Placeholder 4"/>
          <p:cNvSpPr>
            <a:spLocks noGrp="1"/>
          </p:cNvSpPr>
          <p:nvPr>
            <p:ph type="ftr" sz="quarter" idx="3"/>
          </p:nvPr>
        </p:nvSpPr>
        <p:spPr>
          <a:xfrm>
            <a:off x="2343154" y="9181395"/>
            <a:ext cx="2171700" cy="527404"/>
          </a:xfrm>
          <a:prstGeom prst="rect">
            <a:avLst/>
          </a:prstGeom>
        </p:spPr>
        <p:txBody>
          <a:bodyPr vert="horz" lIns="91440" tIns="45720" rIns="91440" bIns="45720" rtlCol="0" anchor="ctr"/>
          <a:lstStyle>
            <a:lvl1pPr algn="ctr">
              <a:defRPr sz="67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9181395"/>
            <a:ext cx="1600200" cy="527404"/>
          </a:xfrm>
          <a:prstGeom prst="rect">
            <a:avLst/>
          </a:prstGeom>
        </p:spPr>
        <p:txBody>
          <a:bodyPr vert="horz" lIns="91440" tIns="45720" rIns="91440" bIns="45720" rtlCol="0" anchor="ctr"/>
          <a:lstStyle>
            <a:lvl1pPr algn="r">
              <a:defRPr sz="675">
                <a:solidFill>
                  <a:schemeClr val="tx1">
                    <a:tint val="75000"/>
                  </a:schemeClr>
                </a:solidFill>
              </a:defRPr>
            </a:lvl1pPr>
          </a:lstStyle>
          <a:p>
            <a:fld id="{2066355A-084C-D24E-9AD2-7E4FC41EA627}" type="slidenum">
              <a:rPr lang="en-US" smtClean="0"/>
              <a:t>‹#›</a:t>
            </a:fld>
            <a:endParaRPr lang="en-US"/>
          </a:p>
        </p:txBody>
      </p:sp>
    </p:spTree>
    <p:extLst>
      <p:ext uri="{BB962C8B-B14F-4D97-AF65-F5344CB8AC3E}">
        <p14:creationId xmlns:p14="http://schemas.microsoft.com/office/powerpoint/2010/main" val="3693843513"/>
      </p:ext>
    </p:extLst>
  </p:cSld>
  <p:clrMap bg1="lt1" tx1="dk1" bg2="lt2" tx2="dk2" accent1="accent1" accent2="accent2" accent3="accent3" accent4="accent4" accent5="accent5" accent6="accent6" hlink="hlink" folHlink="folHlink"/>
  <p:sldLayoutIdLst>
    <p:sldLayoutId id="2147493476" r:id="rId1"/>
    <p:sldLayoutId id="2147493477" r:id="rId2"/>
    <p:sldLayoutId id="2147493478" r:id="rId3"/>
    <p:sldLayoutId id="2147493456" r:id="rId4"/>
    <p:sldLayoutId id="2147493466" r:id="rId5"/>
    <p:sldLayoutId id="2147493461" r:id="rId6"/>
    <p:sldLayoutId id="2147493464" r:id="rId7"/>
    <p:sldLayoutId id="2147493457" r:id="rId8"/>
    <p:sldLayoutId id="2147493465" r:id="rId9"/>
    <p:sldLayoutId id="2147493463" r:id="rId10"/>
    <p:sldLayoutId id="2147493473" r:id="rId11"/>
    <p:sldLayoutId id="2147493472" r:id="rId12"/>
    <p:sldLayoutId id="2147493474" r:id="rId13"/>
    <p:sldLayoutId id="2147493475" r:id="rId14"/>
  </p:sldLayoutIdLst>
  <p:txStyles>
    <p:titleStyle>
      <a:lvl1pPr algn="ctr" defTabSz="257188" rtl="0" eaLnBrk="1" latinLnBrk="0" hangingPunct="1">
        <a:spcBef>
          <a:spcPct val="0"/>
        </a:spcBef>
        <a:buNone/>
        <a:defRPr sz="2475" kern="1200">
          <a:solidFill>
            <a:schemeClr val="tx1"/>
          </a:solidFill>
          <a:latin typeface="+mj-lt"/>
          <a:ea typeface="+mj-ea"/>
          <a:cs typeface="+mj-cs"/>
        </a:defRPr>
      </a:lvl1pPr>
    </p:titleStyle>
    <p:bodyStyle>
      <a:lvl1pPr marL="192891" indent="-192891" algn="l" defTabSz="257188" rtl="0" eaLnBrk="1" latinLnBrk="0" hangingPunct="1">
        <a:spcBef>
          <a:spcPct val="20000"/>
        </a:spcBef>
        <a:buFont typeface="Arial"/>
        <a:buChar char="•"/>
        <a:defRPr sz="1800" kern="1200">
          <a:solidFill>
            <a:schemeClr val="tx1"/>
          </a:solidFill>
          <a:latin typeface="+mn-lt"/>
          <a:ea typeface="+mn-ea"/>
          <a:cs typeface="+mn-cs"/>
        </a:defRPr>
      </a:lvl1pPr>
      <a:lvl2pPr marL="417930" indent="-160742" algn="l" defTabSz="257188" rtl="0" eaLnBrk="1" latinLnBrk="0" hangingPunct="1">
        <a:spcBef>
          <a:spcPct val="20000"/>
        </a:spcBef>
        <a:buFont typeface="Arial"/>
        <a:buChar char="–"/>
        <a:defRPr sz="1575" kern="1200">
          <a:solidFill>
            <a:schemeClr val="tx1"/>
          </a:solidFill>
          <a:latin typeface="+mn-lt"/>
          <a:ea typeface="+mn-ea"/>
          <a:cs typeface="+mn-cs"/>
        </a:defRPr>
      </a:lvl2pPr>
      <a:lvl3pPr marL="642969" indent="-128595" algn="l" defTabSz="257188" rtl="0" eaLnBrk="1" latinLnBrk="0" hangingPunct="1">
        <a:spcBef>
          <a:spcPct val="20000"/>
        </a:spcBef>
        <a:buFont typeface="Arial"/>
        <a:buChar char="•"/>
        <a:defRPr sz="1350" kern="1200">
          <a:solidFill>
            <a:schemeClr val="tx1"/>
          </a:solidFill>
          <a:latin typeface="+mn-lt"/>
          <a:ea typeface="+mn-ea"/>
          <a:cs typeface="+mn-cs"/>
        </a:defRPr>
      </a:lvl3pPr>
      <a:lvl4pPr marL="900158" indent="-128595" algn="l" defTabSz="257188" rtl="0" eaLnBrk="1" latinLnBrk="0" hangingPunct="1">
        <a:spcBef>
          <a:spcPct val="20000"/>
        </a:spcBef>
        <a:buFont typeface="Arial"/>
        <a:buChar char="–"/>
        <a:defRPr sz="1125" kern="1200">
          <a:solidFill>
            <a:schemeClr val="tx1"/>
          </a:solidFill>
          <a:latin typeface="+mn-lt"/>
          <a:ea typeface="+mn-ea"/>
          <a:cs typeface="+mn-cs"/>
        </a:defRPr>
      </a:lvl4pPr>
      <a:lvl5pPr marL="1157345" indent="-128595" algn="l" defTabSz="257188" rtl="0" eaLnBrk="1" latinLnBrk="0" hangingPunct="1">
        <a:spcBef>
          <a:spcPct val="20000"/>
        </a:spcBef>
        <a:buFont typeface="Arial"/>
        <a:buChar char="»"/>
        <a:defRPr sz="1125" kern="1200">
          <a:solidFill>
            <a:schemeClr val="tx1"/>
          </a:solidFill>
          <a:latin typeface="+mn-lt"/>
          <a:ea typeface="+mn-ea"/>
          <a:cs typeface="+mn-cs"/>
        </a:defRPr>
      </a:lvl5pPr>
      <a:lvl6pPr marL="1414535" indent="-128595" algn="l" defTabSz="257188" rtl="0" eaLnBrk="1" latinLnBrk="0" hangingPunct="1">
        <a:spcBef>
          <a:spcPct val="20000"/>
        </a:spcBef>
        <a:buFont typeface="Arial"/>
        <a:buChar char="•"/>
        <a:defRPr sz="1125" kern="1200">
          <a:solidFill>
            <a:schemeClr val="tx1"/>
          </a:solidFill>
          <a:latin typeface="+mn-lt"/>
          <a:ea typeface="+mn-ea"/>
          <a:cs typeface="+mn-cs"/>
        </a:defRPr>
      </a:lvl6pPr>
      <a:lvl7pPr marL="1671721" indent="-128595" algn="l" defTabSz="257188" rtl="0" eaLnBrk="1" latinLnBrk="0" hangingPunct="1">
        <a:spcBef>
          <a:spcPct val="20000"/>
        </a:spcBef>
        <a:buFont typeface="Arial"/>
        <a:buChar char="•"/>
        <a:defRPr sz="1125" kern="1200">
          <a:solidFill>
            <a:schemeClr val="tx1"/>
          </a:solidFill>
          <a:latin typeface="+mn-lt"/>
          <a:ea typeface="+mn-ea"/>
          <a:cs typeface="+mn-cs"/>
        </a:defRPr>
      </a:lvl7pPr>
      <a:lvl8pPr marL="1928909" indent="-128595" algn="l" defTabSz="257188" rtl="0" eaLnBrk="1" latinLnBrk="0" hangingPunct="1">
        <a:spcBef>
          <a:spcPct val="20000"/>
        </a:spcBef>
        <a:buFont typeface="Arial"/>
        <a:buChar char="•"/>
        <a:defRPr sz="1125" kern="1200">
          <a:solidFill>
            <a:schemeClr val="tx1"/>
          </a:solidFill>
          <a:latin typeface="+mn-lt"/>
          <a:ea typeface="+mn-ea"/>
          <a:cs typeface="+mn-cs"/>
        </a:defRPr>
      </a:lvl8pPr>
      <a:lvl9pPr marL="2186097" indent="-128595" algn="l" defTabSz="257188" rtl="0" eaLnBrk="1" latinLnBrk="0" hangingPunct="1">
        <a:spcBef>
          <a:spcPct val="20000"/>
        </a:spcBef>
        <a:buFont typeface="Arial"/>
        <a:buChar char="•"/>
        <a:defRPr sz="1125" kern="1200">
          <a:solidFill>
            <a:schemeClr val="tx1"/>
          </a:solidFill>
          <a:latin typeface="+mn-lt"/>
          <a:ea typeface="+mn-ea"/>
          <a:cs typeface="+mn-cs"/>
        </a:defRPr>
      </a:lvl9pPr>
    </p:bodyStyle>
    <p:otherStyle>
      <a:defPPr>
        <a:defRPr lang="en-US"/>
      </a:defPPr>
      <a:lvl1pPr marL="0" algn="l" defTabSz="257188" rtl="0" eaLnBrk="1" latinLnBrk="0" hangingPunct="1">
        <a:defRPr sz="1013" kern="1200">
          <a:solidFill>
            <a:schemeClr val="tx1"/>
          </a:solidFill>
          <a:latin typeface="+mn-lt"/>
          <a:ea typeface="+mn-ea"/>
          <a:cs typeface="+mn-cs"/>
        </a:defRPr>
      </a:lvl1pPr>
      <a:lvl2pPr marL="257188" algn="l" defTabSz="257188" rtl="0" eaLnBrk="1" latinLnBrk="0" hangingPunct="1">
        <a:defRPr sz="1013" kern="1200">
          <a:solidFill>
            <a:schemeClr val="tx1"/>
          </a:solidFill>
          <a:latin typeface="+mn-lt"/>
          <a:ea typeface="+mn-ea"/>
          <a:cs typeface="+mn-cs"/>
        </a:defRPr>
      </a:lvl2pPr>
      <a:lvl3pPr marL="514375" algn="l" defTabSz="257188" rtl="0" eaLnBrk="1" latinLnBrk="0" hangingPunct="1">
        <a:defRPr sz="1013" kern="1200">
          <a:solidFill>
            <a:schemeClr val="tx1"/>
          </a:solidFill>
          <a:latin typeface="+mn-lt"/>
          <a:ea typeface="+mn-ea"/>
          <a:cs typeface="+mn-cs"/>
        </a:defRPr>
      </a:lvl3pPr>
      <a:lvl4pPr marL="771564" algn="l" defTabSz="257188" rtl="0" eaLnBrk="1" latinLnBrk="0" hangingPunct="1">
        <a:defRPr sz="1013" kern="1200">
          <a:solidFill>
            <a:schemeClr val="tx1"/>
          </a:solidFill>
          <a:latin typeface="+mn-lt"/>
          <a:ea typeface="+mn-ea"/>
          <a:cs typeface="+mn-cs"/>
        </a:defRPr>
      </a:lvl4pPr>
      <a:lvl5pPr marL="1028752" algn="l" defTabSz="257188" rtl="0" eaLnBrk="1" latinLnBrk="0" hangingPunct="1">
        <a:defRPr sz="1013" kern="1200">
          <a:solidFill>
            <a:schemeClr val="tx1"/>
          </a:solidFill>
          <a:latin typeface="+mn-lt"/>
          <a:ea typeface="+mn-ea"/>
          <a:cs typeface="+mn-cs"/>
        </a:defRPr>
      </a:lvl5pPr>
      <a:lvl6pPr marL="1285939" algn="l" defTabSz="257188" rtl="0" eaLnBrk="1" latinLnBrk="0" hangingPunct="1">
        <a:defRPr sz="1013" kern="1200">
          <a:solidFill>
            <a:schemeClr val="tx1"/>
          </a:solidFill>
          <a:latin typeface="+mn-lt"/>
          <a:ea typeface="+mn-ea"/>
          <a:cs typeface="+mn-cs"/>
        </a:defRPr>
      </a:lvl6pPr>
      <a:lvl7pPr marL="1543127" algn="l" defTabSz="257188" rtl="0" eaLnBrk="1" latinLnBrk="0" hangingPunct="1">
        <a:defRPr sz="1013" kern="1200">
          <a:solidFill>
            <a:schemeClr val="tx1"/>
          </a:solidFill>
          <a:latin typeface="+mn-lt"/>
          <a:ea typeface="+mn-ea"/>
          <a:cs typeface="+mn-cs"/>
        </a:defRPr>
      </a:lvl7pPr>
      <a:lvl8pPr marL="1800316" algn="l" defTabSz="257188" rtl="0" eaLnBrk="1" latinLnBrk="0" hangingPunct="1">
        <a:defRPr sz="1013" kern="1200">
          <a:solidFill>
            <a:schemeClr val="tx1"/>
          </a:solidFill>
          <a:latin typeface="+mn-lt"/>
          <a:ea typeface="+mn-ea"/>
          <a:cs typeface="+mn-cs"/>
        </a:defRPr>
      </a:lvl8pPr>
      <a:lvl9pPr marL="2057504" algn="l" defTabSz="257188"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logreglan.is/samfelagsloggur/" TargetMode="External"/><Relationship Id="rId2" Type="http://schemas.openxmlformats.org/officeDocument/2006/relationships/notesSlide" Target="../notesSlides/notesSlide9.xml"/><Relationship Id="rId1" Type="http://schemas.openxmlformats.org/officeDocument/2006/relationships/slideLayout" Target="../slideLayouts/slideLayout8.xml"/><Relationship Id="rId5" Type="http://schemas.openxmlformats.org/officeDocument/2006/relationships/hyperlink" Target="https://www.barnaheill.is/is/abendingalina" TargetMode="External"/><Relationship Id="rId4" Type="http://schemas.openxmlformats.org/officeDocument/2006/relationships/hyperlink" Target="https://www.personuvernd.is/einstaklingar/fraedsluefni/baeklingur-spurdu-adur-en-thu-sendir-fraedsluefni-fyrir-8-12-ara/"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reykjavik.is/vika6" TargetMode="External"/><Relationship Id="rId2" Type="http://schemas.openxmlformats.org/officeDocument/2006/relationships/notesSlide" Target="../notesSlides/notesSlide10.xml"/><Relationship Id="rId1" Type="http://schemas.openxmlformats.org/officeDocument/2006/relationships/slideLayout" Target="../slideLayouts/slideLayout8.xml"/><Relationship Id="rId5" Type="http://schemas.openxmlformats.org/officeDocument/2006/relationships/hyperlink" Target="https://vefir.mms.is/litli_kompas/index.html" TargetMode="External"/><Relationship Id="rId4" Type="http://schemas.openxmlformats.org/officeDocument/2006/relationships/hyperlink" Target="https://stoppofbeldi.namsefni.is/midstig/"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reykjavik.is/vika6" TargetMode="External"/><Relationship Id="rId2" Type="http://schemas.openxmlformats.org/officeDocument/2006/relationships/notesSlide" Target="../notesSlides/notesSlide11.xml"/><Relationship Id="rId1" Type="http://schemas.openxmlformats.org/officeDocument/2006/relationships/slideLayout" Target="../slideLayouts/slideLayout8.xml"/><Relationship Id="rId5" Type="http://schemas.openxmlformats.org/officeDocument/2006/relationships/hyperlink" Target="https://vefir.mms.is/litli_kompas/index.html" TargetMode="External"/><Relationship Id="rId4" Type="http://schemas.openxmlformats.org/officeDocument/2006/relationships/hyperlink" Target="https://www.indianaros.is/fraedsluefni"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https://www.barnaheill.is/is/abendingalina" TargetMode="External"/><Relationship Id="rId3" Type="http://schemas.openxmlformats.org/officeDocument/2006/relationships/hyperlink" Target="https://sjukast.is/" TargetMode="External"/><Relationship Id="rId7" Type="http://schemas.openxmlformats.org/officeDocument/2006/relationships/hyperlink" Target="https://www.personuvernd.is/einstaklingar/fraedsluefni/baeklingur-spurdu-adur-en-thu-sendir-fraedsluefni-fyrir-8-12-ara/" TargetMode="External"/><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hyperlink" Target="https://stoppofbeldi.namsefni.is/unglingastig/myndefni/" TargetMode="External"/><Relationship Id="rId5" Type="http://schemas.openxmlformats.org/officeDocument/2006/relationships/hyperlink" Target="https://www.stjornarradid.is/verkefni/felags-og-fjolskyldumal/malefni-barna/ofbeldi-gegn-bornum-fraedsluefni/fadu-ja/" TargetMode="External"/><Relationship Id="rId4" Type="http://schemas.openxmlformats.org/officeDocument/2006/relationships/hyperlink" Target="https://www.112.is/unglingar-fraedsla"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vefir.mms.is/litli_kompas/index.html" TargetMode="External"/><Relationship Id="rId2" Type="http://schemas.openxmlformats.org/officeDocument/2006/relationships/notesSlide" Target="../notesSlides/notesSlide13.xml"/><Relationship Id="rId1" Type="http://schemas.openxmlformats.org/officeDocument/2006/relationships/slideLayout" Target="../slideLayouts/slideLayout8.xml"/><Relationship Id="rId4" Type="http://schemas.openxmlformats.org/officeDocument/2006/relationships/hyperlink" Target="https://www.logreglan.is/samfelagsloggur/"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island.is/s/bofs/fraedslutorg-barna-og-fjoelskyldustofu" TargetMode="External"/><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hyperlink" Target="https://island.is/s/bofs/fraedslutorg-barna-og-fjoelskyldustofu" TargetMode="External"/><Relationship Id="rId2" Type="http://schemas.openxmlformats.org/officeDocument/2006/relationships/notesSlide" Target="../notesSlides/notesSlide16.xml"/><Relationship Id="rId1" Type="http://schemas.openxmlformats.org/officeDocument/2006/relationships/slideLayout" Target="../slideLayouts/slideLayout8.xml"/><Relationship Id="rId5" Type="http://schemas.openxmlformats.org/officeDocument/2006/relationships/hyperlink" Target="https://www.barn.is/frettir/netid-samfelagsmidlar-og-born" TargetMode="External"/><Relationship Id="rId4" Type="http://schemas.openxmlformats.org/officeDocument/2006/relationships/hyperlink" Target="https://www.saft.is/"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hyperlink" Target="https://www.112.is/112-dagurinn" TargetMode="External"/><Relationship Id="rId3" Type="http://schemas.openxmlformats.org/officeDocument/2006/relationships/hyperlink" Target="https://stoppofbeldi.namsefni.is/" TargetMode="External"/><Relationship Id="rId7" Type="http://schemas.openxmlformats.org/officeDocument/2006/relationships/hyperlink" Target="https://www.forlagid.is/vara/allir-eru-med-rass/" TargetMode="External"/><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hyperlink" Target="https://egveit.is/1-4-bekkur/" TargetMode="External"/><Relationship Id="rId5" Type="http://schemas.openxmlformats.org/officeDocument/2006/relationships/hyperlink" Target="https://reykjavik.is/vika6" TargetMode="External"/><Relationship Id="rId4" Type="http://schemas.openxmlformats.org/officeDocument/2006/relationships/hyperlink" Target="https://www.tiufingur.is/krakkarnir-i-hverfinu" TargetMode="External"/></Relationships>
</file>

<file path=ppt/slides/_rels/slide5.xml.rels><?xml version="1.0" encoding="UTF-8" standalone="yes"?>
<Relationships xmlns="http://schemas.openxmlformats.org/package/2006/relationships"><Relationship Id="rId8" Type="http://schemas.openxmlformats.org/officeDocument/2006/relationships/hyperlink" Target="https://www.saft.is/" TargetMode="External"/><Relationship Id="rId3" Type="http://schemas.openxmlformats.org/officeDocument/2006/relationships/hyperlink" Target="https://egveit.is/1-4-bekkur/" TargetMode="External"/><Relationship Id="rId7" Type="http://schemas.openxmlformats.org/officeDocument/2006/relationships/hyperlink" Target="https://www.barnaheill.is/is/abendingalina" TargetMode="External"/><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hyperlink" Target="https://www.personuvernd.is/einstaklingar/fraedsluefni/baeklingur-spurdu-adur-en-thu-sendir-fraedsluefni-fyrir-8-12-ara/" TargetMode="External"/><Relationship Id="rId5" Type="http://schemas.openxmlformats.org/officeDocument/2006/relationships/hyperlink" Target="https://www.logreglan.is/samfelagsloggur/" TargetMode="External"/><Relationship Id="rId4" Type="http://schemas.openxmlformats.org/officeDocument/2006/relationships/hyperlink" Target="https://stoppofbeldi.namsefni.is/" TargetMode="External"/><Relationship Id="rId9" Type="http://schemas.openxmlformats.org/officeDocument/2006/relationships/hyperlink" Target="https://www.112.is/112-dagurinn"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https://www.112.is/112-dagurinn" TargetMode="External"/><Relationship Id="rId3" Type="http://schemas.openxmlformats.org/officeDocument/2006/relationships/hyperlink" Target="https://egveit.is/1-4-bekkur/" TargetMode="External"/><Relationship Id="rId7" Type="http://schemas.openxmlformats.org/officeDocument/2006/relationships/hyperlink" Target="https://www.saft.is/" TargetMode="External"/><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hyperlink" Target="https://www.personuvernd.is/einstaklingar/fraedsluefni/baeklingur-spurdu-adur-en-thu-sendir-fraedsluefni-fyrir-8-12-ara/" TargetMode="External"/><Relationship Id="rId5" Type="http://schemas.openxmlformats.org/officeDocument/2006/relationships/hyperlink" Target="https://www.logreglan.is/samfelagsloggur/" TargetMode="External"/><Relationship Id="rId4" Type="http://schemas.openxmlformats.org/officeDocument/2006/relationships/hyperlink" Target="https://stoppofbeldi.namsefni.is/"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reykjavik.is/vika6" TargetMode="External"/><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hyperlink" Target="https://www.indianaros.is/fraedsluefni"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EA991F-62CC-4B2D-8985-4993C4E890AE}"/>
              </a:ext>
            </a:extLst>
          </p:cNvPr>
          <p:cNvSpPr>
            <a:spLocks noGrp="1"/>
          </p:cNvSpPr>
          <p:nvPr>
            <p:ph type="ctrTitle"/>
          </p:nvPr>
        </p:nvSpPr>
        <p:spPr>
          <a:xfrm>
            <a:off x="754693" y="3101786"/>
            <a:ext cx="5348614" cy="3035967"/>
          </a:xfrm>
        </p:spPr>
        <p:txBody>
          <a:bodyPr>
            <a:normAutofit fontScale="90000"/>
          </a:bodyPr>
          <a:lstStyle/>
          <a:p>
            <a:pPr>
              <a:lnSpc>
                <a:spcPct val="115000"/>
              </a:lnSpc>
              <a:spcAft>
                <a:spcPts val="338"/>
              </a:spcAft>
            </a:pPr>
            <a:r>
              <a:rPr lang="is-IS" sz="6700" b="1">
                <a:latin typeface="Arial" panose="020B0604020202020204" pitchFamily="34" charset="0"/>
                <a:ea typeface="Calibri" panose="020F0502020204030204" pitchFamily="34" charset="0"/>
                <a:cs typeface="Arial" panose="020B0604020202020204" pitchFamily="34" charset="0"/>
              </a:rPr>
              <a:t>Forvarnir</a:t>
            </a:r>
            <a:br>
              <a:rPr lang="is-IS" sz="3100" b="1">
                <a:latin typeface="Arial" panose="020B0604020202020204" pitchFamily="34" charset="0"/>
                <a:ea typeface="Calibri" panose="020F0502020204030204" pitchFamily="34" charset="0"/>
                <a:cs typeface="Arial" panose="020B0604020202020204" pitchFamily="34" charset="0"/>
              </a:rPr>
            </a:br>
            <a:r>
              <a:rPr lang="is-IS" sz="2200" b="1">
                <a:latin typeface="Arial" panose="020B0604020202020204" pitchFamily="34" charset="0"/>
                <a:ea typeface="Calibri" panose="020F0502020204030204" pitchFamily="34" charset="0"/>
                <a:cs typeface="Arial" panose="020B0604020202020204" pitchFamily="34" charset="0"/>
              </a:rPr>
              <a:t>Viðmið fyrir grunnskóla og frístundastarf í grunnskólum um gerð forvarnaráætlunar</a:t>
            </a:r>
            <a:br>
              <a:rPr lang="is-IS" sz="2200" b="1">
                <a:latin typeface="Arial" panose="020B0604020202020204" pitchFamily="34" charset="0"/>
                <a:ea typeface="Calibri" panose="020F0502020204030204" pitchFamily="34" charset="0"/>
                <a:cs typeface="Arial" panose="020B0604020202020204" pitchFamily="34" charset="0"/>
              </a:rPr>
            </a:br>
            <a:br>
              <a:rPr lang="is-IS" sz="2400" b="1">
                <a:latin typeface="Arial" panose="020B0604020202020204" pitchFamily="34" charset="0"/>
                <a:ea typeface="Calibri" panose="020F0502020204030204" pitchFamily="34" charset="0"/>
                <a:cs typeface="Arial" panose="020B0604020202020204" pitchFamily="34" charset="0"/>
              </a:rPr>
            </a:br>
            <a:endParaRPr lang="is-IS" sz="3200" b="1">
              <a:latin typeface="Arial" panose="020B0604020202020204" pitchFamily="34" charset="0"/>
              <a:ea typeface="Calibri" panose="020F0502020204030204" pitchFamily="34" charset="0"/>
              <a:cs typeface="Times New Roman" panose="02020603050405020304" pitchFamily="18" charset="0"/>
            </a:endParaRPr>
          </a:p>
        </p:txBody>
      </p:sp>
      <p:sp>
        <p:nvSpPr>
          <p:cNvPr id="3" name="Subtitle 2">
            <a:extLst>
              <a:ext uri="{FF2B5EF4-FFF2-40B4-BE49-F238E27FC236}">
                <a16:creationId xmlns:a16="http://schemas.microsoft.com/office/drawing/2014/main" id="{828BDE97-0495-4318-B749-23F9D7F56027}"/>
              </a:ext>
            </a:extLst>
          </p:cNvPr>
          <p:cNvSpPr>
            <a:spLocks noGrp="1"/>
          </p:cNvSpPr>
          <p:nvPr>
            <p:ph type="subTitle" idx="1"/>
          </p:nvPr>
        </p:nvSpPr>
        <p:spPr>
          <a:xfrm rot="19776747">
            <a:off x="1509117" y="2052796"/>
            <a:ext cx="3839766" cy="519221"/>
          </a:xfrm>
        </p:spPr>
        <p:txBody>
          <a:bodyPr vert="horz" lIns="51435" tIns="25718" rIns="51435" bIns="25718" rtlCol="0" anchor="t">
            <a:normAutofit/>
          </a:bodyPr>
          <a:lstStyle/>
          <a:p>
            <a:pPr algn="l"/>
            <a:endParaRPr lang="is-IS" sz="900">
              <a:cs typeface="Arial"/>
            </a:endParaRPr>
          </a:p>
          <a:p>
            <a:pPr algn="l"/>
            <a:endParaRPr lang="is-IS" sz="900"/>
          </a:p>
        </p:txBody>
      </p:sp>
      <p:sp>
        <p:nvSpPr>
          <p:cNvPr id="4" name="TextBox 3">
            <a:extLst>
              <a:ext uri="{FF2B5EF4-FFF2-40B4-BE49-F238E27FC236}">
                <a16:creationId xmlns:a16="http://schemas.microsoft.com/office/drawing/2014/main" id="{A20639D3-DBA7-C83E-93AD-9B0AFA005036}"/>
              </a:ext>
            </a:extLst>
          </p:cNvPr>
          <p:cNvSpPr txBox="1"/>
          <p:nvPr/>
        </p:nvSpPr>
        <p:spPr>
          <a:xfrm>
            <a:off x="1913708" y="2107474"/>
            <a:ext cx="3030583" cy="646331"/>
          </a:xfrm>
          <a:prstGeom prst="rect">
            <a:avLst/>
          </a:prstGeom>
          <a:noFill/>
        </p:spPr>
        <p:txBody>
          <a:bodyPr wrap="square" lIns="91440" tIns="45720" rIns="91440" bIns="45720" rtlCol="0" anchor="t">
            <a:spAutoFit/>
          </a:bodyPr>
          <a:lstStyle/>
          <a:p>
            <a:r>
              <a:rPr lang="is-IS" sz="3600" b="1" dirty="0">
                <a:solidFill>
                  <a:srgbClr val="FF0000"/>
                </a:solidFill>
              </a:rPr>
              <a:t>DRÖG</a:t>
            </a:r>
          </a:p>
        </p:txBody>
      </p:sp>
    </p:spTree>
    <p:extLst>
      <p:ext uri="{BB962C8B-B14F-4D97-AF65-F5344CB8AC3E}">
        <p14:creationId xmlns:p14="http://schemas.microsoft.com/office/powerpoint/2010/main" val="3139570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075A69D-224A-4EED-9089-17A3D80F0041}"/>
              </a:ext>
            </a:extLst>
          </p:cNvPr>
          <p:cNvSpPr>
            <a:spLocks noGrp="1"/>
          </p:cNvSpPr>
          <p:nvPr>
            <p:ph type="title"/>
          </p:nvPr>
        </p:nvSpPr>
        <p:spPr>
          <a:xfrm>
            <a:off x="3186641" y="199844"/>
            <a:ext cx="3174402" cy="900000"/>
          </a:xfrm>
        </p:spPr>
        <p:txBody>
          <a:bodyPr>
            <a:normAutofit/>
          </a:bodyPr>
          <a:lstStyle/>
          <a:p>
            <a:r>
              <a:rPr lang="is-IS" sz="2400">
                <a:solidFill>
                  <a:schemeClr val="bg1"/>
                </a:solidFill>
                <a:latin typeface="Calibri" panose="020F0502020204030204" pitchFamily="34" charset="0"/>
                <a:ea typeface="Calibri" panose="020F0502020204030204" pitchFamily="34" charset="0"/>
              </a:rPr>
              <a:t>Ö</a:t>
            </a:r>
            <a:r>
              <a:rPr lang="is-IS" sz="2400" b="1">
                <a:solidFill>
                  <a:schemeClr val="bg1"/>
                </a:solidFill>
                <a:effectLst/>
                <a:latin typeface="Calibri" panose="020F0502020204030204" pitchFamily="34" charset="0"/>
                <a:ea typeface="Calibri" panose="020F0502020204030204" pitchFamily="34" charset="0"/>
              </a:rPr>
              <a:t>RYGGI</a:t>
            </a:r>
            <a:br>
              <a:rPr lang="is-IS" sz="2400" b="1">
                <a:solidFill>
                  <a:schemeClr val="bg1"/>
                </a:solidFill>
                <a:effectLst/>
                <a:latin typeface="Calibri" panose="020F0502020204030204" pitchFamily="34" charset="0"/>
                <a:ea typeface="Calibri" panose="020F0502020204030204" pitchFamily="34" charset="0"/>
              </a:rPr>
            </a:br>
            <a:r>
              <a:rPr lang="is-IS" sz="1600">
                <a:solidFill>
                  <a:schemeClr val="bg1"/>
                </a:solidFill>
                <a:effectLst/>
                <a:latin typeface="Calibri" panose="020F0502020204030204" pitchFamily="34" charset="0"/>
                <a:ea typeface="Calibri" panose="020F0502020204030204" pitchFamily="34" charset="0"/>
              </a:rPr>
              <a:t>( ofbeldi, áreiti, netöryggi)</a:t>
            </a:r>
            <a:endParaRPr lang="is-IS" sz="1600">
              <a:solidFill>
                <a:schemeClr val="bg1"/>
              </a:solidFill>
            </a:endParaRPr>
          </a:p>
        </p:txBody>
      </p:sp>
      <p:sp>
        <p:nvSpPr>
          <p:cNvPr id="12" name="TextBox 11">
            <a:extLst>
              <a:ext uri="{FF2B5EF4-FFF2-40B4-BE49-F238E27FC236}">
                <a16:creationId xmlns:a16="http://schemas.microsoft.com/office/drawing/2014/main" id="{41368D3E-9295-A67A-9ABF-D474CEC915C6}"/>
              </a:ext>
            </a:extLst>
          </p:cNvPr>
          <p:cNvSpPr txBox="1"/>
          <p:nvPr/>
        </p:nvSpPr>
        <p:spPr>
          <a:xfrm>
            <a:off x="429492" y="1670406"/>
            <a:ext cx="3818021" cy="417358"/>
          </a:xfrm>
          <a:prstGeom prst="rect">
            <a:avLst/>
          </a:prstGeom>
          <a:noFill/>
        </p:spPr>
        <p:txBody>
          <a:bodyPr wrap="square" rtlCol="0">
            <a:spAutoFit/>
          </a:bodyPr>
          <a:lstStyle/>
          <a:p>
            <a:r>
              <a:rPr lang="is-IS"/>
              <a:t>5. – 7. BEKKUR</a:t>
            </a:r>
          </a:p>
        </p:txBody>
      </p:sp>
      <p:graphicFrame>
        <p:nvGraphicFramePr>
          <p:cNvPr id="4" name="Table 3">
            <a:extLst>
              <a:ext uri="{FF2B5EF4-FFF2-40B4-BE49-F238E27FC236}">
                <a16:creationId xmlns:a16="http://schemas.microsoft.com/office/drawing/2014/main" id="{64DE34F3-32C0-8CEF-DCA6-403DB8D8C615}"/>
              </a:ext>
            </a:extLst>
          </p:cNvPr>
          <p:cNvGraphicFramePr>
            <a:graphicFrameLocks noGrp="1"/>
          </p:cNvGraphicFramePr>
          <p:nvPr>
            <p:extLst>
              <p:ext uri="{D42A27DB-BD31-4B8C-83A1-F6EECF244321}">
                <p14:modId xmlns:p14="http://schemas.microsoft.com/office/powerpoint/2010/main" val="3086318386"/>
              </p:ext>
            </p:extLst>
          </p:nvPr>
        </p:nvGraphicFramePr>
        <p:xfrm>
          <a:off x="436728" y="2442365"/>
          <a:ext cx="5958047" cy="6742577"/>
        </p:xfrm>
        <a:graphic>
          <a:graphicData uri="http://schemas.openxmlformats.org/drawingml/2006/table">
            <a:tbl>
              <a:tblPr firstRow="1" firstCol="1" bandRow="1">
                <a:tableStyleId>{5C22544A-7EE6-4342-B048-85BDC9FD1C3A}</a:tableStyleId>
              </a:tblPr>
              <a:tblGrid>
                <a:gridCol w="1901162">
                  <a:extLst>
                    <a:ext uri="{9D8B030D-6E8A-4147-A177-3AD203B41FA5}">
                      <a16:colId xmlns:a16="http://schemas.microsoft.com/office/drawing/2014/main" val="24890468"/>
                    </a:ext>
                  </a:extLst>
                </a:gridCol>
                <a:gridCol w="2524516">
                  <a:extLst>
                    <a:ext uri="{9D8B030D-6E8A-4147-A177-3AD203B41FA5}">
                      <a16:colId xmlns:a16="http://schemas.microsoft.com/office/drawing/2014/main" val="957653503"/>
                    </a:ext>
                  </a:extLst>
                </a:gridCol>
                <a:gridCol w="662707">
                  <a:extLst>
                    <a:ext uri="{9D8B030D-6E8A-4147-A177-3AD203B41FA5}">
                      <a16:colId xmlns:a16="http://schemas.microsoft.com/office/drawing/2014/main" val="199538696"/>
                    </a:ext>
                  </a:extLst>
                </a:gridCol>
                <a:gridCol w="869662">
                  <a:extLst>
                    <a:ext uri="{9D8B030D-6E8A-4147-A177-3AD203B41FA5}">
                      <a16:colId xmlns:a16="http://schemas.microsoft.com/office/drawing/2014/main" val="702745349"/>
                    </a:ext>
                  </a:extLst>
                </a:gridCol>
              </a:tblGrid>
              <a:tr h="492956">
                <a:tc>
                  <a:txBody>
                    <a:bodyPr/>
                    <a:lstStyle/>
                    <a:p>
                      <a:pPr algn="l">
                        <a:lnSpc>
                          <a:spcPct val="115000"/>
                        </a:lnSpc>
                        <a:spcAft>
                          <a:spcPts val="800"/>
                        </a:spcAft>
                      </a:pPr>
                      <a:r>
                        <a:rPr lang="is-IS" sz="700">
                          <a:solidFill>
                            <a:schemeClr val="tx1"/>
                          </a:solidFill>
                          <a:effectLst/>
                        </a:rPr>
                        <a:t>Markmið</a:t>
                      </a:r>
                      <a:endParaRPr lang="is-IS" sz="70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a:lnSpc>
                          <a:spcPct val="115000"/>
                        </a:lnSpc>
                        <a:spcAft>
                          <a:spcPts val="800"/>
                        </a:spcAft>
                      </a:pPr>
                      <a:r>
                        <a:rPr lang="is-IS" sz="700">
                          <a:solidFill>
                            <a:schemeClr val="tx1"/>
                          </a:solidFill>
                          <a:effectLst/>
                        </a:rPr>
                        <a:t>Verkefni/leiðir</a:t>
                      </a:r>
                      <a:endParaRPr lang="is-IS" sz="70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a:lnSpc>
                          <a:spcPct val="107000"/>
                        </a:lnSpc>
                        <a:spcAft>
                          <a:spcPts val="800"/>
                        </a:spcAft>
                      </a:pPr>
                      <a:r>
                        <a:rPr lang="is-IS" sz="700">
                          <a:solidFill>
                            <a:schemeClr val="tx1"/>
                          </a:solidFill>
                          <a:effectLst/>
                        </a:rPr>
                        <a:t>Ábyrgðaraðili fræðslu: </a:t>
                      </a:r>
                      <a:endParaRPr lang="is-IS" sz="70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a:lnSpc>
                          <a:spcPct val="107000"/>
                        </a:lnSpc>
                        <a:spcAft>
                          <a:spcPts val="800"/>
                        </a:spcAft>
                      </a:pPr>
                      <a:r>
                        <a:rPr lang="is-IS" sz="700">
                          <a:solidFill>
                            <a:schemeClr val="tx1"/>
                          </a:solidFill>
                          <a:effectLst/>
                        </a:rPr>
                        <a:t>Hvernig verður fræðslunni fylgt eftir:</a:t>
                      </a:r>
                      <a:endParaRPr lang="is-IS" sz="70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625762487"/>
                  </a:ext>
                </a:extLst>
              </a:tr>
              <a:tr h="6249621">
                <a:tc>
                  <a:txBody>
                    <a:bodyPr/>
                    <a:lstStyle/>
                    <a:p>
                      <a:pPr rtl="0" fontAlgn="base"/>
                      <a:r>
                        <a:rPr lang="is-IS" sz="1100" b="1" i="1" kern="1200" dirty="0">
                          <a:solidFill>
                            <a:schemeClr val="tx1"/>
                          </a:solidFill>
                          <a:effectLst/>
                          <a:latin typeface="Calibri" panose="020F0502020204030204" pitchFamily="34" charset="0"/>
                          <a:ea typeface="+mn-ea"/>
                          <a:cs typeface="Calibri" panose="020F0502020204030204" pitchFamily="34" charset="0"/>
                        </a:rPr>
                        <a:t>Ofbeldi og </a:t>
                      </a:r>
                      <a:r>
                        <a:rPr lang="is-IS" sz="1100" b="1" i="1" kern="1200" dirty="0" err="1">
                          <a:solidFill>
                            <a:schemeClr val="tx1"/>
                          </a:solidFill>
                          <a:effectLst/>
                          <a:latin typeface="Calibri" panose="020F0502020204030204" pitchFamily="34" charset="0"/>
                          <a:ea typeface="+mn-ea"/>
                          <a:cs typeface="Calibri" panose="020F0502020204030204" pitchFamily="34" charset="0"/>
                        </a:rPr>
                        <a:t>áreiti</a:t>
                      </a:r>
                      <a:r>
                        <a:rPr lang="is-IS" sz="1100" b="1" i="0" kern="1200" dirty="0" err="1">
                          <a:solidFill>
                            <a:schemeClr val="tx1"/>
                          </a:solidFill>
                          <a:effectLst/>
                          <a:latin typeface="Calibri" panose="020F0502020204030204" pitchFamily="34" charset="0"/>
                          <a:ea typeface="+mn-ea"/>
                          <a:cs typeface="Calibri" panose="020F0502020204030204" pitchFamily="34" charset="0"/>
                        </a:rPr>
                        <a:t> </a:t>
                      </a:r>
                      <a:endParaRPr lang="is-IS" sz="1100" b="1" i="0" kern="1200" dirty="0">
                        <a:solidFill>
                          <a:schemeClr val="tx1"/>
                        </a:solidFill>
                        <a:effectLst/>
                        <a:latin typeface="Calibri" panose="020F0502020204030204" pitchFamily="34" charset="0"/>
                        <a:ea typeface="+mn-ea"/>
                        <a:cs typeface="Calibri" panose="020F0502020204030204" pitchFamily="34" charset="0"/>
                      </a:endParaRPr>
                    </a:p>
                    <a:p>
                      <a:pPr indent="-342000" rtl="0" fontAlgn="base"/>
                      <a:endParaRPr lang="is-IS" sz="1100" b="1" i="0" kern="1200" dirty="0">
                        <a:solidFill>
                          <a:schemeClr val="tx1"/>
                        </a:solidFill>
                        <a:effectLst/>
                        <a:latin typeface="Calibri" panose="020F0502020204030204" pitchFamily="34" charset="0"/>
                        <a:ea typeface="+mn-ea"/>
                        <a:cs typeface="Calibri" panose="020F0502020204030204" pitchFamily="34" charset="0"/>
                      </a:endParaRPr>
                    </a:p>
                    <a:p>
                      <a:pPr rtl="0" fontAlgn="base"/>
                      <a:r>
                        <a:rPr lang="is-IS" sz="1100" b="0" i="0" kern="1200" dirty="0">
                          <a:solidFill>
                            <a:schemeClr val="tx1"/>
                          </a:solidFill>
                          <a:effectLst/>
                          <a:latin typeface="Calibri" panose="020F0502020204030204" pitchFamily="34" charset="0"/>
                          <a:ea typeface="+mn-ea"/>
                          <a:cs typeface="Calibri" panose="020F0502020204030204" pitchFamily="34" charset="0"/>
                        </a:rPr>
                        <a:t>Að nemendur:</a:t>
                      </a:r>
                    </a:p>
                    <a:p>
                      <a:pPr rtl="0" fontAlgn="base"/>
                      <a:endParaRPr lang="is-IS" sz="1100" b="1" i="0" kern="1200" dirty="0">
                        <a:solidFill>
                          <a:schemeClr val="tx1"/>
                        </a:solidFill>
                        <a:effectLst/>
                        <a:latin typeface="Calibri" panose="020F0502020204030204" pitchFamily="34" charset="0"/>
                        <a:ea typeface="+mn-ea"/>
                        <a:cs typeface="Calibri" panose="020F0502020204030204" pitchFamily="34" charset="0"/>
                      </a:endParaRPr>
                    </a:p>
                    <a:p>
                      <a:pPr marL="171450" indent="-171450" rtl="0" fontAlgn="base">
                        <a:buFont typeface="Arial" panose="020B0604020202020204" pitchFamily="34" charset="0"/>
                        <a:buChar char="‒"/>
                      </a:pPr>
                      <a:r>
                        <a:rPr lang="is-IS" sz="1100" b="0" i="0" kern="1200" dirty="0">
                          <a:solidFill>
                            <a:schemeClr val="tx1"/>
                          </a:solidFill>
                          <a:effectLst/>
                          <a:latin typeface="Calibri" panose="020F0502020204030204" pitchFamily="34" charset="0"/>
                          <a:ea typeface="+mn-ea"/>
                          <a:cs typeface="Calibri" panose="020F0502020204030204" pitchFamily="34" charset="0"/>
                        </a:rPr>
                        <a:t>öðlist þekkingu á ofbeldi. </a:t>
                      </a:r>
                    </a:p>
                    <a:p>
                      <a:pPr marL="171450" indent="-171450" rtl="0" fontAlgn="base">
                        <a:buFont typeface="Arial" panose="020B0604020202020204" pitchFamily="34" charset="0"/>
                        <a:buChar char="‒"/>
                      </a:pPr>
                      <a:r>
                        <a:rPr lang="is-IS" sz="1100" b="0" i="0" kern="1200" dirty="0">
                          <a:solidFill>
                            <a:schemeClr val="tx1"/>
                          </a:solidFill>
                          <a:effectLst/>
                          <a:latin typeface="Calibri" panose="020F0502020204030204" pitchFamily="34" charset="0"/>
                          <a:ea typeface="+mn-ea"/>
                          <a:cs typeface="Calibri" panose="020F0502020204030204" pitchFamily="34" charset="0"/>
                        </a:rPr>
                        <a:t>Þjálfist í að ræða ofbeldi opinskátt og taka afstöðu gegn því. </a:t>
                      </a:r>
                    </a:p>
                    <a:p>
                      <a:pPr rtl="0" fontAlgn="base"/>
                      <a:endParaRPr lang="is-IS" sz="1100" b="0" i="1" kern="1200" dirty="0">
                        <a:solidFill>
                          <a:schemeClr val="tx1"/>
                        </a:solidFill>
                        <a:effectLst/>
                        <a:latin typeface="Calibri" panose="020F0502020204030204" pitchFamily="34" charset="0"/>
                        <a:ea typeface="+mn-ea"/>
                        <a:cs typeface="Calibri" panose="020F0502020204030204" pitchFamily="34" charset="0"/>
                      </a:endParaRPr>
                    </a:p>
                    <a:p>
                      <a:pPr rtl="0" fontAlgn="base"/>
                      <a:r>
                        <a:rPr lang="is-IS" sz="1100" b="1" i="1" kern="1200" dirty="0" err="1">
                          <a:solidFill>
                            <a:schemeClr val="tx1"/>
                          </a:solidFill>
                          <a:effectLst/>
                          <a:latin typeface="Calibri" panose="020F0502020204030204" pitchFamily="34" charset="0"/>
                          <a:ea typeface="+mn-ea"/>
                          <a:cs typeface="Calibri" panose="020F0502020204030204" pitchFamily="34" charset="0"/>
                        </a:rPr>
                        <a:t>Netöryggi</a:t>
                      </a:r>
                      <a:r>
                        <a:rPr lang="is-IS" sz="1100" b="1" i="0" kern="1200" dirty="0" err="1">
                          <a:solidFill>
                            <a:schemeClr val="tx1"/>
                          </a:solidFill>
                          <a:effectLst/>
                          <a:latin typeface="Calibri" panose="020F0502020204030204" pitchFamily="34" charset="0"/>
                          <a:ea typeface="+mn-ea"/>
                          <a:cs typeface="Calibri" panose="020F0502020204030204" pitchFamily="34" charset="0"/>
                        </a:rPr>
                        <a:t> </a:t>
                      </a:r>
                      <a:endParaRPr lang="is-IS" sz="1100" b="1" i="0" kern="1200" dirty="0">
                        <a:solidFill>
                          <a:schemeClr val="tx1"/>
                        </a:solidFill>
                        <a:effectLst/>
                        <a:latin typeface="Calibri" panose="020F0502020204030204" pitchFamily="34" charset="0"/>
                        <a:ea typeface="+mn-ea"/>
                        <a:cs typeface="Calibri" panose="020F0502020204030204" pitchFamily="34" charset="0"/>
                      </a:endParaRPr>
                    </a:p>
                    <a:p>
                      <a:pPr rtl="0" fontAlgn="base"/>
                      <a:endParaRPr lang="is-IS" sz="1100" b="1" i="0" kern="1200" dirty="0">
                        <a:solidFill>
                          <a:schemeClr val="tx1"/>
                        </a:solidFill>
                        <a:effectLst/>
                        <a:latin typeface="Calibri" panose="020F0502020204030204" pitchFamily="34" charset="0"/>
                        <a:ea typeface="+mn-ea"/>
                        <a:cs typeface="Calibri" panose="020F0502020204030204" pitchFamily="34" charset="0"/>
                      </a:endParaRPr>
                    </a:p>
                    <a:p>
                      <a:pPr marL="171450" indent="-171450" rtl="0" fontAlgn="base">
                        <a:buFont typeface="Arial" panose="020B0604020202020204" pitchFamily="34" charset="0"/>
                        <a:buChar char="‒"/>
                      </a:pPr>
                      <a:r>
                        <a:rPr lang="is-IS" sz="1100" b="0" i="0" kern="1200" dirty="0">
                          <a:solidFill>
                            <a:schemeClr val="tx1"/>
                          </a:solidFill>
                          <a:effectLst/>
                          <a:latin typeface="Calibri" panose="020F0502020204030204" pitchFamily="34" charset="0"/>
                          <a:ea typeface="+mn-ea"/>
                          <a:cs typeface="Calibri" panose="020F0502020204030204" pitchFamily="34" charset="0"/>
                        </a:rPr>
                        <a:t>Öðlist þekkingu á netöryggi og jákvæða netnotkun. </a:t>
                      </a:r>
                    </a:p>
                    <a:p>
                      <a:pPr marL="171450" indent="-171450" rtl="0" fontAlgn="base">
                        <a:buFont typeface="Arial" panose="020B0604020202020204" pitchFamily="34" charset="0"/>
                        <a:buChar char="‒"/>
                      </a:pPr>
                      <a:r>
                        <a:rPr lang="is-IS" sz="1100" b="0" i="0" kern="1200" dirty="0">
                          <a:solidFill>
                            <a:schemeClr val="tx1"/>
                          </a:solidFill>
                          <a:effectLst/>
                          <a:latin typeface="Calibri" panose="020F0502020204030204" pitchFamily="34" charset="0"/>
                          <a:ea typeface="+mn-ea"/>
                          <a:cs typeface="Calibri" panose="020F0502020204030204" pitchFamily="34" charset="0"/>
                        </a:rPr>
                        <a:t>Öðlist þekkingu samskipti á netinu. </a:t>
                      </a:r>
                    </a:p>
                    <a:p>
                      <a:pPr marL="171450" indent="-171450" rtl="0" fontAlgn="base">
                        <a:buFont typeface="Arial" panose="020B0604020202020204" pitchFamily="34" charset="0"/>
                        <a:buChar char="‒"/>
                      </a:pPr>
                      <a:r>
                        <a:rPr lang="is-IS" sz="1100" b="0" i="0" kern="1200" dirty="0">
                          <a:solidFill>
                            <a:schemeClr val="tx1"/>
                          </a:solidFill>
                          <a:effectLst/>
                          <a:latin typeface="Calibri" panose="020F0502020204030204" pitchFamily="34" charset="0"/>
                          <a:ea typeface="+mn-ea"/>
                          <a:cs typeface="Calibri" panose="020F0502020204030204" pitchFamily="34" charset="0"/>
                        </a:rPr>
                        <a:t>Þekki hvaða leiðir hægt er að grípa til ef þeir rekast á ólöglegt eða óviðeigandi efni á netinu. </a:t>
                      </a:r>
                    </a:p>
                    <a:p>
                      <a:pPr algn="l">
                        <a:lnSpc>
                          <a:spcPct val="107000"/>
                        </a:lnSpc>
                        <a:spcAft>
                          <a:spcPts val="800"/>
                        </a:spcAft>
                      </a:pPr>
                      <a:endParaRPr lang="is-I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9535" marR="89535"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lvl="0" algn="l">
                        <a:lnSpc>
                          <a:spcPct val="100000"/>
                        </a:lnSpc>
                        <a:spcBef>
                          <a:spcPts val="0"/>
                        </a:spcBef>
                        <a:spcAft>
                          <a:spcPts val="0"/>
                        </a:spcAft>
                        <a:buNone/>
                      </a:pPr>
                      <a:r>
                        <a:rPr lang="is-IS" sz="1100" b="0" i="0" u="none" strike="noStrike" baseline="0" noProof="0" dirty="0">
                          <a:solidFill>
                            <a:schemeClr val="tx1"/>
                          </a:solidFill>
                          <a:effectLst/>
                          <a:latin typeface="Calibri" panose="020F0502020204030204" pitchFamily="34" charset="0"/>
                          <a:cs typeface="Calibri" panose="020F0502020204030204" pitchFamily="34" charset="0"/>
                        </a:rPr>
                        <a:t>Tákn barnaverndar inn í spjaldtölvum (sjá fræðsluefni á </a:t>
                      </a:r>
                      <a:r>
                        <a:rPr lang="is-IS" sz="1100" b="0" i="0" u="none" strike="noStrike" baseline="0" noProof="0" dirty="0" err="1">
                          <a:solidFill>
                            <a:schemeClr val="tx1"/>
                          </a:solidFill>
                          <a:effectLst/>
                          <a:latin typeface="Calibri" panose="020F0502020204030204" pitchFamily="34" charset="0"/>
                          <a:cs typeface="Calibri" panose="020F0502020204030204" pitchFamily="34" charset="0"/>
                        </a:rPr>
                        <a:t>teams</a:t>
                      </a:r>
                      <a:r>
                        <a:rPr lang="is-IS" sz="1100" b="0" i="0" u="none" strike="noStrike" baseline="0" noProof="0" dirty="0">
                          <a:solidFill>
                            <a:schemeClr val="tx1"/>
                          </a:solidFill>
                          <a:effectLst/>
                          <a:latin typeface="Calibri" panose="020F0502020204030204" pitchFamily="34" charset="0"/>
                          <a:cs typeface="Calibri" panose="020F0502020204030204" pitchFamily="34" charset="0"/>
                        </a:rPr>
                        <a:t>)</a:t>
                      </a:r>
                    </a:p>
                    <a:p>
                      <a:pPr lvl="0" algn="l">
                        <a:lnSpc>
                          <a:spcPct val="100000"/>
                        </a:lnSpc>
                        <a:spcBef>
                          <a:spcPts val="0"/>
                        </a:spcBef>
                        <a:spcAft>
                          <a:spcPts val="0"/>
                        </a:spcAft>
                        <a:buNone/>
                      </a:pPr>
                      <a:endParaRPr lang="is-IS" sz="1100" b="0" i="0" u="sng" strike="noStrike" noProof="0" dirty="0">
                        <a:solidFill>
                          <a:srgbClr val="000000"/>
                        </a:solidFill>
                        <a:effectLst/>
                        <a:latin typeface="Calibri" panose="020F0502020204030204" pitchFamily="34" charset="0"/>
                        <a:cs typeface="Calibri" panose="020F0502020204030204" pitchFamily="34" charset="0"/>
                      </a:endParaRPr>
                    </a:p>
                    <a:p>
                      <a:pPr rtl="0" fontAlgn="base"/>
                      <a:r>
                        <a:rPr lang="is-IS" sz="1100" b="0" i="0" u="sng" strike="noStrike" kern="1200" dirty="0">
                          <a:solidFill>
                            <a:schemeClr val="dk1"/>
                          </a:solidFill>
                          <a:effectLst/>
                          <a:latin typeface="Calibri" panose="020F0502020204030204" pitchFamily="34" charset="0"/>
                          <a:ea typeface="+mn-ea"/>
                          <a:cs typeface="Calibri" panose="020F0502020204030204" pitchFamily="34" charset="0"/>
                          <a:hlinkClick r:id="rId3"/>
                        </a:rPr>
                        <a:t>Samfélagslöggur</a:t>
                      </a:r>
                      <a:r>
                        <a:rPr lang="is-IS" sz="1100" b="0" i="0" kern="1200" dirty="0">
                          <a:solidFill>
                            <a:schemeClr val="dk1"/>
                          </a:solidFill>
                          <a:effectLst/>
                          <a:latin typeface="Calibri" panose="020F0502020204030204" pitchFamily="34" charset="0"/>
                          <a:ea typeface="+mn-ea"/>
                          <a:cs typeface="Calibri" panose="020F0502020204030204" pitchFamily="34" charset="0"/>
                        </a:rPr>
                        <a:t> - forvarnarverkefni (7.bekkur) </a:t>
                      </a:r>
                    </a:p>
                    <a:p>
                      <a:pPr rtl="0" fontAlgn="base"/>
                      <a:r>
                        <a:rPr lang="is-IS" sz="1100" b="0" i="0" kern="1200" dirty="0">
                          <a:solidFill>
                            <a:schemeClr val="dk1"/>
                          </a:solidFill>
                          <a:effectLst/>
                          <a:latin typeface="Calibri" panose="020F0502020204030204" pitchFamily="34" charset="0"/>
                          <a:ea typeface="+mn-ea"/>
                          <a:cs typeface="Calibri" panose="020F0502020204030204" pitchFamily="34" charset="0"/>
                        </a:rPr>
                        <a:t> </a:t>
                      </a:r>
                    </a:p>
                    <a:p>
                      <a:pPr algn="l">
                        <a:lnSpc>
                          <a:spcPct val="107000"/>
                        </a:lnSpc>
                        <a:spcAft>
                          <a:spcPts val="800"/>
                        </a:spcAft>
                      </a:pPr>
                      <a:r>
                        <a:rPr lang="is-IS" sz="1100" dirty="0">
                          <a:effectLst/>
                          <a:latin typeface="Calibri"/>
                          <a:ea typeface="Calibri" panose="020F0502020204030204" pitchFamily="34" charset="0"/>
                        </a:rPr>
                        <a:t>Jafnvægi í stafrænni netnotkun – kennsluverkefni </a:t>
                      </a:r>
                      <a:r>
                        <a:rPr lang="is-IS" sz="1100" b="1" dirty="0">
                          <a:solidFill>
                            <a:srgbClr val="4F81BD"/>
                          </a:solidFill>
                          <a:effectLst/>
                          <a:latin typeface="Calibri"/>
                          <a:ea typeface="Calibri" panose="020F0502020204030204" pitchFamily="34" charset="0"/>
                        </a:rPr>
                        <a:t>Vitundin.is</a:t>
                      </a:r>
                      <a:r>
                        <a:rPr lang="is-IS" sz="1100" dirty="0">
                          <a:solidFill>
                            <a:srgbClr val="4F81BD"/>
                          </a:solidFill>
                          <a:effectLst/>
                          <a:latin typeface="Calibri"/>
                          <a:ea typeface="Calibri" panose="020F0502020204030204" pitchFamily="34" charset="0"/>
                        </a:rPr>
                        <a:t> </a:t>
                      </a:r>
                      <a:endParaRPr lang="is-IS" sz="1100" b="0" i="0" kern="1200" dirty="0">
                        <a:solidFill>
                          <a:schemeClr val="dk1"/>
                        </a:solidFill>
                        <a:effectLst/>
                        <a:latin typeface="Calibri" panose="020F0502020204030204" pitchFamily="34" charset="0"/>
                        <a:ea typeface="+mn-ea"/>
                        <a:cs typeface="Calibri" panose="020F0502020204030204" pitchFamily="34" charset="0"/>
                      </a:endParaRPr>
                    </a:p>
                    <a:p>
                      <a:pPr rtl="0" fontAlgn="base"/>
                      <a:r>
                        <a:rPr lang="is-IS" sz="1100" b="0" i="0" u="sng" strike="noStrike" kern="1200" dirty="0">
                          <a:solidFill>
                            <a:schemeClr val="dk1"/>
                          </a:solidFill>
                          <a:effectLst/>
                          <a:latin typeface="Calibri" panose="020F0502020204030204" pitchFamily="34" charset="0"/>
                          <a:ea typeface="+mn-ea"/>
                          <a:cs typeface="Calibri" panose="020F0502020204030204" pitchFamily="34" charset="0"/>
                          <a:hlinkClick r:id="rId4"/>
                        </a:rPr>
                        <a:t>Spurðu áður en þú sendir</a:t>
                      </a:r>
                      <a:r>
                        <a:rPr lang="is-IS" sz="1100" b="0" i="0" kern="1200" dirty="0">
                          <a:solidFill>
                            <a:schemeClr val="dk1"/>
                          </a:solidFill>
                          <a:effectLst/>
                          <a:latin typeface="Calibri" panose="020F0502020204030204" pitchFamily="34" charset="0"/>
                          <a:ea typeface="+mn-ea"/>
                          <a:cs typeface="Calibri" panose="020F0502020204030204" pitchFamily="34" charset="0"/>
                        </a:rPr>
                        <a:t> - </a:t>
                      </a:r>
                      <a:r>
                        <a:rPr lang="is-IS" sz="1100" b="0" i="0" kern="1200" dirty="0" err="1">
                          <a:solidFill>
                            <a:schemeClr val="dk1"/>
                          </a:solidFill>
                          <a:effectLst/>
                          <a:latin typeface="Calibri" panose="020F0502020204030204" pitchFamily="34" charset="0"/>
                          <a:ea typeface="+mn-ea"/>
                          <a:cs typeface="Calibri" panose="020F0502020204030204" pitchFamily="34" charset="0"/>
                        </a:rPr>
                        <a:t>Persónuvernd </a:t>
                      </a:r>
                      <a:endParaRPr lang="is-IS" sz="1100" b="0" i="0" kern="1200" dirty="0">
                        <a:solidFill>
                          <a:schemeClr val="dk1"/>
                        </a:solidFill>
                        <a:effectLst/>
                        <a:latin typeface="Calibri" panose="020F0502020204030204" pitchFamily="34" charset="0"/>
                        <a:ea typeface="+mn-ea"/>
                        <a:cs typeface="Calibri" panose="020F0502020204030204" pitchFamily="34" charset="0"/>
                      </a:endParaRPr>
                    </a:p>
                    <a:p>
                      <a:pPr rtl="0" fontAlgn="base"/>
                      <a:r>
                        <a:rPr lang="is-IS" sz="1100" b="0" i="0" kern="1200" dirty="0">
                          <a:solidFill>
                            <a:schemeClr val="dk1"/>
                          </a:solidFill>
                          <a:effectLst/>
                          <a:latin typeface="Calibri" panose="020F0502020204030204" pitchFamily="34" charset="0"/>
                          <a:ea typeface="+mn-ea"/>
                          <a:cs typeface="Calibri" panose="020F0502020204030204" pitchFamily="34" charset="0"/>
                        </a:rPr>
                        <a:t> </a:t>
                      </a:r>
                    </a:p>
                    <a:p>
                      <a:pPr rtl="0" fontAlgn="base"/>
                      <a:r>
                        <a:rPr lang="is-IS" sz="1100" b="0" i="0" u="sng" strike="noStrike" kern="1200" dirty="0">
                          <a:solidFill>
                            <a:schemeClr val="dk1"/>
                          </a:solidFill>
                          <a:effectLst/>
                          <a:latin typeface="Calibri" panose="020F0502020204030204" pitchFamily="34" charset="0"/>
                          <a:ea typeface="+mn-ea"/>
                          <a:cs typeface="Calibri" panose="020F0502020204030204" pitchFamily="34" charset="0"/>
                          <a:hlinkClick r:id="rId5"/>
                        </a:rPr>
                        <a:t>Ábendingalína </a:t>
                      </a:r>
                      <a:r>
                        <a:rPr lang="is-IS" sz="1100" b="0" i="0" u="sng" strike="noStrike" kern="1200" dirty="0" err="1">
                          <a:solidFill>
                            <a:schemeClr val="dk1"/>
                          </a:solidFill>
                          <a:effectLst/>
                          <a:latin typeface="Calibri" panose="020F0502020204030204" pitchFamily="34" charset="0"/>
                          <a:ea typeface="+mn-ea"/>
                          <a:cs typeface="Calibri" panose="020F0502020204030204" pitchFamily="34" charset="0"/>
                          <a:hlinkClick r:id="rId5"/>
                        </a:rPr>
                        <a:t>Barnaheilla</a:t>
                      </a:r>
                      <a:r>
                        <a:rPr lang="is-IS" sz="1100" b="0" i="0" kern="1200" dirty="0" err="1">
                          <a:solidFill>
                            <a:schemeClr val="dk1"/>
                          </a:solidFill>
                          <a:effectLst/>
                          <a:latin typeface="Calibri" panose="020F0502020204030204" pitchFamily="34" charset="0"/>
                          <a:ea typeface="+mn-ea"/>
                          <a:cs typeface="Calibri" panose="020F0502020204030204" pitchFamily="34" charset="0"/>
                        </a:rPr>
                        <a:t> </a:t>
                      </a:r>
                      <a:endParaRPr lang="is-IS" sz="1100" b="0" i="0" kern="1200" dirty="0">
                        <a:solidFill>
                          <a:schemeClr val="dk1"/>
                        </a:solidFill>
                        <a:effectLst/>
                        <a:latin typeface="Calibri" panose="020F0502020204030204" pitchFamily="34" charset="0"/>
                        <a:ea typeface="+mn-ea"/>
                        <a:cs typeface="Calibri" panose="020F0502020204030204" pitchFamily="34" charset="0"/>
                      </a:endParaRPr>
                    </a:p>
                    <a:p>
                      <a:pPr rtl="0" fontAlgn="base"/>
                      <a:r>
                        <a:rPr lang="is-IS" sz="1100" b="0" i="0" kern="1200" dirty="0">
                          <a:solidFill>
                            <a:schemeClr val="dk1"/>
                          </a:solidFill>
                          <a:effectLst/>
                          <a:latin typeface="Calibri" panose="020F0502020204030204" pitchFamily="34" charset="0"/>
                          <a:ea typeface="+mn-ea"/>
                          <a:cs typeface="Calibri" panose="020F0502020204030204" pitchFamily="34" charset="0"/>
                        </a:rPr>
                        <a:t>  </a:t>
                      </a:r>
                      <a:br>
                        <a:rPr lang="is-IS" sz="1100" b="0" i="0" kern="1200" dirty="0">
                          <a:solidFill>
                            <a:schemeClr val="dk1"/>
                          </a:solidFill>
                          <a:effectLst/>
                          <a:highlight>
                            <a:srgbClr val="FFFF00"/>
                          </a:highlight>
                          <a:latin typeface="Calibri" panose="020F0502020204030204" pitchFamily="34" charset="0"/>
                          <a:ea typeface="+mn-ea"/>
                          <a:cs typeface="Calibri" panose="020F0502020204030204" pitchFamily="34" charset="0"/>
                        </a:rPr>
                      </a:br>
                      <a:r>
                        <a:rPr lang="is-IS" sz="1100" b="0" i="0" kern="1200" dirty="0">
                          <a:solidFill>
                            <a:schemeClr val="dk1"/>
                          </a:solidFill>
                          <a:effectLst/>
                          <a:highlight>
                            <a:srgbClr val="FFFF00"/>
                          </a:highlight>
                          <a:latin typeface="Calibri" panose="020F0502020204030204" pitchFamily="34" charset="0"/>
                          <a:ea typeface="+mn-ea"/>
                          <a:cs typeface="Calibri" panose="020F0502020204030204" pitchFamily="34" charset="0"/>
                        </a:rPr>
                        <a:t> </a:t>
                      </a:r>
                      <a:br>
                        <a:rPr lang="is-IS" sz="1100" b="0" i="0" kern="1200" dirty="0">
                          <a:solidFill>
                            <a:schemeClr val="dk1"/>
                          </a:solidFill>
                          <a:effectLst/>
                          <a:highlight>
                            <a:srgbClr val="FFFF00"/>
                          </a:highlight>
                          <a:latin typeface="Calibri" panose="020F0502020204030204" pitchFamily="34" charset="0"/>
                          <a:ea typeface="+mn-ea"/>
                          <a:cs typeface="Calibri" panose="020F0502020204030204" pitchFamily="34" charset="0"/>
                        </a:rPr>
                      </a:br>
                      <a:endParaRPr lang="en-US" dirty="0"/>
                    </a:p>
                    <a:p>
                      <a:pPr lvl="0" algn="l">
                        <a:lnSpc>
                          <a:spcPct val="107000"/>
                        </a:lnSpc>
                        <a:spcAft>
                          <a:spcPts val="800"/>
                        </a:spcAft>
                        <a:buNone/>
                      </a:pPr>
                      <a:endParaRPr lang="is-IS" sz="1100" dirty="0">
                        <a:solidFill>
                          <a:srgbClr val="548DD4"/>
                        </a:solidFill>
                        <a:effectLst/>
                        <a:latin typeface="Calibri"/>
                        <a:ea typeface="Calibri"/>
                      </a:endParaRPr>
                    </a:p>
                    <a:p>
                      <a:pPr algn="l">
                        <a:lnSpc>
                          <a:spcPct val="107000"/>
                        </a:lnSpc>
                        <a:spcAft>
                          <a:spcPts val="800"/>
                        </a:spcAft>
                      </a:pPr>
                      <a:endParaRPr lang="is-IS" sz="1100" dirty="0">
                        <a:solidFill>
                          <a:srgbClr val="548DD4"/>
                        </a:solidFill>
                        <a:effectLst/>
                        <a:latin typeface="Calibri" panose="020F0502020204030204" pitchFamily="34" charset="0"/>
                        <a:ea typeface="Calibri" panose="020F0502020204030204" pitchFamily="34" charset="0"/>
                      </a:endParaRPr>
                    </a:p>
                  </a:txBody>
                  <a:tcPr marL="89535" marR="895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7000"/>
                        </a:lnSpc>
                        <a:spcAft>
                          <a:spcPts val="800"/>
                        </a:spcAft>
                      </a:pPr>
                      <a:r>
                        <a:rPr lang="is-IS" sz="700">
                          <a:solidFill>
                            <a:schemeClr val="tx1"/>
                          </a:solidFill>
                          <a:effectLst/>
                        </a:rPr>
                        <a:t> </a:t>
                      </a:r>
                      <a:endParaRPr lang="is-IS" sz="70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7000"/>
                        </a:lnSpc>
                        <a:spcAft>
                          <a:spcPts val="800"/>
                        </a:spcAft>
                      </a:pPr>
                      <a:r>
                        <a:rPr lang="is-IS" sz="1100" dirty="0">
                          <a:solidFill>
                            <a:srgbClr val="4F81BD"/>
                          </a:solidFill>
                          <a:effectLst/>
                          <a:latin typeface="Calibri" panose="020F0502020204030204" pitchFamily="34" charset="0"/>
                          <a:ea typeface="Calibri" panose="020F0502020204030204" pitchFamily="34" charset="0"/>
                        </a:rPr>
                        <a:t> </a:t>
                      </a:r>
                      <a:endParaRPr lang="is-IS" sz="1100" dirty="0">
                        <a:effectLst/>
                        <a:latin typeface="Calibri" panose="020F0502020204030204" pitchFamily="34" charset="0"/>
                        <a:ea typeface="Calibri" panose="020F0502020204030204" pitchFamily="34" charset="0"/>
                      </a:endParaRPr>
                    </a:p>
                  </a:txBody>
                  <a:tcPr marL="89535" marR="895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893064"/>
                  </a:ext>
                </a:extLst>
              </a:tr>
            </a:tbl>
          </a:graphicData>
        </a:graphic>
      </p:graphicFrame>
    </p:spTree>
    <p:extLst>
      <p:ext uri="{BB962C8B-B14F-4D97-AF65-F5344CB8AC3E}">
        <p14:creationId xmlns:p14="http://schemas.microsoft.com/office/powerpoint/2010/main" val="36185630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075A69D-224A-4EED-9089-17A3D80F0041}"/>
              </a:ext>
            </a:extLst>
          </p:cNvPr>
          <p:cNvSpPr>
            <a:spLocks noGrp="1"/>
          </p:cNvSpPr>
          <p:nvPr>
            <p:ph type="title"/>
          </p:nvPr>
        </p:nvSpPr>
        <p:spPr>
          <a:xfrm>
            <a:off x="3186641" y="199844"/>
            <a:ext cx="3174402" cy="900000"/>
          </a:xfrm>
        </p:spPr>
        <p:txBody>
          <a:bodyPr>
            <a:normAutofit/>
          </a:bodyPr>
          <a:lstStyle/>
          <a:p>
            <a:r>
              <a:rPr lang="is-IS" sz="2400">
                <a:solidFill>
                  <a:schemeClr val="bg1"/>
                </a:solidFill>
                <a:latin typeface="Calibri" panose="020F0502020204030204" pitchFamily="34" charset="0"/>
                <a:ea typeface="Calibri" panose="020F0502020204030204" pitchFamily="34" charset="0"/>
              </a:rPr>
              <a:t>FJÖLBREYTILEIKI</a:t>
            </a:r>
            <a:br>
              <a:rPr lang="is-IS" sz="2400" b="1">
                <a:solidFill>
                  <a:schemeClr val="bg1"/>
                </a:solidFill>
                <a:effectLst/>
                <a:latin typeface="Calibri" panose="020F0502020204030204" pitchFamily="34" charset="0"/>
                <a:ea typeface="Calibri" panose="020F0502020204030204" pitchFamily="34" charset="0"/>
              </a:rPr>
            </a:br>
            <a:r>
              <a:rPr lang="is-IS" sz="1600">
                <a:solidFill>
                  <a:schemeClr val="bg1"/>
                </a:solidFill>
                <a:effectLst/>
                <a:latin typeface="Calibri" panose="020F0502020204030204" pitchFamily="34" charset="0"/>
                <a:ea typeface="Calibri" panose="020F0502020204030204" pitchFamily="34" charset="0"/>
              </a:rPr>
              <a:t>(fjölmenning, hinsegin málefni)</a:t>
            </a:r>
            <a:endParaRPr lang="is-IS" sz="1600">
              <a:solidFill>
                <a:schemeClr val="bg1"/>
              </a:solidFill>
            </a:endParaRPr>
          </a:p>
        </p:txBody>
      </p:sp>
      <p:sp>
        <p:nvSpPr>
          <p:cNvPr id="12" name="TextBox 11">
            <a:extLst>
              <a:ext uri="{FF2B5EF4-FFF2-40B4-BE49-F238E27FC236}">
                <a16:creationId xmlns:a16="http://schemas.microsoft.com/office/drawing/2014/main" id="{41368D3E-9295-A67A-9ABF-D474CEC915C6}"/>
              </a:ext>
            </a:extLst>
          </p:cNvPr>
          <p:cNvSpPr txBox="1"/>
          <p:nvPr/>
        </p:nvSpPr>
        <p:spPr>
          <a:xfrm>
            <a:off x="429492" y="1670406"/>
            <a:ext cx="3818021" cy="417358"/>
          </a:xfrm>
          <a:prstGeom prst="rect">
            <a:avLst/>
          </a:prstGeom>
          <a:noFill/>
        </p:spPr>
        <p:txBody>
          <a:bodyPr wrap="square" rtlCol="0">
            <a:spAutoFit/>
          </a:bodyPr>
          <a:lstStyle/>
          <a:p>
            <a:r>
              <a:rPr lang="is-IS"/>
              <a:t>5. – 7. BEKKUR</a:t>
            </a:r>
          </a:p>
        </p:txBody>
      </p:sp>
      <p:graphicFrame>
        <p:nvGraphicFramePr>
          <p:cNvPr id="4" name="Table 3">
            <a:extLst>
              <a:ext uri="{FF2B5EF4-FFF2-40B4-BE49-F238E27FC236}">
                <a16:creationId xmlns:a16="http://schemas.microsoft.com/office/drawing/2014/main" id="{64DE34F3-32C0-8CEF-DCA6-403DB8D8C615}"/>
              </a:ext>
            </a:extLst>
          </p:cNvPr>
          <p:cNvGraphicFramePr>
            <a:graphicFrameLocks noGrp="1"/>
          </p:cNvGraphicFramePr>
          <p:nvPr>
            <p:extLst>
              <p:ext uri="{D42A27DB-BD31-4B8C-83A1-F6EECF244321}">
                <p14:modId xmlns:p14="http://schemas.microsoft.com/office/powerpoint/2010/main" val="2411005460"/>
              </p:ext>
            </p:extLst>
          </p:nvPr>
        </p:nvGraphicFramePr>
        <p:xfrm>
          <a:off x="449976" y="2305888"/>
          <a:ext cx="5958047" cy="6742577"/>
        </p:xfrm>
        <a:graphic>
          <a:graphicData uri="http://schemas.openxmlformats.org/drawingml/2006/table">
            <a:tbl>
              <a:tblPr firstRow="1" firstCol="1" bandRow="1">
                <a:tableStyleId>{5C22544A-7EE6-4342-B048-85BDC9FD1C3A}</a:tableStyleId>
              </a:tblPr>
              <a:tblGrid>
                <a:gridCol w="1901162">
                  <a:extLst>
                    <a:ext uri="{9D8B030D-6E8A-4147-A177-3AD203B41FA5}">
                      <a16:colId xmlns:a16="http://schemas.microsoft.com/office/drawing/2014/main" val="24890468"/>
                    </a:ext>
                  </a:extLst>
                </a:gridCol>
                <a:gridCol w="2524516">
                  <a:extLst>
                    <a:ext uri="{9D8B030D-6E8A-4147-A177-3AD203B41FA5}">
                      <a16:colId xmlns:a16="http://schemas.microsoft.com/office/drawing/2014/main" val="957653503"/>
                    </a:ext>
                  </a:extLst>
                </a:gridCol>
                <a:gridCol w="662707">
                  <a:extLst>
                    <a:ext uri="{9D8B030D-6E8A-4147-A177-3AD203B41FA5}">
                      <a16:colId xmlns:a16="http://schemas.microsoft.com/office/drawing/2014/main" val="199538696"/>
                    </a:ext>
                  </a:extLst>
                </a:gridCol>
                <a:gridCol w="869662">
                  <a:extLst>
                    <a:ext uri="{9D8B030D-6E8A-4147-A177-3AD203B41FA5}">
                      <a16:colId xmlns:a16="http://schemas.microsoft.com/office/drawing/2014/main" val="702745349"/>
                    </a:ext>
                  </a:extLst>
                </a:gridCol>
              </a:tblGrid>
              <a:tr h="492956">
                <a:tc>
                  <a:txBody>
                    <a:bodyPr/>
                    <a:lstStyle/>
                    <a:p>
                      <a:pPr algn="l">
                        <a:lnSpc>
                          <a:spcPct val="115000"/>
                        </a:lnSpc>
                        <a:spcAft>
                          <a:spcPts val="800"/>
                        </a:spcAft>
                      </a:pPr>
                      <a:r>
                        <a:rPr lang="is-IS" sz="700">
                          <a:solidFill>
                            <a:schemeClr val="tx1"/>
                          </a:solidFill>
                          <a:effectLst/>
                        </a:rPr>
                        <a:t>Markmið</a:t>
                      </a:r>
                      <a:endParaRPr lang="is-IS" sz="70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a:lnSpc>
                          <a:spcPct val="115000"/>
                        </a:lnSpc>
                        <a:spcAft>
                          <a:spcPts val="800"/>
                        </a:spcAft>
                      </a:pPr>
                      <a:r>
                        <a:rPr lang="is-IS" sz="700">
                          <a:solidFill>
                            <a:schemeClr val="tx1"/>
                          </a:solidFill>
                          <a:effectLst/>
                        </a:rPr>
                        <a:t>Verkefni/leiðir</a:t>
                      </a:r>
                      <a:endParaRPr lang="is-IS" sz="70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a:lnSpc>
                          <a:spcPct val="107000"/>
                        </a:lnSpc>
                        <a:spcAft>
                          <a:spcPts val="800"/>
                        </a:spcAft>
                      </a:pPr>
                      <a:r>
                        <a:rPr lang="is-IS" sz="700">
                          <a:solidFill>
                            <a:schemeClr val="tx1"/>
                          </a:solidFill>
                          <a:effectLst/>
                        </a:rPr>
                        <a:t>Ábyrgðaraðili fræðslu: </a:t>
                      </a:r>
                      <a:endParaRPr lang="is-IS" sz="70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a:lnSpc>
                          <a:spcPct val="107000"/>
                        </a:lnSpc>
                        <a:spcAft>
                          <a:spcPts val="800"/>
                        </a:spcAft>
                      </a:pPr>
                      <a:r>
                        <a:rPr lang="is-IS" sz="700">
                          <a:solidFill>
                            <a:schemeClr val="tx1"/>
                          </a:solidFill>
                          <a:effectLst/>
                        </a:rPr>
                        <a:t>Hvernig verður fræðslunni fylgt eftir:</a:t>
                      </a:r>
                      <a:endParaRPr lang="is-IS" sz="70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625762487"/>
                  </a:ext>
                </a:extLst>
              </a:tr>
              <a:tr h="6249621">
                <a:tc>
                  <a:txBody>
                    <a:bodyPr/>
                    <a:lstStyle/>
                    <a:p>
                      <a:pPr algn="l">
                        <a:lnSpc>
                          <a:spcPct val="107000"/>
                        </a:lnSpc>
                        <a:spcAft>
                          <a:spcPts val="800"/>
                        </a:spcAft>
                      </a:pPr>
                      <a:r>
                        <a:rPr lang="is-IS" sz="1100" i="1" dirty="0">
                          <a:solidFill>
                            <a:schemeClr val="tx1"/>
                          </a:solidFill>
                          <a:effectLst/>
                          <a:latin typeface="Calibri" panose="020F0502020204030204" pitchFamily="34" charset="0"/>
                          <a:ea typeface="Calibri" panose="020F0502020204030204" pitchFamily="34" charset="0"/>
                        </a:rPr>
                        <a:t>Fjölbreytileiki</a:t>
                      </a:r>
                    </a:p>
                    <a:p>
                      <a:pPr algn="l">
                        <a:lnSpc>
                          <a:spcPct val="107000"/>
                        </a:lnSpc>
                        <a:spcAft>
                          <a:spcPts val="800"/>
                        </a:spcAft>
                      </a:pPr>
                      <a:r>
                        <a:rPr lang="is-IS" sz="1100" b="0" i="0" dirty="0">
                          <a:solidFill>
                            <a:schemeClr val="tx1"/>
                          </a:solidFill>
                          <a:effectLst/>
                          <a:latin typeface="Calibri" panose="020F0502020204030204" pitchFamily="34" charset="0"/>
                          <a:ea typeface="Calibri" panose="020F0502020204030204" pitchFamily="34" charset="0"/>
                        </a:rPr>
                        <a:t>Að nemendur</a:t>
                      </a:r>
                    </a:p>
                    <a:p>
                      <a:pPr marL="342900" lvl="0" indent="-342900" algn="l">
                        <a:lnSpc>
                          <a:spcPct val="107000"/>
                        </a:lnSpc>
                        <a:spcAft>
                          <a:spcPts val="800"/>
                        </a:spcAft>
                        <a:buFont typeface="Calibri" panose="020F0502020204030204" pitchFamily="34" charset="0"/>
                        <a:buChar char="-"/>
                      </a:pPr>
                      <a:r>
                        <a:rPr lang="is-IS" sz="1100" b="0" dirty="0">
                          <a:solidFill>
                            <a:schemeClr val="tx1"/>
                          </a:solidFill>
                          <a:effectLst/>
                          <a:latin typeface="Calibri" panose="020F0502020204030204" pitchFamily="34" charset="0"/>
                          <a:ea typeface="Calibri" panose="020F0502020204030204" pitchFamily="34" charset="0"/>
                        </a:rPr>
                        <a:t>Öðlist skilning og jákvætt viðhorf gagnvart hinum ýmsum fjölbreytileika sem er í samfélaginu</a:t>
                      </a:r>
                    </a:p>
                    <a:p>
                      <a:pPr marL="342900" lvl="0" indent="-342900" algn="l">
                        <a:lnSpc>
                          <a:spcPct val="107000"/>
                        </a:lnSpc>
                        <a:spcAft>
                          <a:spcPts val="800"/>
                        </a:spcAft>
                        <a:buFont typeface="Calibri" panose="020F0502020204030204" pitchFamily="34" charset="0"/>
                        <a:buChar char="-"/>
                      </a:pPr>
                      <a:r>
                        <a:rPr lang="is-I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Þekki hugtök eins og kvenleika, karlmennska, staðalímyndir og félagsmótun.</a:t>
                      </a:r>
                    </a:p>
                    <a:p>
                      <a:pPr algn="l">
                        <a:lnSpc>
                          <a:spcPct val="107000"/>
                        </a:lnSpc>
                        <a:spcAft>
                          <a:spcPts val="800"/>
                        </a:spcAft>
                      </a:pPr>
                      <a:r>
                        <a:rPr lang="is-IS" sz="1100" dirty="0">
                          <a:solidFill>
                            <a:schemeClr val="tx1"/>
                          </a:solidFill>
                          <a:effectLst/>
                          <a:latin typeface="Calibri" panose="020F0502020204030204" pitchFamily="34" charset="0"/>
                          <a:ea typeface="Calibri" panose="020F0502020204030204" pitchFamily="34" charset="0"/>
                        </a:rPr>
                        <a:t> </a:t>
                      </a:r>
                    </a:p>
                  </a:txBody>
                  <a:tcPr marL="89535" marR="89535"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a:lnSpc>
                          <a:spcPct val="107000"/>
                        </a:lnSpc>
                        <a:spcAft>
                          <a:spcPts val="800"/>
                        </a:spcAft>
                      </a:pPr>
                      <a:r>
                        <a:rPr lang="is-IS" sz="1100" dirty="0">
                          <a:solidFill>
                            <a:schemeClr val="tx1"/>
                          </a:solidFill>
                          <a:effectLst/>
                          <a:latin typeface="Calibri" panose="020F0502020204030204" pitchFamily="34" charset="0"/>
                          <a:ea typeface="Calibri" panose="020F0502020204030204" pitchFamily="34" charset="0"/>
                        </a:rPr>
                        <a:t>Kynfræðsla sett í skólanámskrár. (Kynfræðsla hefst á miðstigi – Barnaþing)</a:t>
                      </a:r>
                    </a:p>
                    <a:p>
                      <a:pPr algn="l">
                        <a:lnSpc>
                          <a:spcPct val="107000"/>
                        </a:lnSpc>
                        <a:spcAft>
                          <a:spcPts val="800"/>
                        </a:spcAft>
                      </a:pPr>
                      <a:r>
                        <a:rPr lang="is-IS" sz="1100" dirty="0">
                          <a:solidFill>
                            <a:schemeClr val="tx1"/>
                          </a:solidFill>
                          <a:effectLst/>
                          <a:latin typeface="Calibri" panose="020F0502020204030204" pitchFamily="34" charset="0"/>
                          <a:ea typeface="Calibri" panose="020F0502020204030204" pitchFamily="34" charset="0"/>
                        </a:rPr>
                        <a:t>Hugmyndir að námsefni, kveikjum og kennsluleiðbeiningum auk annars fróðleiks. Verkefnið </a:t>
                      </a:r>
                      <a:r>
                        <a:rPr lang="is-IS" sz="1100" u="sng" dirty="0">
                          <a:solidFill>
                            <a:schemeClr val="tx1"/>
                          </a:solidFill>
                          <a:effectLst/>
                          <a:latin typeface="Calibri" panose="020F0502020204030204" pitchFamily="34" charset="0"/>
                          <a:ea typeface="Calibri" panose="020F0502020204030204" pitchFamily="34" charset="0"/>
                          <a:hlinkClick r:id="rId3">
                            <a:extLst>
                              <a:ext uri="{A12FA001-AC4F-418D-AE19-62706E023703}">
                                <ahyp:hlinkClr xmlns:ahyp="http://schemas.microsoft.com/office/drawing/2018/hyperlinkcolor" val="tx"/>
                              </a:ext>
                            </a:extLst>
                          </a:hlinkClick>
                        </a:rPr>
                        <a:t>Vika6</a:t>
                      </a:r>
                      <a:r>
                        <a:rPr lang="is-IS" sz="1100" dirty="0">
                          <a:solidFill>
                            <a:schemeClr val="tx1"/>
                          </a:solidFill>
                          <a:effectLst/>
                          <a:latin typeface="Calibri" panose="020F0502020204030204" pitchFamily="34" charset="0"/>
                          <a:ea typeface="Calibri" panose="020F0502020204030204" pitchFamily="34" charset="0"/>
                        </a:rPr>
                        <a:t> hjá Skóla- og frístundasviði R</a:t>
                      </a:r>
                    </a:p>
                    <a:p>
                      <a:pPr algn="l">
                        <a:lnSpc>
                          <a:spcPct val="107000"/>
                        </a:lnSpc>
                        <a:spcAft>
                          <a:spcPts val="800"/>
                        </a:spcAft>
                      </a:pPr>
                      <a:r>
                        <a:rPr lang="is-IS" sz="1100" dirty="0">
                          <a:solidFill>
                            <a:schemeClr val="tx1"/>
                          </a:solidFill>
                          <a:effectLst/>
                          <a:latin typeface="Calibri" panose="020F0502020204030204" pitchFamily="34" charset="0"/>
                          <a:ea typeface="Calibri" panose="020F0502020204030204" pitchFamily="34" charset="0"/>
                        </a:rPr>
                        <a:t>Stopp ofbeldi – </a:t>
                      </a:r>
                      <a:r>
                        <a:rPr lang="is-IS" sz="1100" u="sng" dirty="0">
                          <a:solidFill>
                            <a:schemeClr val="tx1"/>
                          </a:solidFill>
                          <a:effectLst/>
                          <a:latin typeface="Calibri" panose="020F0502020204030204" pitchFamily="34" charset="0"/>
                          <a:ea typeface="Calibri" panose="020F0502020204030204" pitchFamily="34" charset="0"/>
                          <a:hlinkClick r:id="rId4">
                            <a:extLst>
                              <a:ext uri="{A12FA001-AC4F-418D-AE19-62706E023703}">
                                <ahyp:hlinkClr xmlns:ahyp="http://schemas.microsoft.com/office/drawing/2018/hyperlinkcolor" val="tx"/>
                              </a:ext>
                            </a:extLst>
                          </a:hlinkClick>
                        </a:rPr>
                        <a:t>Námsefni fyrri miðstig</a:t>
                      </a:r>
                      <a:endParaRPr lang="is-IS" sz="1100" dirty="0">
                        <a:solidFill>
                          <a:schemeClr val="tx1"/>
                        </a:solidFill>
                        <a:effectLst/>
                        <a:latin typeface="Calibri" panose="020F0502020204030204" pitchFamily="34" charset="0"/>
                        <a:ea typeface="Calibri" panose="020F0502020204030204" pitchFamily="34" charset="0"/>
                      </a:endParaRPr>
                    </a:p>
                    <a:p>
                      <a:pPr algn="l">
                        <a:lnSpc>
                          <a:spcPct val="107000"/>
                        </a:lnSpc>
                        <a:spcAft>
                          <a:spcPts val="800"/>
                        </a:spcAft>
                      </a:pPr>
                      <a:r>
                        <a:rPr lang="is-IS" sz="1100" dirty="0">
                          <a:solidFill>
                            <a:schemeClr val="tx1"/>
                          </a:solidFill>
                          <a:effectLst/>
                          <a:latin typeface="Calibri" panose="020F0502020204030204" pitchFamily="34" charset="0"/>
                          <a:ea typeface="Calibri" panose="020F0502020204030204" pitchFamily="34" charset="0"/>
                        </a:rPr>
                        <a:t>Litla Kompás - </a:t>
                      </a:r>
                      <a:r>
                        <a:rPr lang="is-IS" sz="1100" u="sng" dirty="0">
                          <a:solidFill>
                            <a:schemeClr val="tx1"/>
                          </a:solidFill>
                          <a:effectLst/>
                          <a:latin typeface="Calibri" panose="020F0502020204030204" pitchFamily="34" charset="0"/>
                          <a:ea typeface="Calibri" panose="020F0502020204030204" pitchFamily="34" charset="0"/>
                          <a:hlinkClick r:id="rId5">
                            <a:extLst>
                              <a:ext uri="{A12FA001-AC4F-418D-AE19-62706E023703}">
                                <ahyp:hlinkClr xmlns:ahyp="http://schemas.microsoft.com/office/drawing/2018/hyperlinkcolor" val="tx"/>
                              </a:ext>
                            </a:extLst>
                          </a:hlinkClick>
                        </a:rPr>
                        <a:t>Handbók um mannréttindi fyrir ungt fólk</a:t>
                      </a:r>
                      <a:endParaRPr lang="is-IS" sz="1100" dirty="0">
                        <a:solidFill>
                          <a:schemeClr val="tx1"/>
                        </a:solidFill>
                        <a:effectLst/>
                        <a:latin typeface="Calibri" panose="020F0502020204030204" pitchFamily="34" charset="0"/>
                        <a:ea typeface="Calibri" panose="020F0502020204030204" pitchFamily="34" charset="0"/>
                      </a:endParaRPr>
                    </a:p>
                    <a:p>
                      <a:pPr algn="l">
                        <a:lnSpc>
                          <a:spcPct val="107000"/>
                        </a:lnSpc>
                        <a:spcAft>
                          <a:spcPts val="800"/>
                        </a:spcAft>
                      </a:pPr>
                      <a:r>
                        <a:rPr lang="nb-NO" sz="1100" dirty="0">
                          <a:solidFill>
                            <a:schemeClr val="tx1"/>
                          </a:solidFill>
                          <a:effectLst/>
                          <a:latin typeface="Calibri" panose="020F0502020204030204" pitchFamily="34" charset="0"/>
                          <a:ea typeface="Calibri" panose="020F0502020204030204" pitchFamily="34" charset="0"/>
                        </a:rPr>
                        <a:t>Hinsegin fræðsla fyrir 6. bekk</a:t>
                      </a:r>
                      <a:endParaRPr lang="is-IS" sz="1100" dirty="0">
                        <a:effectLst/>
                        <a:latin typeface="Calibri" panose="020F0502020204030204" pitchFamily="34" charset="0"/>
                        <a:ea typeface="Calibri" panose="020F0502020204030204" pitchFamily="34" charset="0"/>
                      </a:endParaRPr>
                    </a:p>
                    <a:p>
                      <a:pPr algn="l">
                        <a:lnSpc>
                          <a:spcPct val="107000"/>
                        </a:lnSpc>
                        <a:spcAft>
                          <a:spcPts val="800"/>
                        </a:spcAft>
                      </a:pPr>
                      <a:endParaRPr lang="is-IS" sz="1100" dirty="0">
                        <a:effectLst/>
                        <a:latin typeface="Calibri" panose="020F0502020204030204" pitchFamily="34" charset="0"/>
                        <a:ea typeface="Calibri" panose="020F0502020204030204" pitchFamily="34" charset="0"/>
                      </a:endParaRPr>
                    </a:p>
                  </a:txBody>
                  <a:tcPr marL="89535" marR="895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7000"/>
                        </a:lnSpc>
                        <a:spcAft>
                          <a:spcPts val="800"/>
                        </a:spcAft>
                      </a:pPr>
                      <a:r>
                        <a:rPr lang="is-IS" sz="700">
                          <a:solidFill>
                            <a:schemeClr val="tx1"/>
                          </a:solidFill>
                          <a:effectLst/>
                        </a:rPr>
                        <a:t> </a:t>
                      </a:r>
                      <a:endParaRPr lang="is-IS" sz="70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7000"/>
                        </a:lnSpc>
                        <a:spcAft>
                          <a:spcPts val="800"/>
                        </a:spcAft>
                      </a:pPr>
                      <a:r>
                        <a:rPr lang="is-IS" sz="700" dirty="0">
                          <a:solidFill>
                            <a:schemeClr val="tx1"/>
                          </a:solidFill>
                          <a:effectLst/>
                        </a:rPr>
                        <a:t> </a:t>
                      </a:r>
                      <a:endParaRPr lang="is-IS" sz="700" dirty="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893064"/>
                  </a:ext>
                </a:extLst>
              </a:tr>
            </a:tbl>
          </a:graphicData>
        </a:graphic>
      </p:graphicFrame>
    </p:spTree>
    <p:extLst>
      <p:ext uri="{BB962C8B-B14F-4D97-AF65-F5344CB8AC3E}">
        <p14:creationId xmlns:p14="http://schemas.microsoft.com/office/powerpoint/2010/main" val="33699513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9A9C37F-A366-F0DE-E6AA-F0F6B69D5227}"/>
              </a:ext>
            </a:extLst>
          </p:cNvPr>
          <p:cNvSpPr>
            <a:spLocks noGrp="1"/>
          </p:cNvSpPr>
          <p:nvPr>
            <p:ph type="ctrTitle"/>
          </p:nvPr>
        </p:nvSpPr>
        <p:spPr/>
        <p:txBody>
          <a:bodyPr>
            <a:normAutofit/>
          </a:bodyPr>
          <a:lstStyle/>
          <a:p>
            <a:r>
              <a:rPr lang="is-IS" sz="6000"/>
              <a:t>8. 10. BEKKUR</a:t>
            </a:r>
          </a:p>
        </p:txBody>
      </p:sp>
      <p:sp>
        <p:nvSpPr>
          <p:cNvPr id="5" name="Subtitle 4">
            <a:extLst>
              <a:ext uri="{FF2B5EF4-FFF2-40B4-BE49-F238E27FC236}">
                <a16:creationId xmlns:a16="http://schemas.microsoft.com/office/drawing/2014/main" id="{04C319FF-F69D-E1C9-2314-CB880C37390E}"/>
              </a:ext>
            </a:extLst>
          </p:cNvPr>
          <p:cNvSpPr>
            <a:spLocks noGrp="1"/>
          </p:cNvSpPr>
          <p:nvPr>
            <p:ph type="subTitle" idx="1"/>
          </p:nvPr>
        </p:nvSpPr>
        <p:spPr/>
        <p:txBody>
          <a:bodyPr/>
          <a:lstStyle/>
          <a:p>
            <a:r>
              <a:rPr lang="is-IS"/>
              <a:t>FORVARNIR MEÐAL BARNA GEGN KYNFERÐISLEGU OG KYNBUNDNU OFBELDI OG ÁREITNI</a:t>
            </a:r>
          </a:p>
        </p:txBody>
      </p:sp>
      <p:pic>
        <p:nvPicPr>
          <p:cNvPr id="3" name="Picture 2">
            <a:extLst>
              <a:ext uri="{FF2B5EF4-FFF2-40B4-BE49-F238E27FC236}">
                <a16:creationId xmlns:a16="http://schemas.microsoft.com/office/drawing/2014/main" id="{F4629722-CF57-BEAF-7352-155049295756}"/>
              </a:ext>
            </a:extLst>
          </p:cNvPr>
          <p:cNvPicPr>
            <a:picLocks noChangeAspect="1"/>
          </p:cNvPicPr>
          <p:nvPr/>
        </p:nvPicPr>
        <p:blipFill>
          <a:blip r:embed="rId2"/>
          <a:stretch>
            <a:fillRect/>
          </a:stretch>
        </p:blipFill>
        <p:spPr>
          <a:xfrm>
            <a:off x="154577" y="199072"/>
            <a:ext cx="3048000" cy="1095375"/>
          </a:xfrm>
          <a:prstGeom prst="rect">
            <a:avLst/>
          </a:prstGeom>
        </p:spPr>
      </p:pic>
    </p:spTree>
    <p:extLst>
      <p:ext uri="{BB962C8B-B14F-4D97-AF65-F5344CB8AC3E}">
        <p14:creationId xmlns:p14="http://schemas.microsoft.com/office/powerpoint/2010/main" val="27105562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075A69D-224A-4EED-9089-17A3D80F0041}"/>
              </a:ext>
            </a:extLst>
          </p:cNvPr>
          <p:cNvSpPr>
            <a:spLocks noGrp="1"/>
          </p:cNvSpPr>
          <p:nvPr>
            <p:ph type="title"/>
          </p:nvPr>
        </p:nvSpPr>
        <p:spPr>
          <a:xfrm>
            <a:off x="3186641" y="199844"/>
            <a:ext cx="3174402" cy="900000"/>
          </a:xfrm>
        </p:spPr>
        <p:txBody>
          <a:bodyPr>
            <a:normAutofit fontScale="90000"/>
          </a:bodyPr>
          <a:lstStyle/>
          <a:p>
            <a:r>
              <a:rPr lang="is-IS" sz="2500">
                <a:solidFill>
                  <a:srgbClr val="FFFFFF"/>
                </a:solidFill>
              </a:rPr>
              <a:t>HEILBRIGÐI</a:t>
            </a:r>
            <a:br>
              <a:rPr lang="is-IS" sz="2500">
                <a:solidFill>
                  <a:srgbClr val="FFFFFF"/>
                </a:solidFill>
              </a:rPr>
            </a:br>
            <a:r>
              <a:rPr lang="is-IS" sz="1800">
                <a:solidFill>
                  <a:schemeClr val="bg1"/>
                </a:solidFill>
                <a:effectLst/>
                <a:latin typeface="Calibri" panose="020F0502020204030204" pitchFamily="34" charset="0"/>
                <a:ea typeface="Calibri" panose="020F0502020204030204" pitchFamily="34" charset="0"/>
              </a:rPr>
              <a:t>(Líkaminn minn, kynfræðsla, kynvitund, félagsfærni, seigla og sjálfsefling)</a:t>
            </a:r>
            <a:endParaRPr lang="is-IS" sz="2800">
              <a:solidFill>
                <a:schemeClr val="bg1"/>
              </a:solidFill>
            </a:endParaRPr>
          </a:p>
        </p:txBody>
      </p:sp>
      <p:sp>
        <p:nvSpPr>
          <p:cNvPr id="12" name="TextBox 11">
            <a:extLst>
              <a:ext uri="{FF2B5EF4-FFF2-40B4-BE49-F238E27FC236}">
                <a16:creationId xmlns:a16="http://schemas.microsoft.com/office/drawing/2014/main" id="{41368D3E-9295-A67A-9ABF-D474CEC915C6}"/>
              </a:ext>
            </a:extLst>
          </p:cNvPr>
          <p:cNvSpPr txBox="1"/>
          <p:nvPr/>
        </p:nvSpPr>
        <p:spPr>
          <a:xfrm>
            <a:off x="429492" y="1670406"/>
            <a:ext cx="3818021" cy="417358"/>
          </a:xfrm>
          <a:prstGeom prst="rect">
            <a:avLst/>
          </a:prstGeom>
          <a:noFill/>
        </p:spPr>
        <p:txBody>
          <a:bodyPr wrap="square" rtlCol="0">
            <a:spAutoFit/>
          </a:bodyPr>
          <a:lstStyle/>
          <a:p>
            <a:r>
              <a:rPr lang="is-IS"/>
              <a:t>8. – 10. BEKKUR</a:t>
            </a:r>
          </a:p>
        </p:txBody>
      </p:sp>
      <p:graphicFrame>
        <p:nvGraphicFramePr>
          <p:cNvPr id="4" name="Table 3">
            <a:extLst>
              <a:ext uri="{FF2B5EF4-FFF2-40B4-BE49-F238E27FC236}">
                <a16:creationId xmlns:a16="http://schemas.microsoft.com/office/drawing/2014/main" id="{B57933DC-749E-826C-3564-D226FB019E46}"/>
              </a:ext>
            </a:extLst>
          </p:cNvPr>
          <p:cNvGraphicFramePr>
            <a:graphicFrameLocks noGrp="1"/>
          </p:cNvGraphicFramePr>
          <p:nvPr>
            <p:extLst>
              <p:ext uri="{D42A27DB-BD31-4B8C-83A1-F6EECF244321}">
                <p14:modId xmlns:p14="http://schemas.microsoft.com/office/powerpoint/2010/main" val="3447352769"/>
              </p:ext>
            </p:extLst>
          </p:nvPr>
        </p:nvGraphicFramePr>
        <p:xfrm>
          <a:off x="429492" y="2429486"/>
          <a:ext cx="5794700" cy="6688755"/>
        </p:xfrm>
        <a:graphic>
          <a:graphicData uri="http://schemas.openxmlformats.org/drawingml/2006/table">
            <a:tbl>
              <a:tblPr firstRow="1" firstCol="1" bandRow="1">
                <a:tableStyleId>{5C22544A-7EE6-4342-B048-85BDC9FD1C3A}</a:tableStyleId>
              </a:tblPr>
              <a:tblGrid>
                <a:gridCol w="1747340">
                  <a:extLst>
                    <a:ext uri="{9D8B030D-6E8A-4147-A177-3AD203B41FA5}">
                      <a16:colId xmlns:a16="http://schemas.microsoft.com/office/drawing/2014/main" val="24890468"/>
                    </a:ext>
                  </a:extLst>
                </a:gridCol>
                <a:gridCol w="2514991">
                  <a:extLst>
                    <a:ext uri="{9D8B030D-6E8A-4147-A177-3AD203B41FA5}">
                      <a16:colId xmlns:a16="http://schemas.microsoft.com/office/drawing/2014/main" val="957653503"/>
                    </a:ext>
                  </a:extLst>
                </a:gridCol>
                <a:gridCol w="662707">
                  <a:extLst>
                    <a:ext uri="{9D8B030D-6E8A-4147-A177-3AD203B41FA5}">
                      <a16:colId xmlns:a16="http://schemas.microsoft.com/office/drawing/2014/main" val="199538696"/>
                    </a:ext>
                  </a:extLst>
                </a:gridCol>
                <a:gridCol w="869662">
                  <a:extLst>
                    <a:ext uri="{9D8B030D-6E8A-4147-A177-3AD203B41FA5}">
                      <a16:colId xmlns:a16="http://schemas.microsoft.com/office/drawing/2014/main" val="702745349"/>
                    </a:ext>
                  </a:extLst>
                </a:gridCol>
              </a:tblGrid>
              <a:tr h="489021">
                <a:tc>
                  <a:txBody>
                    <a:bodyPr/>
                    <a:lstStyle/>
                    <a:p>
                      <a:pPr algn="l">
                        <a:lnSpc>
                          <a:spcPct val="115000"/>
                        </a:lnSpc>
                        <a:spcAft>
                          <a:spcPts val="800"/>
                        </a:spcAft>
                      </a:pPr>
                      <a:r>
                        <a:rPr lang="is-IS" sz="700" dirty="0">
                          <a:solidFill>
                            <a:schemeClr val="tx1"/>
                          </a:solidFill>
                          <a:effectLst/>
                        </a:rPr>
                        <a:t>Markmið</a:t>
                      </a:r>
                      <a:endParaRPr lang="is-IS" sz="700" dirty="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a:lnSpc>
                          <a:spcPct val="115000"/>
                        </a:lnSpc>
                        <a:spcAft>
                          <a:spcPts val="800"/>
                        </a:spcAft>
                      </a:pPr>
                      <a:r>
                        <a:rPr lang="is-IS" sz="700">
                          <a:solidFill>
                            <a:schemeClr val="tx1"/>
                          </a:solidFill>
                          <a:effectLst/>
                        </a:rPr>
                        <a:t>Verkefni/leiðir</a:t>
                      </a:r>
                      <a:endParaRPr lang="is-IS" sz="70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a:lnSpc>
                          <a:spcPct val="107000"/>
                        </a:lnSpc>
                        <a:spcAft>
                          <a:spcPts val="800"/>
                        </a:spcAft>
                      </a:pPr>
                      <a:r>
                        <a:rPr lang="is-IS" sz="700">
                          <a:solidFill>
                            <a:schemeClr val="tx1"/>
                          </a:solidFill>
                          <a:effectLst/>
                        </a:rPr>
                        <a:t>Ábyrgðaraðili fræðslu: </a:t>
                      </a:r>
                      <a:endParaRPr lang="is-IS" sz="70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a:lnSpc>
                          <a:spcPct val="107000"/>
                        </a:lnSpc>
                        <a:spcAft>
                          <a:spcPts val="800"/>
                        </a:spcAft>
                      </a:pPr>
                      <a:r>
                        <a:rPr lang="is-IS" sz="700">
                          <a:solidFill>
                            <a:schemeClr val="tx1"/>
                          </a:solidFill>
                          <a:effectLst/>
                        </a:rPr>
                        <a:t>Hvernig verður fræðslunni fylgt eftir:</a:t>
                      </a:r>
                      <a:endParaRPr lang="is-IS" sz="70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625762487"/>
                  </a:ext>
                </a:extLst>
              </a:tr>
              <a:tr h="6199734">
                <a:tc>
                  <a:txBody>
                    <a:bodyPr/>
                    <a:lstStyle/>
                    <a:p>
                      <a:pPr algn="l">
                        <a:lnSpc>
                          <a:spcPct val="107000"/>
                        </a:lnSpc>
                        <a:spcAft>
                          <a:spcPts val="800"/>
                        </a:spcAft>
                      </a:pPr>
                      <a:r>
                        <a:rPr lang="is-IS" sz="1100" b="1" i="1" dirty="0">
                          <a:solidFill>
                            <a:schemeClr val="tx1"/>
                          </a:solidFill>
                          <a:effectLst/>
                          <a:latin typeface="Calibri" panose="020F0502020204030204" pitchFamily="34" charset="0"/>
                          <a:ea typeface="Calibri" panose="020F0502020204030204" pitchFamily="34" charset="0"/>
                        </a:rPr>
                        <a:t>Félagsfærni, seigla og </a:t>
                      </a:r>
                      <a:r>
                        <a:rPr lang="is-IS" sz="1100" b="1" i="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sjálfsefling:</a:t>
                      </a:r>
                    </a:p>
                    <a:p>
                      <a:pPr algn="l">
                        <a:lnSpc>
                          <a:spcPct val="107000"/>
                        </a:lnSpc>
                        <a:spcAft>
                          <a:spcPts val="800"/>
                        </a:spcAft>
                      </a:pPr>
                      <a:r>
                        <a:rPr lang="is-IS" sz="1100" b="0" i="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Að nemendur</a:t>
                      </a:r>
                    </a:p>
                    <a:p>
                      <a:pPr marL="171450" indent="-171450" rtl="0" fontAlgn="base">
                        <a:buFont typeface="Arial" panose="020B0604020202020204" pitchFamily="34" charset="0"/>
                        <a:buChar char="•"/>
                      </a:pPr>
                      <a:r>
                        <a:rPr lang="is-IS" sz="1013" b="0" i="0" kern="1200" dirty="0">
                          <a:solidFill>
                            <a:schemeClr val="tx1"/>
                          </a:solidFill>
                          <a:effectLst/>
                          <a:latin typeface="Calibri" panose="020F0502020204030204" pitchFamily="34" charset="0"/>
                          <a:ea typeface="+mn-ea"/>
                          <a:cs typeface="Calibri" panose="020F0502020204030204" pitchFamily="34" charset="0"/>
                        </a:rPr>
                        <a:t>Kynnist leiðum til að takast á við ýmsar tilfinningar og áskoranir.  </a:t>
                      </a:r>
                    </a:p>
                    <a:p>
                      <a:pPr marL="171450" indent="-171450" rtl="0" fontAlgn="base">
                        <a:buFont typeface="Arial" panose="020B0604020202020204" pitchFamily="34" charset="0"/>
                        <a:buChar char="•"/>
                      </a:pPr>
                      <a:r>
                        <a:rPr lang="is-IS" sz="1013" b="0" i="0" kern="1200" dirty="0">
                          <a:solidFill>
                            <a:schemeClr val="tx1"/>
                          </a:solidFill>
                          <a:effectLst/>
                          <a:latin typeface="Calibri" panose="020F0502020204030204" pitchFamily="34" charset="0"/>
                          <a:ea typeface="+mn-ea"/>
                          <a:cs typeface="Calibri" panose="020F0502020204030204" pitchFamily="34" charset="0"/>
                        </a:rPr>
                        <a:t>Kynnist leiðum til að standa með sjálfum sér. </a:t>
                      </a:r>
                    </a:p>
                    <a:p>
                      <a:pPr rtl="0" fontAlgn="base"/>
                      <a:r>
                        <a:rPr lang="is-IS" sz="1013" b="0" i="0" kern="1200" dirty="0">
                          <a:solidFill>
                            <a:schemeClr val="tx1"/>
                          </a:solidFill>
                          <a:effectLst/>
                          <a:latin typeface="Calibri" panose="020F0502020204030204" pitchFamily="34" charset="0"/>
                          <a:ea typeface="+mn-ea"/>
                          <a:cs typeface="Calibri" panose="020F0502020204030204" pitchFamily="34" charset="0"/>
                        </a:rPr>
                        <a:t> </a:t>
                      </a:r>
                    </a:p>
                    <a:p>
                      <a:pPr rtl="0" fontAlgn="base"/>
                      <a:r>
                        <a:rPr lang="is-IS" sz="1013" b="0" i="0" kern="1200" dirty="0">
                          <a:solidFill>
                            <a:schemeClr val="tx1"/>
                          </a:solidFill>
                          <a:effectLst/>
                          <a:latin typeface="Calibri" panose="020F0502020204030204" pitchFamily="34" charset="0"/>
                          <a:ea typeface="+mn-ea"/>
                          <a:cs typeface="Calibri" panose="020F0502020204030204" pitchFamily="34" charset="0"/>
                        </a:rPr>
                        <a:t> </a:t>
                      </a:r>
                    </a:p>
                    <a:p>
                      <a:pPr rtl="0" fontAlgn="base"/>
                      <a:r>
                        <a:rPr lang="is-IS" sz="1013" b="1" i="1" kern="1200" dirty="0">
                          <a:solidFill>
                            <a:schemeClr val="tx1"/>
                          </a:solidFill>
                          <a:effectLst/>
                          <a:latin typeface="Calibri" panose="020F0502020204030204" pitchFamily="34" charset="0"/>
                          <a:ea typeface="+mn-ea"/>
                          <a:cs typeface="Calibri" panose="020F0502020204030204" pitchFamily="34" charset="0"/>
                        </a:rPr>
                        <a:t>Líkaminn, kynfræðsla og kynvitund:</a:t>
                      </a:r>
                      <a:r>
                        <a:rPr lang="is-IS" sz="1013" b="1" i="0" kern="1200" dirty="0">
                          <a:solidFill>
                            <a:schemeClr val="tx1"/>
                          </a:solidFill>
                          <a:effectLst/>
                          <a:latin typeface="Calibri" panose="020F0502020204030204" pitchFamily="34" charset="0"/>
                          <a:ea typeface="+mn-ea"/>
                          <a:cs typeface="Calibri" panose="020F0502020204030204" pitchFamily="34" charset="0"/>
                        </a:rPr>
                        <a:t> </a:t>
                      </a:r>
                    </a:p>
                    <a:p>
                      <a:pPr rtl="0" fontAlgn="base"/>
                      <a:endParaRPr lang="is-IS" sz="1013" b="1" i="0" kern="1200" dirty="0">
                        <a:solidFill>
                          <a:schemeClr val="tx1"/>
                        </a:solidFill>
                        <a:effectLst/>
                        <a:latin typeface="Calibri" panose="020F0502020204030204" pitchFamily="34" charset="0"/>
                        <a:ea typeface="+mn-ea"/>
                        <a:cs typeface="Calibri" panose="020F0502020204030204" pitchFamily="34" charset="0"/>
                      </a:endParaRPr>
                    </a:p>
                    <a:p>
                      <a:pPr marL="171450" indent="-171450" rtl="0" fontAlgn="base">
                        <a:buFont typeface="Arial" panose="020B0604020202020204" pitchFamily="34" charset="0"/>
                        <a:buChar char="•"/>
                      </a:pPr>
                      <a:r>
                        <a:rPr lang="is-IS" sz="1013" b="0" i="0" kern="1200" dirty="0">
                          <a:solidFill>
                            <a:schemeClr val="tx1"/>
                          </a:solidFill>
                          <a:effectLst/>
                          <a:latin typeface="Calibri" panose="020F0502020204030204" pitchFamily="34" charset="0"/>
                          <a:ea typeface="+mn-ea"/>
                          <a:cs typeface="Calibri" panose="020F0502020204030204" pitchFamily="34" charset="0"/>
                        </a:rPr>
                        <a:t>Fræðist um líkama sinn og tilfinningar. </a:t>
                      </a:r>
                    </a:p>
                    <a:p>
                      <a:pPr marL="171450" indent="-171450" rtl="0" fontAlgn="base">
                        <a:buFont typeface="Arial" panose="020B0604020202020204" pitchFamily="34" charset="0"/>
                        <a:buChar char="•"/>
                      </a:pPr>
                      <a:r>
                        <a:rPr lang="is-IS" sz="1013" b="0" i="0" kern="1200" dirty="0">
                          <a:solidFill>
                            <a:schemeClr val="tx1"/>
                          </a:solidFill>
                          <a:effectLst/>
                          <a:latin typeface="Calibri" panose="020F0502020204030204" pitchFamily="34" charset="0"/>
                          <a:ea typeface="+mn-ea"/>
                          <a:cs typeface="Calibri" panose="020F0502020204030204" pitchFamily="34" charset="0"/>
                        </a:rPr>
                        <a:t>Fái fræðslu um getnaðarvarnir og hvar megi nálgast þær. </a:t>
                      </a:r>
                    </a:p>
                    <a:p>
                      <a:pPr marL="171450" indent="-171450" rtl="0" fontAlgn="base">
                        <a:buFont typeface="Arial" panose="020B0604020202020204" pitchFamily="34" charset="0"/>
                        <a:buChar char="•"/>
                      </a:pPr>
                      <a:r>
                        <a:rPr lang="is-IS" sz="1013" b="0" i="0" kern="1200" dirty="0">
                          <a:solidFill>
                            <a:schemeClr val="tx1"/>
                          </a:solidFill>
                          <a:effectLst/>
                          <a:latin typeface="Calibri" panose="020F0502020204030204" pitchFamily="34" charset="0"/>
                          <a:ea typeface="+mn-ea"/>
                          <a:cs typeface="Calibri" panose="020F0502020204030204" pitchFamily="34" charset="0"/>
                        </a:rPr>
                        <a:t>Þekki hvernig samfélagsmiðlar hafa áhrif á heilann. </a:t>
                      </a:r>
                    </a:p>
                    <a:p>
                      <a:pPr marL="0" indent="0" rtl="0" fontAlgn="base">
                        <a:buFont typeface="Arial" panose="020B0604020202020204" pitchFamily="34" charset="0"/>
                        <a:buNone/>
                      </a:pPr>
                      <a:endParaRPr lang="is-IS" sz="1013" b="0" i="0" kern="1200" dirty="0">
                        <a:solidFill>
                          <a:schemeClr val="tx1"/>
                        </a:solidFill>
                        <a:effectLst/>
                        <a:latin typeface="Calibri" panose="020F0502020204030204" pitchFamily="34" charset="0"/>
                        <a:ea typeface="+mn-ea"/>
                        <a:cs typeface="Calibri" panose="020F0502020204030204" pitchFamily="34" charset="0"/>
                      </a:endParaRPr>
                    </a:p>
                    <a:p>
                      <a:pPr marL="0" indent="0" rtl="0" fontAlgn="base">
                        <a:buFont typeface="Arial" panose="020B0604020202020204" pitchFamily="34" charset="0"/>
                        <a:buNone/>
                      </a:pPr>
                      <a:endParaRPr lang="is-IS" sz="1013" b="0" i="0" kern="1200" dirty="0">
                        <a:solidFill>
                          <a:schemeClr val="tx1"/>
                        </a:solidFill>
                        <a:effectLst/>
                        <a:latin typeface="Calibri" panose="020F0502020204030204" pitchFamily="34" charset="0"/>
                        <a:ea typeface="+mn-ea"/>
                        <a:cs typeface="Calibri" panose="020F0502020204030204" pitchFamily="34" charset="0"/>
                      </a:endParaRPr>
                    </a:p>
                    <a:p>
                      <a:pPr marL="0" indent="0" rtl="0" fontAlgn="base">
                        <a:buFont typeface="Arial" panose="020B0604020202020204" pitchFamily="34" charset="0"/>
                        <a:buNone/>
                      </a:pPr>
                      <a:endParaRPr lang="is-IS" sz="1013" b="0" i="0" kern="1200" dirty="0">
                        <a:solidFill>
                          <a:schemeClr val="tx1"/>
                        </a:solidFill>
                        <a:effectLst/>
                        <a:latin typeface="Calibri" panose="020F0502020204030204" pitchFamily="34" charset="0"/>
                        <a:ea typeface="+mn-ea"/>
                        <a:cs typeface="Calibri" panose="020F0502020204030204" pitchFamily="34" charset="0"/>
                      </a:endParaRPr>
                    </a:p>
                    <a:p>
                      <a:pPr marL="0" indent="0" rtl="0" fontAlgn="base">
                        <a:buFont typeface="Arial" panose="020B0604020202020204" pitchFamily="34" charset="0"/>
                        <a:buNone/>
                      </a:pPr>
                      <a:endParaRPr lang="is-IS" sz="1013" b="0" i="0" kern="1200" dirty="0">
                        <a:solidFill>
                          <a:schemeClr val="tx1"/>
                        </a:solidFill>
                        <a:effectLst/>
                        <a:latin typeface="Calibri" panose="020F0502020204030204" pitchFamily="34" charset="0"/>
                        <a:ea typeface="+mn-ea"/>
                        <a:cs typeface="Calibri" panose="020F0502020204030204" pitchFamily="34" charset="0"/>
                      </a:endParaRPr>
                    </a:p>
                  </a:txBody>
                  <a:tcPr marL="89535" marR="89535"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rtl="0" fontAlgn="base"/>
                      <a:r>
                        <a:rPr lang="is-IS" sz="1100" b="0" i="0" u="none" strike="noStrike" kern="1200" dirty="0">
                          <a:solidFill>
                            <a:schemeClr val="dk1"/>
                          </a:solidFill>
                          <a:effectLst/>
                          <a:latin typeface="Calibri" panose="020F0502020204030204" pitchFamily="34" charset="0"/>
                          <a:ea typeface="+mn-ea"/>
                          <a:cs typeface="Calibri" panose="020F0502020204030204" pitchFamily="34" charset="0"/>
                        </a:rPr>
                        <a:t>Kynfræðsla  í skólanámskrá.</a:t>
                      </a:r>
                      <a:r>
                        <a:rPr lang="is-IS" sz="1100" b="0" i="0" kern="1200" dirty="0">
                          <a:solidFill>
                            <a:schemeClr val="dk1"/>
                          </a:solidFill>
                          <a:effectLst/>
                          <a:latin typeface="Calibri" panose="020F0502020204030204" pitchFamily="34" charset="0"/>
                          <a:ea typeface="+mn-ea"/>
                          <a:cs typeface="Calibri" panose="020F0502020204030204" pitchFamily="34" charset="0"/>
                        </a:rPr>
                        <a:t> </a:t>
                      </a:r>
                    </a:p>
                    <a:p>
                      <a:pPr rtl="0" fontAlgn="base"/>
                      <a:r>
                        <a:rPr lang="is-IS" sz="1100" b="0" i="0" kern="1200" dirty="0">
                          <a:solidFill>
                            <a:schemeClr val="dk1"/>
                          </a:solidFill>
                          <a:effectLst/>
                          <a:latin typeface="Calibri" panose="020F0502020204030204" pitchFamily="34" charset="0"/>
                          <a:ea typeface="+mn-ea"/>
                          <a:cs typeface="Calibri" panose="020F0502020204030204" pitchFamily="34" charset="0"/>
                        </a:rPr>
                        <a:t> </a:t>
                      </a:r>
                    </a:p>
                    <a:p>
                      <a:pPr rtl="0" fontAlgn="base"/>
                      <a:r>
                        <a:rPr lang="is-IS" sz="1100" b="0" i="0" u="none" strike="noStrike" kern="1200" dirty="0">
                          <a:solidFill>
                            <a:schemeClr val="dk1"/>
                          </a:solidFill>
                          <a:effectLst/>
                          <a:latin typeface="Calibri" panose="020F0502020204030204" pitchFamily="34" charset="0"/>
                          <a:ea typeface="+mn-ea"/>
                          <a:cs typeface="Calibri" panose="020F0502020204030204" pitchFamily="34" charset="0"/>
                        </a:rPr>
                        <a:t>Hugmyndir að námsefni, kveikjum og kennsluleiðbeiningum auk annars fróðleiks.  Verkefnið </a:t>
                      </a:r>
                      <a:r>
                        <a:rPr lang="is-IS" sz="1100" b="0" i="0" u="sng" strike="noStrike" kern="1200" dirty="0">
                          <a:solidFill>
                            <a:schemeClr val="dk1"/>
                          </a:solidFill>
                          <a:effectLst/>
                          <a:latin typeface="Calibri" panose="020F0502020204030204" pitchFamily="34" charset="0"/>
                          <a:ea typeface="+mn-ea"/>
                          <a:cs typeface="Calibri" panose="020F0502020204030204" pitchFamily="34" charset="0"/>
                          <a:hlinkClick r:id="rId3"/>
                        </a:rPr>
                        <a:t>Vika6</a:t>
                      </a:r>
                      <a:r>
                        <a:rPr lang="is-IS" sz="1100" b="0" i="0" u="none" strike="noStrike" kern="1200" dirty="0">
                          <a:solidFill>
                            <a:schemeClr val="dk1"/>
                          </a:solidFill>
                          <a:effectLst/>
                          <a:latin typeface="Calibri" panose="020F0502020204030204" pitchFamily="34" charset="0"/>
                          <a:ea typeface="+mn-ea"/>
                          <a:cs typeface="Calibri" panose="020F0502020204030204" pitchFamily="34" charset="0"/>
                        </a:rPr>
                        <a:t> hjá Skóla- og frístundasviði Reykjavíkurborgar sem fyrirmynd.</a:t>
                      </a:r>
                      <a:r>
                        <a:rPr lang="is-IS" sz="1100" b="0" i="0" kern="1200" dirty="0">
                          <a:solidFill>
                            <a:schemeClr val="dk1"/>
                          </a:solidFill>
                          <a:effectLst/>
                          <a:latin typeface="Calibri" panose="020F0502020204030204" pitchFamily="34" charset="0"/>
                          <a:ea typeface="+mn-ea"/>
                          <a:cs typeface="Calibri" panose="020F0502020204030204" pitchFamily="34" charset="0"/>
                        </a:rPr>
                        <a:t> </a:t>
                      </a:r>
                    </a:p>
                    <a:p>
                      <a:pPr rtl="0" fontAlgn="base"/>
                      <a:r>
                        <a:rPr lang="is-IS" sz="1100" b="0" i="0" kern="1200" dirty="0">
                          <a:solidFill>
                            <a:schemeClr val="dk1"/>
                          </a:solidFill>
                          <a:effectLst/>
                          <a:latin typeface="Calibri" panose="020F0502020204030204" pitchFamily="34" charset="0"/>
                          <a:ea typeface="+mn-ea"/>
                          <a:cs typeface="Calibri" panose="020F0502020204030204" pitchFamily="34" charset="0"/>
                        </a:rPr>
                        <a:t> </a:t>
                      </a:r>
                    </a:p>
                    <a:p>
                      <a:pPr rtl="0" fontAlgn="base"/>
                      <a:r>
                        <a:rPr lang="is-IS" sz="1100" b="0" i="0" u="none" strike="noStrike" kern="1200" dirty="0">
                          <a:solidFill>
                            <a:schemeClr val="dk1"/>
                          </a:solidFill>
                          <a:effectLst/>
                          <a:latin typeface="Calibri" panose="020F0502020204030204" pitchFamily="34" charset="0"/>
                          <a:ea typeface="+mn-ea"/>
                          <a:cs typeface="Calibri" panose="020F0502020204030204" pitchFamily="34" charset="0"/>
                        </a:rPr>
                        <a:t>Lífstílsviðtöl hjá skólahjúkrunarfræðingi.</a:t>
                      </a:r>
                      <a:r>
                        <a:rPr lang="is-IS" sz="1100" b="0" i="0" kern="1200" dirty="0">
                          <a:solidFill>
                            <a:schemeClr val="dk1"/>
                          </a:solidFill>
                          <a:effectLst/>
                          <a:latin typeface="Calibri" panose="020F0502020204030204" pitchFamily="34" charset="0"/>
                          <a:ea typeface="+mn-ea"/>
                          <a:cs typeface="Calibri" panose="020F0502020204030204" pitchFamily="34" charset="0"/>
                        </a:rPr>
                        <a:t> </a:t>
                      </a:r>
                    </a:p>
                    <a:p>
                      <a:pPr rtl="0" fontAlgn="base"/>
                      <a:r>
                        <a:rPr lang="is-IS" sz="1100" b="0" i="0" kern="1200" dirty="0">
                          <a:solidFill>
                            <a:schemeClr val="dk1"/>
                          </a:solidFill>
                          <a:effectLst/>
                          <a:latin typeface="Calibri" panose="020F0502020204030204" pitchFamily="34" charset="0"/>
                          <a:ea typeface="+mn-ea"/>
                          <a:cs typeface="Calibri" panose="020F0502020204030204" pitchFamily="34" charset="0"/>
                        </a:rPr>
                        <a:t> </a:t>
                      </a:r>
                    </a:p>
                    <a:p>
                      <a:pPr rtl="0" fontAlgn="base"/>
                      <a:r>
                        <a:rPr lang="is-IS" sz="1100" b="0" i="0" u="sng" strike="noStrike" kern="1200" dirty="0">
                          <a:solidFill>
                            <a:schemeClr val="dk1"/>
                          </a:solidFill>
                          <a:effectLst/>
                          <a:latin typeface="Calibri" panose="020F0502020204030204" pitchFamily="34" charset="0"/>
                          <a:ea typeface="+mn-ea"/>
                          <a:cs typeface="Calibri" panose="020F0502020204030204" pitchFamily="34" charset="0"/>
                          <a:hlinkClick r:id="rId4"/>
                        </a:rPr>
                        <a:t>Efni fyrir kynfræðslu</a:t>
                      </a:r>
                      <a:r>
                        <a:rPr lang="is-IS" sz="1100" b="0" i="0" u="none" strike="noStrike" kern="1200" dirty="0">
                          <a:solidFill>
                            <a:schemeClr val="dk1"/>
                          </a:solidFill>
                          <a:effectLst/>
                          <a:latin typeface="Calibri" panose="020F0502020204030204" pitchFamily="34" charset="0"/>
                          <a:ea typeface="+mn-ea"/>
                          <a:cs typeface="Calibri" panose="020F0502020204030204" pitchFamily="34" charset="0"/>
                        </a:rPr>
                        <a:t> Indiana Rós </a:t>
                      </a:r>
                      <a:r>
                        <a:rPr lang="is-IS" sz="1100" b="0" i="0" u="none" strike="noStrike" kern="1200" dirty="0" err="1">
                          <a:solidFill>
                            <a:schemeClr val="dk1"/>
                          </a:solidFill>
                          <a:effectLst/>
                          <a:latin typeface="Calibri" panose="020F0502020204030204" pitchFamily="34" charset="0"/>
                          <a:ea typeface="+mn-ea"/>
                          <a:cs typeface="Calibri" panose="020F0502020204030204" pitchFamily="34" charset="0"/>
                        </a:rPr>
                        <a:t>kynfræðingur</a:t>
                      </a:r>
                      <a:r>
                        <a:rPr lang="is-IS" sz="1100" b="0" i="0" kern="1200" dirty="0" err="1">
                          <a:solidFill>
                            <a:schemeClr val="dk1"/>
                          </a:solidFill>
                          <a:effectLst/>
                          <a:latin typeface="Calibri" panose="020F0502020204030204" pitchFamily="34" charset="0"/>
                          <a:ea typeface="+mn-ea"/>
                          <a:cs typeface="Calibri" panose="020F0502020204030204" pitchFamily="34" charset="0"/>
                        </a:rPr>
                        <a:t> </a:t>
                      </a:r>
                      <a:endParaRPr lang="is-IS" sz="1100" b="0" i="0" kern="1200" dirty="0">
                        <a:solidFill>
                          <a:schemeClr val="dk1"/>
                        </a:solidFill>
                        <a:effectLst/>
                        <a:latin typeface="Calibri" panose="020F0502020204030204" pitchFamily="34" charset="0"/>
                        <a:ea typeface="+mn-ea"/>
                        <a:cs typeface="Calibri" panose="020F0502020204030204" pitchFamily="34" charset="0"/>
                      </a:endParaRPr>
                    </a:p>
                    <a:p>
                      <a:pPr rtl="0" fontAlgn="base"/>
                      <a:r>
                        <a:rPr lang="is-IS" sz="1100" b="0" i="0" kern="1200" dirty="0">
                          <a:solidFill>
                            <a:schemeClr val="dk1"/>
                          </a:solidFill>
                          <a:effectLst/>
                          <a:latin typeface="Calibri" panose="020F0502020204030204" pitchFamily="34" charset="0"/>
                          <a:ea typeface="+mn-ea"/>
                          <a:cs typeface="Calibri" panose="020F0502020204030204" pitchFamily="34" charset="0"/>
                        </a:rPr>
                        <a:t> </a:t>
                      </a:r>
                    </a:p>
                    <a:p>
                      <a:pPr rtl="0" fontAlgn="base"/>
                      <a:r>
                        <a:rPr lang="is-IS" sz="1100" b="0" i="0" kern="1200" dirty="0">
                          <a:solidFill>
                            <a:schemeClr val="dk1"/>
                          </a:solidFill>
                          <a:effectLst/>
                          <a:latin typeface="Calibri" panose="020F0502020204030204" pitchFamily="34" charset="0"/>
                          <a:ea typeface="+mn-ea"/>
                          <a:cs typeface="Calibri" panose="020F0502020204030204" pitchFamily="34" charset="0"/>
                        </a:rPr>
                        <a:t>Litla Kompás - </a:t>
                      </a:r>
                      <a:r>
                        <a:rPr lang="is-IS" sz="1100" b="0" i="0" u="sng" strike="noStrike" kern="1200" dirty="0">
                          <a:solidFill>
                            <a:schemeClr val="dk1"/>
                          </a:solidFill>
                          <a:effectLst/>
                          <a:latin typeface="Calibri" panose="020F0502020204030204" pitchFamily="34" charset="0"/>
                          <a:ea typeface="+mn-ea"/>
                          <a:cs typeface="Calibri" panose="020F0502020204030204" pitchFamily="34" charset="0"/>
                          <a:hlinkClick r:id="rId5"/>
                        </a:rPr>
                        <a:t>Handbók um mannréttindi fyrir ungt </a:t>
                      </a:r>
                      <a:r>
                        <a:rPr lang="is-IS" sz="1100" b="0" i="0" u="sng" strike="noStrike" kern="1200" dirty="0" err="1">
                          <a:solidFill>
                            <a:schemeClr val="dk1"/>
                          </a:solidFill>
                          <a:effectLst/>
                          <a:latin typeface="Calibri" panose="020F0502020204030204" pitchFamily="34" charset="0"/>
                          <a:ea typeface="+mn-ea"/>
                          <a:cs typeface="Calibri" panose="020F0502020204030204" pitchFamily="34" charset="0"/>
                          <a:hlinkClick r:id="rId5"/>
                        </a:rPr>
                        <a:t>fólk</a:t>
                      </a:r>
                      <a:r>
                        <a:rPr lang="is-IS" sz="1100" b="0" i="0" kern="1200" dirty="0" err="1">
                          <a:solidFill>
                            <a:schemeClr val="dk1"/>
                          </a:solidFill>
                          <a:effectLst/>
                          <a:latin typeface="Calibri" panose="020F0502020204030204" pitchFamily="34" charset="0"/>
                          <a:ea typeface="+mn-ea"/>
                          <a:cs typeface="Calibri" panose="020F0502020204030204" pitchFamily="34" charset="0"/>
                        </a:rPr>
                        <a:t> </a:t>
                      </a:r>
                      <a:endParaRPr lang="is-IS" sz="1100" b="0" i="0" kern="1200" dirty="0">
                        <a:solidFill>
                          <a:schemeClr val="dk1"/>
                        </a:solidFill>
                        <a:effectLst/>
                        <a:latin typeface="Calibri" panose="020F0502020204030204" pitchFamily="34" charset="0"/>
                        <a:ea typeface="+mn-ea"/>
                        <a:cs typeface="Calibri" panose="020F0502020204030204" pitchFamily="34" charset="0"/>
                      </a:endParaRPr>
                    </a:p>
                    <a:p>
                      <a:pPr rtl="0" fontAlgn="base"/>
                      <a:r>
                        <a:rPr lang="is-IS" sz="1100" b="0" i="0" kern="1200" dirty="0">
                          <a:solidFill>
                            <a:schemeClr val="dk1"/>
                          </a:solidFill>
                          <a:effectLst/>
                          <a:latin typeface="Calibri" panose="020F0502020204030204" pitchFamily="34" charset="0"/>
                          <a:ea typeface="+mn-ea"/>
                          <a:cs typeface="Calibri" panose="020F0502020204030204" pitchFamily="34" charset="0"/>
                        </a:rPr>
                        <a:t> </a:t>
                      </a:r>
                    </a:p>
                    <a:p>
                      <a:pPr marL="0" marR="0" lvl="0" indent="0" algn="l" defTabSz="257188" rtl="0" eaLnBrk="1" fontAlgn="base" latinLnBrk="0" hangingPunct="1">
                        <a:lnSpc>
                          <a:spcPct val="100000"/>
                        </a:lnSpc>
                        <a:spcBef>
                          <a:spcPts val="0"/>
                        </a:spcBef>
                        <a:spcAft>
                          <a:spcPts val="0"/>
                        </a:spcAft>
                        <a:buClrTx/>
                        <a:buSzTx/>
                        <a:buFontTx/>
                        <a:buNone/>
                        <a:tabLst/>
                        <a:defRPr/>
                      </a:pPr>
                      <a:r>
                        <a:rPr lang="is-IS" sz="1100" b="0" i="0" kern="1200" dirty="0">
                          <a:solidFill>
                            <a:schemeClr val="dk1"/>
                          </a:solidFill>
                          <a:effectLst/>
                          <a:latin typeface="Calibri" panose="020F0502020204030204" pitchFamily="34" charset="0"/>
                          <a:ea typeface="+mn-ea"/>
                          <a:cs typeface="Calibri" panose="020F0502020204030204" pitchFamily="34" charset="0"/>
                        </a:rPr>
                        <a:t>Jafnvægi í stafrænni netnotkun – kennsluverkefni </a:t>
                      </a:r>
                      <a:r>
                        <a:rPr lang="is-IS" sz="1100" b="1" i="0" kern="1200" dirty="0">
                          <a:solidFill>
                            <a:schemeClr val="dk1"/>
                          </a:solidFill>
                          <a:effectLst/>
                          <a:latin typeface="Calibri" panose="020F0502020204030204" pitchFamily="34" charset="0"/>
                          <a:ea typeface="+mn-ea"/>
                          <a:cs typeface="Calibri" panose="020F0502020204030204" pitchFamily="34" charset="0"/>
                        </a:rPr>
                        <a:t>Vitundin.is</a:t>
                      </a:r>
                      <a:r>
                        <a:rPr lang="is-IS" sz="1100" b="0" i="0" kern="1200" dirty="0">
                          <a:solidFill>
                            <a:schemeClr val="dk1"/>
                          </a:solidFill>
                          <a:effectLst/>
                          <a:latin typeface="Calibri" panose="020F0502020204030204" pitchFamily="34" charset="0"/>
                          <a:ea typeface="+mn-ea"/>
                          <a:cs typeface="Calibri" panose="020F0502020204030204" pitchFamily="34" charset="0"/>
                        </a:rPr>
                        <a:t>  </a:t>
                      </a:r>
                    </a:p>
                    <a:p>
                      <a:pPr algn="l">
                        <a:lnSpc>
                          <a:spcPct val="107000"/>
                        </a:lnSpc>
                        <a:spcAft>
                          <a:spcPts val="800"/>
                        </a:spcAft>
                      </a:pPr>
                      <a:endParaRPr lang="is-IS" sz="1100" dirty="0">
                        <a:effectLst/>
                        <a:latin typeface="Calibri" panose="020F0502020204030204" pitchFamily="34" charset="0"/>
                        <a:ea typeface="Calibri" panose="020F0502020204030204" pitchFamily="34" charset="0"/>
                      </a:endParaRPr>
                    </a:p>
                  </a:txBody>
                  <a:tcPr marL="89535" marR="895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7000"/>
                        </a:lnSpc>
                        <a:spcAft>
                          <a:spcPts val="800"/>
                        </a:spcAft>
                      </a:pPr>
                      <a:r>
                        <a:rPr lang="is-IS" sz="700">
                          <a:solidFill>
                            <a:schemeClr val="tx1"/>
                          </a:solidFill>
                          <a:effectLst/>
                        </a:rPr>
                        <a:t> </a:t>
                      </a:r>
                      <a:endParaRPr lang="is-IS" sz="70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7000"/>
                        </a:lnSpc>
                        <a:spcAft>
                          <a:spcPts val="800"/>
                        </a:spcAft>
                      </a:pPr>
                      <a:r>
                        <a:rPr lang="is-IS" sz="700" dirty="0">
                          <a:solidFill>
                            <a:schemeClr val="tx1"/>
                          </a:solidFill>
                          <a:effectLst/>
                        </a:rPr>
                        <a:t> </a:t>
                      </a:r>
                      <a:endParaRPr lang="is-IS" sz="700" dirty="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893064"/>
                  </a:ext>
                </a:extLst>
              </a:tr>
            </a:tbl>
          </a:graphicData>
        </a:graphic>
      </p:graphicFrame>
    </p:spTree>
    <p:extLst>
      <p:ext uri="{BB962C8B-B14F-4D97-AF65-F5344CB8AC3E}">
        <p14:creationId xmlns:p14="http://schemas.microsoft.com/office/powerpoint/2010/main" val="9845489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075A69D-224A-4EED-9089-17A3D80F0041}"/>
              </a:ext>
            </a:extLst>
          </p:cNvPr>
          <p:cNvSpPr>
            <a:spLocks noGrp="1"/>
          </p:cNvSpPr>
          <p:nvPr>
            <p:ph type="title"/>
          </p:nvPr>
        </p:nvSpPr>
        <p:spPr>
          <a:xfrm>
            <a:off x="3186641" y="199844"/>
            <a:ext cx="3174402" cy="900000"/>
          </a:xfrm>
        </p:spPr>
        <p:txBody>
          <a:bodyPr>
            <a:normAutofit/>
          </a:bodyPr>
          <a:lstStyle/>
          <a:p>
            <a:r>
              <a:rPr lang="is-IS" sz="2400">
                <a:solidFill>
                  <a:schemeClr val="bg1"/>
                </a:solidFill>
                <a:latin typeface="Calibri" panose="020F0502020204030204" pitchFamily="34" charset="0"/>
                <a:ea typeface="Calibri" panose="020F0502020204030204" pitchFamily="34" charset="0"/>
              </a:rPr>
              <a:t>Ö</a:t>
            </a:r>
            <a:r>
              <a:rPr lang="is-IS" sz="2400" b="1">
                <a:solidFill>
                  <a:schemeClr val="bg1"/>
                </a:solidFill>
                <a:effectLst/>
                <a:latin typeface="Calibri" panose="020F0502020204030204" pitchFamily="34" charset="0"/>
                <a:ea typeface="Calibri" panose="020F0502020204030204" pitchFamily="34" charset="0"/>
              </a:rPr>
              <a:t>RYGGI</a:t>
            </a:r>
            <a:br>
              <a:rPr lang="is-IS" sz="2400" b="1">
                <a:solidFill>
                  <a:schemeClr val="bg1"/>
                </a:solidFill>
                <a:effectLst/>
                <a:latin typeface="Calibri" panose="020F0502020204030204" pitchFamily="34" charset="0"/>
                <a:ea typeface="Calibri" panose="020F0502020204030204" pitchFamily="34" charset="0"/>
              </a:rPr>
            </a:br>
            <a:r>
              <a:rPr lang="is-IS" sz="1600">
                <a:solidFill>
                  <a:schemeClr val="bg1"/>
                </a:solidFill>
                <a:effectLst/>
                <a:latin typeface="Calibri" panose="020F0502020204030204" pitchFamily="34" charset="0"/>
                <a:ea typeface="Calibri" panose="020F0502020204030204" pitchFamily="34" charset="0"/>
              </a:rPr>
              <a:t>( ofbeldi, áreiti, netöryggi)</a:t>
            </a:r>
            <a:endParaRPr lang="is-IS" sz="1600">
              <a:solidFill>
                <a:schemeClr val="bg1"/>
              </a:solidFill>
            </a:endParaRPr>
          </a:p>
        </p:txBody>
      </p:sp>
      <p:sp>
        <p:nvSpPr>
          <p:cNvPr id="12" name="TextBox 11">
            <a:extLst>
              <a:ext uri="{FF2B5EF4-FFF2-40B4-BE49-F238E27FC236}">
                <a16:creationId xmlns:a16="http://schemas.microsoft.com/office/drawing/2014/main" id="{41368D3E-9295-A67A-9ABF-D474CEC915C6}"/>
              </a:ext>
            </a:extLst>
          </p:cNvPr>
          <p:cNvSpPr txBox="1"/>
          <p:nvPr/>
        </p:nvSpPr>
        <p:spPr>
          <a:xfrm>
            <a:off x="429492" y="1670406"/>
            <a:ext cx="3818021" cy="417358"/>
          </a:xfrm>
          <a:prstGeom prst="rect">
            <a:avLst/>
          </a:prstGeom>
          <a:noFill/>
        </p:spPr>
        <p:txBody>
          <a:bodyPr wrap="square" rtlCol="0">
            <a:spAutoFit/>
          </a:bodyPr>
          <a:lstStyle/>
          <a:p>
            <a:r>
              <a:rPr lang="is-IS"/>
              <a:t>8. – 10. BEKKUR</a:t>
            </a:r>
          </a:p>
        </p:txBody>
      </p:sp>
      <p:graphicFrame>
        <p:nvGraphicFramePr>
          <p:cNvPr id="2" name="Table 1">
            <a:extLst>
              <a:ext uri="{FF2B5EF4-FFF2-40B4-BE49-F238E27FC236}">
                <a16:creationId xmlns:a16="http://schemas.microsoft.com/office/drawing/2014/main" id="{3F9A4590-3584-2786-A6EE-48B590221C04}"/>
              </a:ext>
            </a:extLst>
          </p:cNvPr>
          <p:cNvGraphicFramePr>
            <a:graphicFrameLocks noGrp="1"/>
          </p:cNvGraphicFramePr>
          <p:nvPr>
            <p:extLst>
              <p:ext uri="{D42A27DB-BD31-4B8C-83A1-F6EECF244321}">
                <p14:modId xmlns:p14="http://schemas.microsoft.com/office/powerpoint/2010/main" val="4117916931"/>
              </p:ext>
            </p:extLst>
          </p:nvPr>
        </p:nvGraphicFramePr>
        <p:xfrm>
          <a:off x="436728" y="2442365"/>
          <a:ext cx="5958047" cy="6742577"/>
        </p:xfrm>
        <a:graphic>
          <a:graphicData uri="http://schemas.openxmlformats.org/drawingml/2006/table">
            <a:tbl>
              <a:tblPr firstRow="1" firstCol="1" bandRow="1">
                <a:tableStyleId>{5C22544A-7EE6-4342-B048-85BDC9FD1C3A}</a:tableStyleId>
              </a:tblPr>
              <a:tblGrid>
                <a:gridCol w="1901162">
                  <a:extLst>
                    <a:ext uri="{9D8B030D-6E8A-4147-A177-3AD203B41FA5}">
                      <a16:colId xmlns:a16="http://schemas.microsoft.com/office/drawing/2014/main" val="24890468"/>
                    </a:ext>
                  </a:extLst>
                </a:gridCol>
                <a:gridCol w="2524516">
                  <a:extLst>
                    <a:ext uri="{9D8B030D-6E8A-4147-A177-3AD203B41FA5}">
                      <a16:colId xmlns:a16="http://schemas.microsoft.com/office/drawing/2014/main" val="957653503"/>
                    </a:ext>
                  </a:extLst>
                </a:gridCol>
                <a:gridCol w="662707">
                  <a:extLst>
                    <a:ext uri="{9D8B030D-6E8A-4147-A177-3AD203B41FA5}">
                      <a16:colId xmlns:a16="http://schemas.microsoft.com/office/drawing/2014/main" val="199538696"/>
                    </a:ext>
                  </a:extLst>
                </a:gridCol>
                <a:gridCol w="869662">
                  <a:extLst>
                    <a:ext uri="{9D8B030D-6E8A-4147-A177-3AD203B41FA5}">
                      <a16:colId xmlns:a16="http://schemas.microsoft.com/office/drawing/2014/main" val="702745349"/>
                    </a:ext>
                  </a:extLst>
                </a:gridCol>
              </a:tblGrid>
              <a:tr h="492956">
                <a:tc>
                  <a:txBody>
                    <a:bodyPr/>
                    <a:lstStyle/>
                    <a:p>
                      <a:pPr algn="l">
                        <a:lnSpc>
                          <a:spcPct val="115000"/>
                        </a:lnSpc>
                        <a:spcAft>
                          <a:spcPts val="800"/>
                        </a:spcAft>
                      </a:pPr>
                      <a:r>
                        <a:rPr lang="is-IS" sz="700">
                          <a:solidFill>
                            <a:schemeClr val="tx1"/>
                          </a:solidFill>
                          <a:effectLst/>
                        </a:rPr>
                        <a:t>Markmið</a:t>
                      </a:r>
                      <a:endParaRPr lang="is-IS" sz="70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a:lnSpc>
                          <a:spcPct val="115000"/>
                        </a:lnSpc>
                        <a:spcAft>
                          <a:spcPts val="800"/>
                        </a:spcAft>
                      </a:pPr>
                      <a:r>
                        <a:rPr lang="is-IS" sz="700" dirty="0">
                          <a:solidFill>
                            <a:schemeClr val="tx1"/>
                          </a:solidFill>
                          <a:effectLst/>
                        </a:rPr>
                        <a:t>Verkefni/leiðir</a:t>
                      </a:r>
                      <a:endParaRPr lang="is-IS" sz="700" dirty="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a:lnSpc>
                          <a:spcPct val="107000"/>
                        </a:lnSpc>
                        <a:spcAft>
                          <a:spcPts val="800"/>
                        </a:spcAft>
                      </a:pPr>
                      <a:r>
                        <a:rPr lang="is-IS" sz="700">
                          <a:solidFill>
                            <a:schemeClr val="tx1"/>
                          </a:solidFill>
                          <a:effectLst/>
                        </a:rPr>
                        <a:t>Ábyrgðaraðili fræðslu: </a:t>
                      </a:r>
                      <a:endParaRPr lang="is-IS" sz="70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a:lnSpc>
                          <a:spcPct val="107000"/>
                        </a:lnSpc>
                        <a:spcAft>
                          <a:spcPts val="800"/>
                        </a:spcAft>
                      </a:pPr>
                      <a:r>
                        <a:rPr lang="is-IS" sz="700">
                          <a:solidFill>
                            <a:schemeClr val="tx1"/>
                          </a:solidFill>
                          <a:effectLst/>
                        </a:rPr>
                        <a:t>Hvernig verður fræðslunni fylgt eftir:</a:t>
                      </a:r>
                      <a:endParaRPr lang="is-IS" sz="70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625762487"/>
                  </a:ext>
                </a:extLst>
              </a:tr>
              <a:tr h="6249621">
                <a:tc>
                  <a:txBody>
                    <a:bodyPr/>
                    <a:lstStyle/>
                    <a:p>
                      <a:pPr algn="l">
                        <a:lnSpc>
                          <a:spcPct val="107000"/>
                        </a:lnSpc>
                        <a:spcAft>
                          <a:spcPts val="800"/>
                        </a:spcAft>
                      </a:pPr>
                      <a:r>
                        <a:rPr lang="is-IS" sz="1100" i="1" dirty="0">
                          <a:solidFill>
                            <a:schemeClr val="tx1"/>
                          </a:solidFill>
                          <a:effectLst/>
                          <a:latin typeface="Calibri" panose="020F0502020204030204" pitchFamily="34" charset="0"/>
                          <a:ea typeface="Calibri" panose="020F0502020204030204" pitchFamily="34" charset="0"/>
                        </a:rPr>
                        <a:t>Ofbeldi og áreiti</a:t>
                      </a:r>
                      <a:endParaRPr lang="is-IS" sz="1100" dirty="0">
                        <a:solidFill>
                          <a:schemeClr val="tx1"/>
                        </a:solidFill>
                        <a:effectLst/>
                        <a:latin typeface="Calibri" panose="020F0502020204030204" pitchFamily="34" charset="0"/>
                        <a:ea typeface="Calibri" panose="020F0502020204030204" pitchFamily="34" charset="0"/>
                      </a:endParaRPr>
                    </a:p>
                    <a:p>
                      <a:pPr marL="342900" lvl="0" indent="-342900" algn="l">
                        <a:lnSpc>
                          <a:spcPct val="107000"/>
                        </a:lnSpc>
                        <a:spcAft>
                          <a:spcPts val="800"/>
                        </a:spcAft>
                        <a:buFont typeface="Symbol" panose="05050102010706020507" pitchFamily="18" charset="2"/>
                        <a:buChar char="-"/>
                      </a:pPr>
                      <a:r>
                        <a:rPr lang="is-IS" sz="11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Að fræða nemendur um afleiðingar ofbeldis.</a:t>
                      </a:r>
                    </a:p>
                    <a:p>
                      <a:pPr marL="342900" lvl="0" indent="-342900" algn="l">
                        <a:lnSpc>
                          <a:spcPct val="107000"/>
                        </a:lnSpc>
                        <a:spcAft>
                          <a:spcPts val="800"/>
                        </a:spcAft>
                        <a:buFont typeface="Symbol" panose="05050102010706020507" pitchFamily="18" charset="2"/>
                        <a:buChar char="-"/>
                      </a:pPr>
                      <a:r>
                        <a:rPr lang="is-IS" sz="11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Að nemendur fái fræðslu um að setja mörk og virða mörk annarra.</a:t>
                      </a:r>
                    </a:p>
                    <a:p>
                      <a:pPr marL="342900" lvl="0" indent="-342900" algn="l">
                        <a:lnSpc>
                          <a:spcPct val="107000"/>
                        </a:lnSpc>
                        <a:spcAft>
                          <a:spcPts val="800"/>
                        </a:spcAft>
                        <a:buFont typeface="Symbol" panose="05050102010706020507" pitchFamily="18" charset="2"/>
                        <a:buChar char="-"/>
                      </a:pPr>
                      <a:r>
                        <a:rPr lang="is-IS" sz="11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Að nemendur fái tækifæri á að ræða  opinskátt um ofbeldi og taka afstöðu gegn því.</a:t>
                      </a:r>
                    </a:p>
                    <a:p>
                      <a:pPr algn="l">
                        <a:lnSpc>
                          <a:spcPct val="107000"/>
                        </a:lnSpc>
                        <a:spcAft>
                          <a:spcPts val="800"/>
                        </a:spcAft>
                      </a:pPr>
                      <a:r>
                        <a:rPr lang="is-IS" sz="1100" i="1" dirty="0">
                          <a:solidFill>
                            <a:schemeClr val="tx1"/>
                          </a:solidFill>
                          <a:effectLst/>
                          <a:latin typeface="Calibri" panose="020F0502020204030204" pitchFamily="34" charset="0"/>
                          <a:ea typeface="Calibri" panose="020F0502020204030204" pitchFamily="34" charset="0"/>
                        </a:rPr>
                        <a:t>Netöryggi</a:t>
                      </a:r>
                      <a:endParaRPr lang="is-IS" sz="1100" dirty="0">
                        <a:solidFill>
                          <a:schemeClr val="tx1"/>
                        </a:solidFill>
                        <a:effectLst/>
                        <a:latin typeface="Calibri" panose="020F0502020204030204" pitchFamily="34" charset="0"/>
                        <a:ea typeface="Calibri" panose="020F0502020204030204" pitchFamily="34" charset="0"/>
                      </a:endParaRPr>
                    </a:p>
                    <a:p>
                      <a:pPr marL="342900" lvl="0" indent="-342900" algn="l">
                        <a:lnSpc>
                          <a:spcPct val="107000"/>
                        </a:lnSpc>
                        <a:buFont typeface="Symbol" panose="05050102010706020507" pitchFamily="18" charset="2"/>
                        <a:buChar char="-"/>
                      </a:pPr>
                      <a:r>
                        <a:rPr lang="is-IS" sz="11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Að nemendur fái fræðslu um netöryggi og jákvæða netnotkun.</a:t>
                      </a:r>
                    </a:p>
                    <a:p>
                      <a:pPr marL="0" lvl="0" indent="0" algn="l">
                        <a:lnSpc>
                          <a:spcPct val="107000"/>
                        </a:lnSpc>
                        <a:buFont typeface="Symbol" panose="05050102010706020507" pitchFamily="18" charset="2"/>
                        <a:buNone/>
                      </a:pPr>
                      <a:endParaRPr lang="is-IS" sz="11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l">
                        <a:lnSpc>
                          <a:spcPct val="107000"/>
                        </a:lnSpc>
                        <a:buFont typeface="Symbol" panose="05050102010706020507" pitchFamily="18" charset="2"/>
                        <a:buChar char="-"/>
                      </a:pPr>
                      <a:r>
                        <a:rPr lang="is-IS" sz="11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Að nemendur fái fræðslu um samskipti á netinu.</a:t>
                      </a:r>
                    </a:p>
                    <a:p>
                      <a:pPr marL="0" lvl="0" indent="0" algn="l">
                        <a:lnSpc>
                          <a:spcPct val="107000"/>
                        </a:lnSpc>
                        <a:buFont typeface="Symbol" panose="05050102010706020507" pitchFamily="18" charset="2"/>
                        <a:buNone/>
                      </a:pPr>
                      <a:endParaRPr lang="is-IS" sz="11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89535" marR="89535"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257188" rtl="0" eaLnBrk="1" fontAlgn="auto" latinLnBrk="0" hangingPunct="1">
                        <a:lnSpc>
                          <a:spcPct val="107000"/>
                        </a:lnSpc>
                        <a:spcBef>
                          <a:spcPts val="0"/>
                        </a:spcBef>
                        <a:spcAft>
                          <a:spcPts val="800"/>
                        </a:spcAft>
                        <a:buClrTx/>
                        <a:buSzTx/>
                        <a:buFontTx/>
                        <a:buNone/>
                        <a:tabLst/>
                        <a:defRPr/>
                      </a:pPr>
                      <a:r>
                        <a:rPr lang="is-IS" sz="1100" b="0" dirty="0">
                          <a:solidFill>
                            <a:schemeClr val="tx1"/>
                          </a:solidFill>
                          <a:effectLst/>
                          <a:latin typeface="Calibri" panose="020F0502020204030204" pitchFamily="34" charset="0"/>
                          <a:ea typeface="Calibri" panose="020F0502020204030204" pitchFamily="34" charset="0"/>
                        </a:rPr>
                        <a:t>Tákn barnaverndar í spjaldtölvum (sjá fræðsluefni á </a:t>
                      </a:r>
                      <a:r>
                        <a:rPr lang="is-IS" sz="1100" b="0" dirty="0" err="1">
                          <a:solidFill>
                            <a:schemeClr val="tx1"/>
                          </a:solidFill>
                          <a:effectLst/>
                          <a:latin typeface="Calibri" panose="020F0502020204030204" pitchFamily="34" charset="0"/>
                          <a:ea typeface="Calibri" panose="020F0502020204030204" pitchFamily="34" charset="0"/>
                        </a:rPr>
                        <a:t>Teams</a:t>
                      </a:r>
                      <a:r>
                        <a:rPr lang="is-IS" sz="1100" b="0" dirty="0">
                          <a:solidFill>
                            <a:schemeClr val="tx1"/>
                          </a:solidFill>
                          <a:effectLst/>
                          <a:latin typeface="Calibri" panose="020F0502020204030204" pitchFamily="34" charset="0"/>
                          <a:ea typeface="Calibri" panose="020F0502020204030204" pitchFamily="34" charset="0"/>
                        </a:rPr>
                        <a:t>)</a:t>
                      </a:r>
                    </a:p>
                    <a:p>
                      <a:pPr marL="0" marR="0" lvl="0" indent="0" algn="l" defTabSz="257188" rtl="0" eaLnBrk="1" fontAlgn="auto" latinLnBrk="0" hangingPunct="1">
                        <a:lnSpc>
                          <a:spcPct val="107000"/>
                        </a:lnSpc>
                        <a:spcBef>
                          <a:spcPts val="0"/>
                        </a:spcBef>
                        <a:spcAft>
                          <a:spcPts val="800"/>
                        </a:spcAft>
                        <a:buClrTx/>
                        <a:buSzTx/>
                        <a:buFontTx/>
                        <a:buNone/>
                        <a:tabLst/>
                        <a:defRPr/>
                      </a:pPr>
                      <a:r>
                        <a:rPr lang="is-IS" sz="1100" b="0" dirty="0">
                          <a:solidFill>
                            <a:schemeClr val="tx1"/>
                          </a:solidFill>
                          <a:effectLst/>
                          <a:latin typeface="Calibri" panose="020F0502020204030204" pitchFamily="34" charset="0"/>
                          <a:ea typeface="Calibri" panose="020F0502020204030204" pitchFamily="34" charset="0"/>
                        </a:rPr>
                        <a:t>Kynning sálfræðinga á ráðgjafaviðtölum ásamt öðrum leiðum sem nemendur geta farið til að leita sér aðstoðar </a:t>
                      </a:r>
                      <a:r>
                        <a:rPr lang="is-IS" sz="1100" b="0">
                          <a:solidFill>
                            <a:schemeClr val="tx1"/>
                          </a:solidFill>
                          <a:effectLst/>
                          <a:latin typeface="Calibri" panose="020F0502020204030204" pitchFamily="34" charset="0"/>
                          <a:ea typeface="Calibri" panose="020F0502020204030204" pitchFamily="34" charset="0"/>
                        </a:rPr>
                        <a:t>fyrir  </a:t>
                      </a:r>
                      <a:r>
                        <a:rPr lang="is-IS" sz="1100" b="0" dirty="0">
                          <a:solidFill>
                            <a:schemeClr val="tx1"/>
                          </a:solidFill>
                          <a:effectLst/>
                          <a:latin typeface="Calibri" panose="020F0502020204030204" pitchFamily="34" charset="0"/>
                          <a:ea typeface="Calibri" panose="020F0502020204030204" pitchFamily="34" charset="0"/>
                        </a:rPr>
                        <a:t>9. og 10. bekk</a:t>
                      </a:r>
                    </a:p>
                    <a:p>
                      <a:pPr algn="l">
                        <a:lnSpc>
                          <a:spcPct val="107000"/>
                        </a:lnSpc>
                        <a:spcAft>
                          <a:spcPts val="800"/>
                        </a:spcAft>
                      </a:pPr>
                      <a:r>
                        <a:rPr lang="is-IS" sz="1100" dirty="0">
                          <a:effectLst/>
                          <a:latin typeface="Calibri"/>
                          <a:ea typeface="Calibri" panose="020F0502020204030204" pitchFamily="34" charset="0"/>
                        </a:rPr>
                        <a:t>Jafnvægi í stafrænni netnotkun – kennsluverkefni </a:t>
                      </a:r>
                      <a:r>
                        <a:rPr lang="is-IS" sz="1100" b="1" dirty="0">
                          <a:solidFill>
                            <a:srgbClr val="4F81BD"/>
                          </a:solidFill>
                          <a:effectLst/>
                          <a:latin typeface="Calibri"/>
                          <a:ea typeface="Calibri" panose="020F0502020204030204" pitchFamily="34" charset="0"/>
                        </a:rPr>
                        <a:t>Vitundin.is</a:t>
                      </a:r>
                      <a:r>
                        <a:rPr lang="is-IS" sz="1100" dirty="0">
                          <a:solidFill>
                            <a:srgbClr val="4F81BD"/>
                          </a:solidFill>
                          <a:effectLst/>
                          <a:latin typeface="Calibri"/>
                          <a:ea typeface="Calibri" panose="020F0502020204030204" pitchFamily="34" charset="0"/>
                        </a:rPr>
                        <a:t> </a:t>
                      </a:r>
                      <a:endParaRPr lang="is-IS" sz="1100" b="0" u="sng" dirty="0">
                        <a:solidFill>
                          <a:schemeClr val="tx1"/>
                        </a:solidFill>
                        <a:effectLst/>
                        <a:latin typeface="Calibri" panose="020F0502020204030204" pitchFamily="34" charset="0"/>
                        <a:ea typeface="Calibri" panose="020F0502020204030204" pitchFamily="34" charset="0"/>
                        <a:hlinkClick r:id="rId3">
                          <a:extLst>
                            <a:ext uri="{A12FA001-AC4F-418D-AE19-62706E023703}">
                              <ahyp:hlinkClr xmlns:ahyp="http://schemas.microsoft.com/office/drawing/2018/hyperlinkcolor" val="tx"/>
                            </a:ext>
                          </a:extLst>
                        </a:hlinkClick>
                      </a:endParaRPr>
                    </a:p>
                    <a:p>
                      <a:pPr algn="l">
                        <a:lnSpc>
                          <a:spcPct val="107000"/>
                        </a:lnSpc>
                        <a:spcAft>
                          <a:spcPts val="800"/>
                        </a:spcAft>
                      </a:pPr>
                      <a:r>
                        <a:rPr lang="is-IS" sz="1100" b="0" u="sng" dirty="0" err="1">
                          <a:solidFill>
                            <a:schemeClr val="tx1"/>
                          </a:solidFill>
                          <a:effectLst/>
                          <a:latin typeface="Calibri" panose="020F0502020204030204" pitchFamily="34" charset="0"/>
                          <a:ea typeface="Calibri" panose="020F0502020204030204" pitchFamily="34" charset="0"/>
                          <a:hlinkClick r:id="rId3">
                            <a:extLst>
                              <a:ext uri="{A12FA001-AC4F-418D-AE19-62706E023703}">
                                <ahyp:hlinkClr xmlns:ahyp="http://schemas.microsoft.com/office/drawing/2018/hyperlinkcolor" val="tx"/>
                              </a:ext>
                            </a:extLst>
                          </a:hlinkClick>
                        </a:rPr>
                        <a:t>SjúkÁst</a:t>
                      </a:r>
                      <a:r>
                        <a:rPr lang="is-IS" sz="1100" b="0" dirty="0">
                          <a:solidFill>
                            <a:schemeClr val="tx1"/>
                          </a:solidFill>
                          <a:effectLst/>
                          <a:latin typeface="Calibri" panose="020F0502020204030204" pitchFamily="34" charset="0"/>
                          <a:ea typeface="Calibri" panose="020F0502020204030204" pitchFamily="34" charset="0"/>
                        </a:rPr>
                        <a:t> - Unglingar gegn ofbeldi</a:t>
                      </a:r>
                    </a:p>
                    <a:p>
                      <a:pPr algn="l">
                        <a:lnSpc>
                          <a:spcPct val="107000"/>
                        </a:lnSpc>
                        <a:spcAft>
                          <a:spcPts val="800"/>
                        </a:spcAft>
                      </a:pPr>
                      <a:r>
                        <a:rPr lang="is-IS" sz="1100" b="0" dirty="0">
                          <a:solidFill>
                            <a:schemeClr val="tx1"/>
                          </a:solidFill>
                          <a:effectLst/>
                          <a:latin typeface="Calibri" panose="020F0502020204030204" pitchFamily="34" charset="0"/>
                          <a:ea typeface="Calibri" panose="020F0502020204030204" pitchFamily="34" charset="0"/>
                        </a:rPr>
                        <a:t>112 - </a:t>
                      </a:r>
                      <a:r>
                        <a:rPr lang="is-IS" sz="1100" b="0" u="sng" dirty="0">
                          <a:solidFill>
                            <a:schemeClr val="tx1"/>
                          </a:solidFill>
                          <a:effectLst/>
                          <a:latin typeface="Calibri" panose="020F0502020204030204" pitchFamily="34" charset="0"/>
                          <a:ea typeface="Calibri" panose="020F0502020204030204" pitchFamily="34" charset="0"/>
                          <a:hlinkClick r:id="rId4">
                            <a:extLst>
                              <a:ext uri="{A12FA001-AC4F-418D-AE19-62706E023703}">
                                <ahyp:hlinkClr xmlns:ahyp="http://schemas.microsoft.com/office/drawing/2018/hyperlinkcolor" val="tx"/>
                              </a:ext>
                            </a:extLst>
                          </a:hlinkClick>
                        </a:rPr>
                        <a:t>Fræðsla fyrir ungmenni</a:t>
                      </a:r>
                      <a:endParaRPr lang="is-IS" sz="1100" b="0" dirty="0">
                        <a:solidFill>
                          <a:schemeClr val="tx1"/>
                        </a:solidFill>
                        <a:effectLst/>
                        <a:latin typeface="Calibri" panose="020F0502020204030204" pitchFamily="34" charset="0"/>
                        <a:ea typeface="Calibri" panose="020F0502020204030204" pitchFamily="34" charset="0"/>
                      </a:endParaRPr>
                    </a:p>
                    <a:p>
                      <a:pPr algn="l">
                        <a:lnSpc>
                          <a:spcPct val="107000"/>
                        </a:lnSpc>
                        <a:spcAft>
                          <a:spcPts val="800"/>
                        </a:spcAft>
                      </a:pPr>
                      <a:r>
                        <a:rPr lang="is-IS" sz="1100" b="0" dirty="0">
                          <a:solidFill>
                            <a:schemeClr val="tx1"/>
                          </a:solidFill>
                          <a:effectLst/>
                          <a:latin typeface="Calibri" panose="020F0502020204030204" pitchFamily="34" charset="0"/>
                          <a:ea typeface="Calibri" panose="020F0502020204030204" pitchFamily="34" charset="0"/>
                        </a:rPr>
                        <a:t>Örugg Saman - Embætti Landlæknis</a:t>
                      </a:r>
                    </a:p>
                    <a:p>
                      <a:pPr algn="l">
                        <a:lnSpc>
                          <a:spcPct val="107000"/>
                        </a:lnSpc>
                        <a:spcAft>
                          <a:spcPts val="800"/>
                        </a:spcAft>
                      </a:pPr>
                      <a:r>
                        <a:rPr lang="is-IS" sz="1100" b="0" u="sng" dirty="0">
                          <a:solidFill>
                            <a:schemeClr val="tx1"/>
                          </a:solidFill>
                          <a:effectLst/>
                          <a:latin typeface="Calibri" panose="020F0502020204030204" pitchFamily="34" charset="0"/>
                          <a:ea typeface="Calibri" panose="020F0502020204030204" pitchFamily="34" charset="0"/>
                          <a:hlinkClick r:id="rId5">
                            <a:extLst>
                              <a:ext uri="{A12FA001-AC4F-418D-AE19-62706E023703}">
                                <ahyp:hlinkClr xmlns:ahyp="http://schemas.microsoft.com/office/drawing/2018/hyperlinkcolor" val="tx"/>
                              </a:ext>
                            </a:extLst>
                          </a:hlinkClick>
                        </a:rPr>
                        <a:t>Fáðu Já!</a:t>
                      </a:r>
                      <a:r>
                        <a:rPr lang="is-IS" sz="1100" b="0" dirty="0">
                          <a:solidFill>
                            <a:schemeClr val="tx1"/>
                          </a:solidFill>
                          <a:effectLst/>
                          <a:latin typeface="Calibri" panose="020F0502020204030204" pitchFamily="34" charset="0"/>
                          <a:ea typeface="Calibri" panose="020F0502020204030204" pitchFamily="34" charset="0"/>
                        </a:rPr>
                        <a:t> - Stjórnarráðið </a:t>
                      </a:r>
                    </a:p>
                    <a:p>
                      <a:pPr algn="l">
                        <a:lnSpc>
                          <a:spcPct val="107000"/>
                        </a:lnSpc>
                        <a:spcAft>
                          <a:spcPts val="800"/>
                        </a:spcAft>
                      </a:pPr>
                      <a:r>
                        <a:rPr lang="is-IS" sz="1100" b="0" dirty="0">
                          <a:solidFill>
                            <a:schemeClr val="tx1"/>
                          </a:solidFill>
                          <a:effectLst/>
                          <a:latin typeface="Calibri" panose="020F0502020204030204" pitchFamily="34" charset="0"/>
                          <a:ea typeface="Calibri" panose="020F0502020204030204" pitchFamily="34" charset="0"/>
                        </a:rPr>
                        <a:t>Stopp ofbeldi! </a:t>
                      </a:r>
                      <a:r>
                        <a:rPr lang="is-IS" sz="1100" b="0" u="sng" dirty="0">
                          <a:solidFill>
                            <a:schemeClr val="tx1"/>
                          </a:solidFill>
                          <a:effectLst/>
                          <a:latin typeface="Calibri" panose="020F0502020204030204" pitchFamily="34" charset="0"/>
                          <a:ea typeface="Calibri" panose="020F0502020204030204" pitchFamily="34" charset="0"/>
                          <a:hlinkClick r:id="rId6">
                            <a:extLst>
                              <a:ext uri="{A12FA001-AC4F-418D-AE19-62706E023703}">
                                <ahyp:hlinkClr xmlns:ahyp="http://schemas.microsoft.com/office/drawing/2018/hyperlinkcolor" val="tx"/>
                              </a:ext>
                            </a:extLst>
                          </a:hlinkClick>
                        </a:rPr>
                        <a:t>Fyrir unglingastig.</a:t>
                      </a:r>
                      <a:r>
                        <a:rPr lang="is-IS" sz="1100" b="0" dirty="0">
                          <a:solidFill>
                            <a:schemeClr val="tx1"/>
                          </a:solidFill>
                          <a:effectLst/>
                          <a:latin typeface="Calibri" panose="020F0502020204030204" pitchFamily="34" charset="0"/>
                          <a:ea typeface="Calibri" panose="020F0502020204030204" pitchFamily="34" charset="0"/>
                        </a:rPr>
                        <a:t> </a:t>
                      </a:r>
                    </a:p>
                    <a:p>
                      <a:pPr algn="l">
                        <a:lnSpc>
                          <a:spcPct val="107000"/>
                        </a:lnSpc>
                        <a:spcAft>
                          <a:spcPts val="800"/>
                        </a:spcAft>
                      </a:pPr>
                      <a:r>
                        <a:rPr lang="is-IS" sz="1100" b="0" dirty="0">
                          <a:solidFill>
                            <a:schemeClr val="tx1"/>
                          </a:solidFill>
                          <a:effectLst/>
                          <a:latin typeface="Calibri" panose="020F0502020204030204" pitchFamily="34" charset="0"/>
                          <a:ea typeface="Calibri" panose="020F0502020204030204" pitchFamily="34" charset="0"/>
                        </a:rPr>
                        <a:t>Myndin af mér, Leiðin áfram</a:t>
                      </a:r>
                    </a:p>
                    <a:p>
                      <a:pPr algn="l">
                        <a:lnSpc>
                          <a:spcPct val="107000"/>
                        </a:lnSpc>
                        <a:spcAft>
                          <a:spcPts val="800"/>
                        </a:spcAft>
                      </a:pPr>
                      <a:r>
                        <a:rPr lang="is-IS" sz="1100" b="0" u="sng" dirty="0">
                          <a:solidFill>
                            <a:schemeClr val="tx1"/>
                          </a:solidFill>
                          <a:effectLst/>
                          <a:latin typeface="Calibri" panose="020F0502020204030204" pitchFamily="34" charset="0"/>
                          <a:ea typeface="Calibri" panose="020F0502020204030204" pitchFamily="34" charset="0"/>
                          <a:hlinkClick r:id="rId7">
                            <a:extLst>
                              <a:ext uri="{A12FA001-AC4F-418D-AE19-62706E023703}">
                                <ahyp:hlinkClr xmlns:ahyp="http://schemas.microsoft.com/office/drawing/2018/hyperlinkcolor" val="tx"/>
                              </a:ext>
                            </a:extLst>
                          </a:hlinkClick>
                        </a:rPr>
                        <a:t>Spurðu áður en þú sendir</a:t>
                      </a:r>
                      <a:r>
                        <a:rPr lang="is-IS" sz="1100" b="0" dirty="0">
                          <a:solidFill>
                            <a:schemeClr val="tx1"/>
                          </a:solidFill>
                          <a:effectLst/>
                          <a:latin typeface="Calibri" panose="020F0502020204030204" pitchFamily="34" charset="0"/>
                          <a:ea typeface="Calibri" panose="020F0502020204030204" pitchFamily="34" charset="0"/>
                        </a:rPr>
                        <a:t> - Persónuvernd</a:t>
                      </a:r>
                    </a:p>
                    <a:p>
                      <a:pPr algn="l">
                        <a:lnSpc>
                          <a:spcPct val="107000"/>
                        </a:lnSpc>
                        <a:spcAft>
                          <a:spcPts val="800"/>
                        </a:spcAft>
                      </a:pPr>
                      <a:r>
                        <a:rPr lang="is-IS" sz="1100" b="0" u="sng" dirty="0">
                          <a:solidFill>
                            <a:schemeClr val="tx1"/>
                          </a:solidFill>
                          <a:effectLst/>
                          <a:latin typeface="Calibri" panose="020F0502020204030204" pitchFamily="34" charset="0"/>
                          <a:ea typeface="Calibri" panose="020F0502020204030204" pitchFamily="34" charset="0"/>
                          <a:hlinkClick r:id="rId8">
                            <a:extLst>
                              <a:ext uri="{A12FA001-AC4F-418D-AE19-62706E023703}">
                                <ahyp:hlinkClr xmlns:ahyp="http://schemas.microsoft.com/office/drawing/2018/hyperlinkcolor" val="tx"/>
                              </a:ext>
                            </a:extLst>
                          </a:hlinkClick>
                        </a:rPr>
                        <a:t>Ábendingalína Barnaheilla</a:t>
                      </a:r>
                      <a:endParaRPr lang="is-IS" sz="1100" b="0" dirty="0">
                        <a:solidFill>
                          <a:schemeClr val="tx1"/>
                        </a:solidFill>
                        <a:effectLst/>
                        <a:latin typeface="Calibri" panose="020F0502020204030204" pitchFamily="34" charset="0"/>
                        <a:ea typeface="Calibri" panose="020F0502020204030204" pitchFamily="34" charset="0"/>
                      </a:endParaRPr>
                    </a:p>
                    <a:p>
                      <a:pPr algn="l">
                        <a:lnSpc>
                          <a:spcPct val="107000"/>
                        </a:lnSpc>
                        <a:spcAft>
                          <a:spcPts val="800"/>
                        </a:spcAft>
                      </a:pPr>
                      <a:r>
                        <a:rPr lang="is-IS" sz="1100" b="0" dirty="0">
                          <a:solidFill>
                            <a:schemeClr val="tx1"/>
                          </a:solidFill>
                          <a:effectLst/>
                          <a:latin typeface="Calibri" panose="020F0502020204030204" pitchFamily="34" charset="0"/>
                          <a:ea typeface="Calibri" panose="020F0502020204030204" pitchFamily="34" charset="0"/>
                        </a:rPr>
                        <a:t> </a:t>
                      </a:r>
                    </a:p>
                  </a:txBody>
                  <a:tcPr marL="89535" marR="895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7000"/>
                        </a:lnSpc>
                        <a:spcAft>
                          <a:spcPts val="800"/>
                        </a:spcAft>
                      </a:pPr>
                      <a:r>
                        <a:rPr lang="is-IS" sz="700">
                          <a:solidFill>
                            <a:schemeClr val="tx1"/>
                          </a:solidFill>
                          <a:effectLst/>
                        </a:rPr>
                        <a:t> </a:t>
                      </a:r>
                      <a:endParaRPr lang="is-IS" sz="70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7000"/>
                        </a:lnSpc>
                        <a:spcAft>
                          <a:spcPts val="800"/>
                        </a:spcAft>
                      </a:pPr>
                      <a:r>
                        <a:rPr lang="is-IS" sz="700" dirty="0">
                          <a:solidFill>
                            <a:schemeClr val="tx1"/>
                          </a:solidFill>
                          <a:effectLst/>
                        </a:rPr>
                        <a:t> </a:t>
                      </a:r>
                      <a:endParaRPr lang="is-IS" sz="700" dirty="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893064"/>
                  </a:ext>
                </a:extLst>
              </a:tr>
            </a:tbl>
          </a:graphicData>
        </a:graphic>
      </p:graphicFrame>
    </p:spTree>
    <p:extLst>
      <p:ext uri="{BB962C8B-B14F-4D97-AF65-F5344CB8AC3E}">
        <p14:creationId xmlns:p14="http://schemas.microsoft.com/office/powerpoint/2010/main" val="36976569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075A69D-224A-4EED-9089-17A3D80F0041}"/>
              </a:ext>
            </a:extLst>
          </p:cNvPr>
          <p:cNvSpPr>
            <a:spLocks noGrp="1"/>
          </p:cNvSpPr>
          <p:nvPr>
            <p:ph type="title"/>
          </p:nvPr>
        </p:nvSpPr>
        <p:spPr>
          <a:xfrm>
            <a:off x="3186641" y="199844"/>
            <a:ext cx="3174402" cy="900000"/>
          </a:xfrm>
        </p:spPr>
        <p:txBody>
          <a:bodyPr>
            <a:normAutofit/>
          </a:bodyPr>
          <a:lstStyle/>
          <a:p>
            <a:r>
              <a:rPr lang="is-IS" sz="2400">
                <a:solidFill>
                  <a:schemeClr val="bg1"/>
                </a:solidFill>
                <a:latin typeface="Calibri" panose="020F0502020204030204" pitchFamily="34" charset="0"/>
                <a:ea typeface="Calibri" panose="020F0502020204030204" pitchFamily="34" charset="0"/>
              </a:rPr>
              <a:t>FJÖLBREYTILEIKI</a:t>
            </a:r>
            <a:br>
              <a:rPr lang="is-IS" sz="2400" b="1">
                <a:solidFill>
                  <a:schemeClr val="bg1"/>
                </a:solidFill>
                <a:effectLst/>
                <a:latin typeface="Calibri" panose="020F0502020204030204" pitchFamily="34" charset="0"/>
                <a:ea typeface="Calibri" panose="020F0502020204030204" pitchFamily="34" charset="0"/>
              </a:rPr>
            </a:br>
            <a:r>
              <a:rPr lang="is-IS" sz="1600">
                <a:solidFill>
                  <a:schemeClr val="bg1"/>
                </a:solidFill>
                <a:effectLst/>
                <a:latin typeface="Calibri" panose="020F0502020204030204" pitchFamily="34" charset="0"/>
                <a:ea typeface="Calibri" panose="020F0502020204030204" pitchFamily="34" charset="0"/>
              </a:rPr>
              <a:t>(fjölmenning, hinsegin málefni)</a:t>
            </a:r>
            <a:endParaRPr lang="is-IS" sz="1600">
              <a:solidFill>
                <a:schemeClr val="bg1"/>
              </a:solidFill>
            </a:endParaRPr>
          </a:p>
        </p:txBody>
      </p:sp>
      <p:sp>
        <p:nvSpPr>
          <p:cNvPr id="12" name="TextBox 11">
            <a:extLst>
              <a:ext uri="{FF2B5EF4-FFF2-40B4-BE49-F238E27FC236}">
                <a16:creationId xmlns:a16="http://schemas.microsoft.com/office/drawing/2014/main" id="{41368D3E-9295-A67A-9ABF-D474CEC915C6}"/>
              </a:ext>
            </a:extLst>
          </p:cNvPr>
          <p:cNvSpPr txBox="1"/>
          <p:nvPr/>
        </p:nvSpPr>
        <p:spPr>
          <a:xfrm>
            <a:off x="429492" y="1670406"/>
            <a:ext cx="3818021" cy="417358"/>
          </a:xfrm>
          <a:prstGeom prst="rect">
            <a:avLst/>
          </a:prstGeom>
          <a:noFill/>
        </p:spPr>
        <p:txBody>
          <a:bodyPr wrap="square" rtlCol="0">
            <a:spAutoFit/>
          </a:bodyPr>
          <a:lstStyle/>
          <a:p>
            <a:r>
              <a:rPr lang="is-IS"/>
              <a:t>8. – 10. BEKKUR</a:t>
            </a:r>
          </a:p>
        </p:txBody>
      </p:sp>
      <p:graphicFrame>
        <p:nvGraphicFramePr>
          <p:cNvPr id="2" name="Table 1">
            <a:extLst>
              <a:ext uri="{FF2B5EF4-FFF2-40B4-BE49-F238E27FC236}">
                <a16:creationId xmlns:a16="http://schemas.microsoft.com/office/drawing/2014/main" id="{E2420AA4-D410-3EE4-CC4E-9D067EDCE6F0}"/>
              </a:ext>
            </a:extLst>
          </p:cNvPr>
          <p:cNvGraphicFramePr>
            <a:graphicFrameLocks noGrp="1"/>
          </p:cNvGraphicFramePr>
          <p:nvPr>
            <p:extLst>
              <p:ext uri="{D42A27DB-BD31-4B8C-83A1-F6EECF244321}">
                <p14:modId xmlns:p14="http://schemas.microsoft.com/office/powerpoint/2010/main" val="1138338478"/>
              </p:ext>
            </p:extLst>
          </p:nvPr>
        </p:nvGraphicFramePr>
        <p:xfrm>
          <a:off x="449976" y="2305888"/>
          <a:ext cx="5958047" cy="6744888"/>
        </p:xfrm>
        <a:graphic>
          <a:graphicData uri="http://schemas.openxmlformats.org/drawingml/2006/table">
            <a:tbl>
              <a:tblPr firstRow="1" firstCol="1" bandRow="1">
                <a:tableStyleId>{5C22544A-7EE6-4342-B048-85BDC9FD1C3A}</a:tableStyleId>
              </a:tblPr>
              <a:tblGrid>
                <a:gridCol w="1829585">
                  <a:extLst>
                    <a:ext uri="{9D8B030D-6E8A-4147-A177-3AD203B41FA5}">
                      <a16:colId xmlns:a16="http://schemas.microsoft.com/office/drawing/2014/main" val="24890468"/>
                    </a:ext>
                  </a:extLst>
                </a:gridCol>
                <a:gridCol w="2596093">
                  <a:extLst>
                    <a:ext uri="{9D8B030D-6E8A-4147-A177-3AD203B41FA5}">
                      <a16:colId xmlns:a16="http://schemas.microsoft.com/office/drawing/2014/main" val="957653503"/>
                    </a:ext>
                  </a:extLst>
                </a:gridCol>
                <a:gridCol w="662707">
                  <a:extLst>
                    <a:ext uri="{9D8B030D-6E8A-4147-A177-3AD203B41FA5}">
                      <a16:colId xmlns:a16="http://schemas.microsoft.com/office/drawing/2014/main" val="199538696"/>
                    </a:ext>
                  </a:extLst>
                </a:gridCol>
                <a:gridCol w="869662">
                  <a:extLst>
                    <a:ext uri="{9D8B030D-6E8A-4147-A177-3AD203B41FA5}">
                      <a16:colId xmlns:a16="http://schemas.microsoft.com/office/drawing/2014/main" val="702745349"/>
                    </a:ext>
                  </a:extLst>
                </a:gridCol>
              </a:tblGrid>
              <a:tr h="495267">
                <a:tc>
                  <a:txBody>
                    <a:bodyPr/>
                    <a:lstStyle/>
                    <a:p>
                      <a:pPr algn="l">
                        <a:lnSpc>
                          <a:spcPct val="115000"/>
                        </a:lnSpc>
                        <a:spcAft>
                          <a:spcPts val="800"/>
                        </a:spcAft>
                      </a:pPr>
                      <a:r>
                        <a:rPr lang="is-IS" sz="700" dirty="0">
                          <a:solidFill>
                            <a:schemeClr val="tx1"/>
                          </a:solidFill>
                          <a:effectLst/>
                        </a:rPr>
                        <a:t>Markmið</a:t>
                      </a:r>
                      <a:endParaRPr lang="is-IS" sz="700" dirty="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a:lnSpc>
                          <a:spcPct val="115000"/>
                        </a:lnSpc>
                        <a:spcAft>
                          <a:spcPts val="800"/>
                        </a:spcAft>
                      </a:pPr>
                      <a:r>
                        <a:rPr lang="is-IS" sz="700">
                          <a:solidFill>
                            <a:schemeClr val="tx1"/>
                          </a:solidFill>
                          <a:effectLst/>
                        </a:rPr>
                        <a:t>Verkefni/leiðir</a:t>
                      </a:r>
                      <a:endParaRPr lang="is-IS" sz="70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a:lnSpc>
                          <a:spcPct val="107000"/>
                        </a:lnSpc>
                        <a:spcAft>
                          <a:spcPts val="800"/>
                        </a:spcAft>
                      </a:pPr>
                      <a:r>
                        <a:rPr lang="is-IS" sz="700">
                          <a:solidFill>
                            <a:schemeClr val="tx1"/>
                          </a:solidFill>
                          <a:effectLst/>
                        </a:rPr>
                        <a:t>Ábyrgðaraðili fræðslu: </a:t>
                      </a:r>
                      <a:endParaRPr lang="is-IS" sz="70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a:lnSpc>
                          <a:spcPct val="107000"/>
                        </a:lnSpc>
                        <a:spcAft>
                          <a:spcPts val="800"/>
                        </a:spcAft>
                      </a:pPr>
                      <a:r>
                        <a:rPr lang="is-IS" sz="700">
                          <a:solidFill>
                            <a:schemeClr val="tx1"/>
                          </a:solidFill>
                          <a:effectLst/>
                        </a:rPr>
                        <a:t>Hvernig verður fræðslunni fylgt eftir:</a:t>
                      </a:r>
                      <a:endParaRPr lang="is-IS" sz="70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625762487"/>
                  </a:ext>
                </a:extLst>
              </a:tr>
              <a:tr h="6249621">
                <a:tc>
                  <a:txBody>
                    <a:bodyPr/>
                    <a:lstStyle/>
                    <a:p>
                      <a:pPr marL="0" lvl="0" indent="0" algn="l">
                        <a:lnSpc>
                          <a:spcPct val="107000"/>
                        </a:lnSpc>
                        <a:buFont typeface="Calibri" panose="020F0502020204030204" pitchFamily="34" charset="0"/>
                        <a:buNone/>
                      </a:pPr>
                      <a:r>
                        <a:rPr lang="is-IS" sz="1100" b="1" i="0" dirty="0">
                          <a:solidFill>
                            <a:schemeClr val="tx1"/>
                          </a:solidFill>
                          <a:effectLst/>
                          <a:latin typeface="Calibri" panose="020F0502020204030204" pitchFamily="34" charset="0"/>
                          <a:ea typeface="Calibri" panose="020F0502020204030204" pitchFamily="34" charset="0"/>
                        </a:rPr>
                        <a:t>Fjölbreytileiki</a:t>
                      </a:r>
                    </a:p>
                    <a:p>
                      <a:pPr marL="0" lvl="0" indent="0" algn="l">
                        <a:lnSpc>
                          <a:spcPct val="107000"/>
                        </a:lnSpc>
                        <a:buFont typeface="Calibri" panose="020F0502020204030204" pitchFamily="34" charset="0"/>
                        <a:buNone/>
                      </a:pPr>
                      <a:endParaRPr lang="is-IS" sz="1100" b="1" i="0" dirty="0">
                        <a:solidFill>
                          <a:schemeClr val="tx1"/>
                        </a:solidFill>
                        <a:effectLst/>
                        <a:latin typeface="Calibri" panose="020F0502020204030204" pitchFamily="34" charset="0"/>
                        <a:ea typeface="Calibri" panose="020F0502020204030204" pitchFamily="34" charset="0"/>
                      </a:endParaRPr>
                    </a:p>
                    <a:p>
                      <a:pPr marL="0" lvl="0" indent="0" algn="l">
                        <a:lnSpc>
                          <a:spcPct val="107000"/>
                        </a:lnSpc>
                        <a:buFont typeface="Calibri" panose="020F0502020204030204" pitchFamily="34" charset="0"/>
                        <a:buNone/>
                      </a:pPr>
                      <a:r>
                        <a:rPr lang="is-IS" sz="1100" b="0" i="0" dirty="0">
                          <a:solidFill>
                            <a:schemeClr val="tx1"/>
                          </a:solidFill>
                          <a:effectLst/>
                          <a:latin typeface="Calibri" panose="020F0502020204030204" pitchFamily="34" charset="0"/>
                          <a:ea typeface="Calibri" panose="020F0502020204030204" pitchFamily="34" charset="0"/>
                        </a:rPr>
                        <a:t>Að nemendur</a:t>
                      </a:r>
                    </a:p>
                    <a:p>
                      <a:pPr marL="342900" lvl="0" indent="-342900" algn="l">
                        <a:lnSpc>
                          <a:spcPct val="107000"/>
                        </a:lnSpc>
                        <a:buFont typeface="Calibri" panose="020F0502020204030204" pitchFamily="34" charset="0"/>
                        <a:buChar char="-"/>
                      </a:pPr>
                      <a:endParaRPr lang="is-IS" sz="1100" b="0" dirty="0">
                        <a:solidFill>
                          <a:schemeClr val="tx1"/>
                        </a:solidFill>
                        <a:effectLst/>
                        <a:latin typeface="Calibri" panose="020F0502020204030204" pitchFamily="34" charset="0"/>
                        <a:ea typeface="Calibri" panose="020F0502020204030204" pitchFamily="34" charset="0"/>
                      </a:endParaRPr>
                    </a:p>
                    <a:p>
                      <a:pPr marL="342900" lvl="0" indent="-342900" algn="l">
                        <a:lnSpc>
                          <a:spcPct val="107000"/>
                        </a:lnSpc>
                        <a:buFont typeface="Calibri" panose="020F0502020204030204" pitchFamily="34" charset="0"/>
                        <a:buChar char="-"/>
                      </a:pPr>
                      <a:r>
                        <a:rPr lang="is-IS" sz="1100" b="0" dirty="0">
                          <a:solidFill>
                            <a:schemeClr val="tx1"/>
                          </a:solidFill>
                          <a:effectLst/>
                          <a:latin typeface="Calibri" panose="020F0502020204030204" pitchFamily="34" charset="0"/>
                          <a:ea typeface="Calibri" panose="020F0502020204030204" pitchFamily="34" charset="0"/>
                        </a:rPr>
                        <a:t>Fræðist um fjölbreytileika kynhneigða.</a:t>
                      </a:r>
                    </a:p>
                    <a:p>
                      <a:pPr marL="0" lvl="0" indent="0" algn="l">
                        <a:lnSpc>
                          <a:spcPct val="107000"/>
                        </a:lnSpc>
                        <a:buFont typeface="Calibri" panose="020F0502020204030204" pitchFamily="34" charset="0"/>
                        <a:buNone/>
                      </a:pPr>
                      <a:endParaRPr lang="is-IS" sz="1100" b="0" dirty="0">
                        <a:solidFill>
                          <a:schemeClr val="tx1"/>
                        </a:solidFill>
                        <a:effectLst/>
                        <a:latin typeface="Calibri" panose="020F0502020204030204" pitchFamily="34" charset="0"/>
                        <a:ea typeface="Calibri" panose="020F0502020204030204" pitchFamily="34" charset="0"/>
                      </a:endParaRPr>
                    </a:p>
                    <a:p>
                      <a:pPr marL="342900" lvl="0" indent="-342900" algn="l">
                        <a:lnSpc>
                          <a:spcPct val="107000"/>
                        </a:lnSpc>
                        <a:spcAft>
                          <a:spcPts val="800"/>
                        </a:spcAft>
                        <a:buFont typeface="Calibri" panose="020F0502020204030204" pitchFamily="34" charset="0"/>
                        <a:buChar char="-"/>
                      </a:pPr>
                      <a:r>
                        <a:rPr lang="is-IS" sz="1100" b="0" dirty="0">
                          <a:solidFill>
                            <a:schemeClr val="tx1"/>
                          </a:solidFill>
                          <a:effectLst/>
                          <a:latin typeface="Calibri" panose="020F0502020204030204" pitchFamily="34" charset="0"/>
                          <a:ea typeface="Calibri" panose="020F0502020204030204" pitchFamily="34" charset="0"/>
                        </a:rPr>
                        <a:t>Kynnist hugtökum eins kynþáttahyggju, menningarfordóma, </a:t>
                      </a:r>
                      <a:r>
                        <a:rPr lang="is-IS" sz="1100" b="0" dirty="0" err="1">
                          <a:solidFill>
                            <a:schemeClr val="tx1"/>
                          </a:solidFill>
                          <a:effectLst/>
                          <a:latin typeface="Calibri" panose="020F0502020204030204" pitchFamily="34" charset="0"/>
                          <a:ea typeface="Calibri" panose="020F0502020204030204" pitchFamily="34" charset="0"/>
                        </a:rPr>
                        <a:t>hinseiginleika</a:t>
                      </a:r>
                      <a:r>
                        <a:rPr lang="is-IS" sz="1100" b="0" dirty="0">
                          <a:solidFill>
                            <a:schemeClr val="tx1"/>
                          </a:solidFill>
                          <a:effectLst/>
                          <a:latin typeface="Calibri" panose="020F0502020204030204" pitchFamily="34" charset="0"/>
                          <a:ea typeface="Calibri" panose="020F0502020204030204" pitchFamily="34" charset="0"/>
                        </a:rPr>
                        <a:t>, staðalímyndir og félagsmótun.</a:t>
                      </a:r>
                    </a:p>
                  </a:txBody>
                  <a:tcPr marL="89535" marR="89535"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a:lnSpc>
                          <a:spcPct val="107000"/>
                        </a:lnSpc>
                        <a:spcAft>
                          <a:spcPts val="800"/>
                        </a:spcAft>
                      </a:pPr>
                      <a:r>
                        <a:rPr lang="is-IS" sz="1100" dirty="0">
                          <a:solidFill>
                            <a:schemeClr val="tx1"/>
                          </a:solidFill>
                          <a:effectLst/>
                          <a:latin typeface="Calibri" panose="020F0502020204030204" pitchFamily="34" charset="0"/>
                          <a:ea typeface="Calibri" panose="020F0502020204030204" pitchFamily="34" charset="0"/>
                        </a:rPr>
                        <a:t>Litla Kompás - </a:t>
                      </a:r>
                      <a:r>
                        <a:rPr lang="is-IS" sz="1100" u="sng" dirty="0">
                          <a:solidFill>
                            <a:schemeClr val="tx1"/>
                          </a:solidFill>
                          <a:effectLst/>
                          <a:latin typeface="Calibri" panose="020F0502020204030204" pitchFamily="34" charset="0"/>
                          <a:ea typeface="Calibri" panose="020F0502020204030204" pitchFamily="34" charset="0"/>
                          <a:hlinkClick r:id="rId3">
                            <a:extLst>
                              <a:ext uri="{A12FA001-AC4F-418D-AE19-62706E023703}">
                                <ahyp:hlinkClr xmlns:ahyp="http://schemas.microsoft.com/office/drawing/2018/hyperlinkcolor" val="tx"/>
                              </a:ext>
                            </a:extLst>
                          </a:hlinkClick>
                        </a:rPr>
                        <a:t>Handbók um mannréttindi fyrir ungt fólk</a:t>
                      </a:r>
                      <a:endParaRPr lang="is-IS" sz="1100" dirty="0">
                        <a:solidFill>
                          <a:schemeClr val="tx1"/>
                        </a:solidFill>
                        <a:effectLst/>
                        <a:latin typeface="Calibri" panose="020F0502020204030204" pitchFamily="34" charset="0"/>
                        <a:ea typeface="Calibri" panose="020F0502020204030204" pitchFamily="34" charset="0"/>
                      </a:endParaRPr>
                    </a:p>
                    <a:p>
                      <a:pPr algn="l">
                        <a:lnSpc>
                          <a:spcPct val="107000"/>
                        </a:lnSpc>
                        <a:spcAft>
                          <a:spcPts val="800"/>
                        </a:spcAft>
                      </a:pPr>
                      <a:r>
                        <a:rPr lang="is-IS" sz="1100" u="none" dirty="0">
                          <a:solidFill>
                            <a:schemeClr val="tx1"/>
                          </a:solidFill>
                          <a:effectLst/>
                          <a:latin typeface="Calibri" panose="020F0502020204030204" pitchFamily="34" charset="0"/>
                          <a:ea typeface="Calibri" panose="020F0502020204030204" pitchFamily="34" charset="0"/>
                        </a:rPr>
                        <a:t>Hinsegin fræðsla fyrir 9. bekk</a:t>
                      </a:r>
                    </a:p>
                    <a:p>
                      <a:pPr algn="l">
                        <a:lnSpc>
                          <a:spcPct val="107000"/>
                        </a:lnSpc>
                        <a:spcAft>
                          <a:spcPts val="800"/>
                        </a:spcAft>
                      </a:pPr>
                      <a:r>
                        <a:rPr lang="is-IS" sz="1100" u="sng" dirty="0">
                          <a:solidFill>
                            <a:schemeClr val="tx1"/>
                          </a:solidFill>
                          <a:effectLst/>
                          <a:latin typeface="Calibri" panose="020F0502020204030204" pitchFamily="34" charset="0"/>
                          <a:ea typeface="Calibri" panose="020F0502020204030204" pitchFamily="34" charset="0"/>
                          <a:hlinkClick r:id="rId4">
                            <a:extLst>
                              <a:ext uri="{A12FA001-AC4F-418D-AE19-62706E023703}">
                                <ahyp:hlinkClr xmlns:ahyp="http://schemas.microsoft.com/office/drawing/2018/hyperlinkcolor" val="tx"/>
                              </a:ext>
                            </a:extLst>
                          </a:hlinkClick>
                        </a:rPr>
                        <a:t>Samfélagslöggur</a:t>
                      </a:r>
                      <a:r>
                        <a:rPr lang="is-IS" sz="1100" dirty="0">
                          <a:solidFill>
                            <a:schemeClr val="tx1"/>
                          </a:solidFill>
                          <a:effectLst/>
                          <a:latin typeface="Calibri" panose="020F0502020204030204" pitchFamily="34" charset="0"/>
                          <a:ea typeface="Calibri" panose="020F0502020204030204" pitchFamily="34" charset="0"/>
                        </a:rPr>
                        <a:t> - forvarnarverkefni  </a:t>
                      </a:r>
                    </a:p>
                    <a:p>
                      <a:pPr algn="l">
                        <a:lnSpc>
                          <a:spcPct val="107000"/>
                        </a:lnSpc>
                        <a:spcAft>
                          <a:spcPts val="800"/>
                        </a:spcAft>
                      </a:pPr>
                      <a:r>
                        <a:rPr lang="is-IS" sz="1100" dirty="0">
                          <a:solidFill>
                            <a:schemeClr val="tx1"/>
                          </a:solidFill>
                          <a:effectLst/>
                          <a:latin typeface="Calibri" panose="020F0502020204030204" pitchFamily="34" charset="0"/>
                          <a:ea typeface="Calibri" panose="020F0502020204030204" pitchFamily="34" charset="0"/>
                        </a:rPr>
                        <a:t>Hvaðan ertu? - Fjölmenningarfræðsla</a:t>
                      </a:r>
                    </a:p>
                    <a:p>
                      <a:pPr algn="l">
                        <a:lnSpc>
                          <a:spcPct val="107000"/>
                        </a:lnSpc>
                        <a:spcAft>
                          <a:spcPts val="800"/>
                        </a:spcAft>
                      </a:pPr>
                      <a:r>
                        <a:rPr lang="is-IS" sz="1100" dirty="0">
                          <a:solidFill>
                            <a:schemeClr val="tx1"/>
                          </a:solidFill>
                          <a:effectLst/>
                          <a:latin typeface="Calibri" panose="020F0502020204030204" pitchFamily="34" charset="0"/>
                          <a:ea typeface="Calibri" panose="020F0502020204030204" pitchFamily="34" charset="0"/>
                        </a:rPr>
                        <a:t>Hvaðan ertu?-Jafningafræðsla ætluð unglingum</a:t>
                      </a:r>
                    </a:p>
                    <a:p>
                      <a:pPr algn="l">
                        <a:lnSpc>
                          <a:spcPct val="107000"/>
                        </a:lnSpc>
                        <a:spcAft>
                          <a:spcPts val="800"/>
                        </a:spcAft>
                      </a:pPr>
                      <a:endParaRPr lang="is-IS" sz="1100" dirty="0">
                        <a:solidFill>
                          <a:schemeClr val="tx1"/>
                        </a:solidFill>
                        <a:effectLst/>
                        <a:latin typeface="Calibri" panose="020F0502020204030204" pitchFamily="34" charset="0"/>
                        <a:ea typeface="Calibri" panose="020F0502020204030204" pitchFamily="34" charset="0"/>
                      </a:endParaRPr>
                    </a:p>
                  </a:txBody>
                  <a:tcPr marL="89535" marR="895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7000"/>
                        </a:lnSpc>
                        <a:spcAft>
                          <a:spcPts val="800"/>
                        </a:spcAft>
                      </a:pPr>
                      <a:r>
                        <a:rPr lang="is-IS" sz="700">
                          <a:solidFill>
                            <a:schemeClr val="tx1"/>
                          </a:solidFill>
                          <a:effectLst/>
                        </a:rPr>
                        <a:t> </a:t>
                      </a:r>
                      <a:endParaRPr lang="is-IS" sz="70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7000"/>
                        </a:lnSpc>
                        <a:spcAft>
                          <a:spcPts val="800"/>
                        </a:spcAft>
                      </a:pPr>
                      <a:r>
                        <a:rPr lang="is-IS" sz="700" dirty="0">
                          <a:solidFill>
                            <a:schemeClr val="tx1"/>
                          </a:solidFill>
                          <a:effectLst/>
                        </a:rPr>
                        <a:t> </a:t>
                      </a:r>
                      <a:endParaRPr lang="is-IS" sz="700" dirty="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893064"/>
                  </a:ext>
                </a:extLst>
              </a:tr>
            </a:tbl>
          </a:graphicData>
        </a:graphic>
      </p:graphicFrame>
    </p:spTree>
    <p:extLst>
      <p:ext uri="{BB962C8B-B14F-4D97-AF65-F5344CB8AC3E}">
        <p14:creationId xmlns:p14="http://schemas.microsoft.com/office/powerpoint/2010/main" val="873269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9A9C37F-A366-F0DE-E6AA-F0F6B69D5227}"/>
              </a:ext>
            </a:extLst>
          </p:cNvPr>
          <p:cNvSpPr>
            <a:spLocks noGrp="1"/>
          </p:cNvSpPr>
          <p:nvPr>
            <p:ph type="ctrTitle"/>
          </p:nvPr>
        </p:nvSpPr>
        <p:spPr/>
        <p:txBody>
          <a:bodyPr>
            <a:normAutofit/>
          </a:bodyPr>
          <a:lstStyle/>
          <a:p>
            <a:r>
              <a:rPr lang="is-IS" sz="4000" dirty="0"/>
              <a:t>Nemendur með stuðningsþarfir</a:t>
            </a:r>
          </a:p>
        </p:txBody>
      </p:sp>
      <p:sp>
        <p:nvSpPr>
          <p:cNvPr id="5" name="Subtitle 4">
            <a:extLst>
              <a:ext uri="{FF2B5EF4-FFF2-40B4-BE49-F238E27FC236}">
                <a16:creationId xmlns:a16="http://schemas.microsoft.com/office/drawing/2014/main" id="{04C319FF-F69D-E1C9-2314-CB880C37390E}"/>
              </a:ext>
            </a:extLst>
          </p:cNvPr>
          <p:cNvSpPr>
            <a:spLocks noGrp="1"/>
          </p:cNvSpPr>
          <p:nvPr>
            <p:ph type="subTitle" idx="1"/>
          </p:nvPr>
        </p:nvSpPr>
        <p:spPr/>
        <p:txBody>
          <a:bodyPr/>
          <a:lstStyle/>
          <a:p>
            <a:r>
              <a:rPr lang="is-IS" dirty="0"/>
              <a:t>FORVARNIR MEÐAL BARNA GEGN KYNFERÐISLEGU OG KYNBUNDNU OFBELDI OG ÁREITNI</a:t>
            </a:r>
          </a:p>
        </p:txBody>
      </p:sp>
      <p:pic>
        <p:nvPicPr>
          <p:cNvPr id="3" name="Picture 2">
            <a:extLst>
              <a:ext uri="{FF2B5EF4-FFF2-40B4-BE49-F238E27FC236}">
                <a16:creationId xmlns:a16="http://schemas.microsoft.com/office/drawing/2014/main" id="{5923CCFF-6984-C94B-4867-8CC6E27D8A5D}"/>
              </a:ext>
            </a:extLst>
          </p:cNvPr>
          <p:cNvPicPr>
            <a:picLocks noChangeAspect="1"/>
          </p:cNvPicPr>
          <p:nvPr/>
        </p:nvPicPr>
        <p:blipFill>
          <a:blip r:embed="rId2"/>
          <a:stretch>
            <a:fillRect/>
          </a:stretch>
        </p:blipFill>
        <p:spPr>
          <a:xfrm>
            <a:off x="221456" y="190363"/>
            <a:ext cx="3048000" cy="1095375"/>
          </a:xfrm>
          <a:prstGeom prst="rect">
            <a:avLst/>
          </a:prstGeom>
        </p:spPr>
      </p:pic>
    </p:spTree>
    <p:extLst>
      <p:ext uri="{BB962C8B-B14F-4D97-AF65-F5344CB8AC3E}">
        <p14:creationId xmlns:p14="http://schemas.microsoft.com/office/powerpoint/2010/main" val="20661975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C10C1AA1-900E-41AF-A7E5-96C7E903CD47}"/>
              </a:ext>
            </a:extLst>
          </p:cNvPr>
          <p:cNvSpPr txBox="1"/>
          <p:nvPr/>
        </p:nvSpPr>
        <p:spPr>
          <a:xfrm>
            <a:off x="549000" y="1503119"/>
            <a:ext cx="5760000" cy="7709803"/>
          </a:xfrm>
          <a:prstGeom prst="rect">
            <a:avLst/>
          </a:prstGeom>
          <a:noFill/>
        </p:spPr>
        <p:txBody>
          <a:bodyPr wrap="square">
            <a:spAutoFit/>
          </a:bodyPr>
          <a:lstStyle/>
          <a:p>
            <a:pPr marL="171450" indent="-171450" algn="just" defTabSz="257188">
              <a:spcBef>
                <a:spcPct val="20000"/>
              </a:spcBef>
              <a:buFont typeface="Arial" panose="020B0604020202020204" pitchFamily="34" charset="0"/>
              <a:buChar char="•"/>
              <a:defRPr/>
            </a:pPr>
            <a:r>
              <a:rPr lang="is-IS" sz="1100" dirty="0">
                <a:solidFill>
                  <a:srgbClr val="DAD9D6">
                    <a:lumMod val="25000"/>
                  </a:srgbClr>
                </a:solidFill>
                <a:latin typeface="Arial"/>
              </a:rPr>
              <a:t>Nemendur með stuðningsþarfir vegna fötlunar hafa að jafnaði færri tækifæri en jafnaldrar til að læra af félagslegum samskiptum og hafa oft slaka félagsfærni sem getur haft neikvæð áhrif á kynheilbrigði þeirra og öryggi. </a:t>
            </a:r>
          </a:p>
          <a:p>
            <a:pPr marL="707883" lvl="1" indent="-171450" algn="just" defTabSz="257188">
              <a:spcBef>
                <a:spcPct val="20000"/>
              </a:spcBef>
              <a:buFont typeface="Arial" panose="020B0604020202020204" pitchFamily="34" charset="0"/>
              <a:buChar char="•"/>
              <a:defRPr/>
            </a:pPr>
            <a:r>
              <a:rPr lang="is-IS" sz="1100" dirty="0">
                <a:solidFill>
                  <a:srgbClr val="DAD9D6">
                    <a:lumMod val="25000"/>
                  </a:srgbClr>
                </a:solidFill>
                <a:latin typeface="Arial"/>
              </a:rPr>
              <a:t>Þau geta átt erfitt með að lesa í hegðun annarra og ólíkar aðstæður og greina á milli þess sem er við hæfi og ekki. </a:t>
            </a:r>
          </a:p>
          <a:p>
            <a:pPr marL="707883" lvl="1" indent="-171450" algn="just" defTabSz="257188">
              <a:spcBef>
                <a:spcPct val="20000"/>
              </a:spcBef>
              <a:buFont typeface="Arial" panose="020B0604020202020204" pitchFamily="34" charset="0"/>
              <a:buChar char="•"/>
              <a:defRPr/>
            </a:pPr>
            <a:r>
              <a:rPr lang="is-IS" sz="1100" dirty="0">
                <a:solidFill>
                  <a:srgbClr val="DAD9D6">
                    <a:lumMod val="25000"/>
                  </a:srgbClr>
                </a:solidFill>
                <a:latin typeface="Arial"/>
              </a:rPr>
              <a:t>Hafa þarf í huga að þau eru oft í aðgreindum úrræðum eða með fullorðna stuðningsaðila með sér í aðstæðum þar sem jafnaldrar eru ræða mál tengd kynheilbrigði. </a:t>
            </a:r>
          </a:p>
          <a:p>
            <a:pPr marL="707883" lvl="1" indent="-171450" algn="just" defTabSz="257188">
              <a:spcBef>
                <a:spcPct val="20000"/>
              </a:spcBef>
              <a:buFont typeface="Arial" panose="020B0604020202020204" pitchFamily="34" charset="0"/>
              <a:buChar char="•"/>
              <a:defRPr/>
            </a:pPr>
            <a:r>
              <a:rPr lang="is-IS" sz="1100" dirty="0">
                <a:solidFill>
                  <a:srgbClr val="DAD9D6">
                    <a:lumMod val="25000"/>
                  </a:srgbClr>
                </a:solidFill>
                <a:latin typeface="Arial"/>
              </a:rPr>
              <a:t>Þau eiga að oft færri jafningja sem þeir geta leitað til og þekking vinahóps þeirra er minni en hjá ófötluðum jafnöldrum. </a:t>
            </a:r>
          </a:p>
          <a:p>
            <a:pPr algn="just" defTabSz="257188">
              <a:spcBef>
                <a:spcPct val="20000"/>
              </a:spcBef>
              <a:defRPr/>
            </a:pPr>
            <a:endParaRPr lang="is-IS" sz="1100" dirty="0">
              <a:solidFill>
                <a:srgbClr val="DAD9D6">
                  <a:lumMod val="25000"/>
                </a:srgbClr>
              </a:solidFill>
              <a:latin typeface="Arial"/>
            </a:endParaRPr>
          </a:p>
          <a:p>
            <a:pPr marL="171450" indent="-171450" algn="just" defTabSz="257188">
              <a:spcBef>
                <a:spcPct val="20000"/>
              </a:spcBef>
              <a:buFont typeface="Arial" panose="020B0604020202020204" pitchFamily="34" charset="0"/>
              <a:buChar char="•"/>
              <a:defRPr/>
            </a:pPr>
            <a:r>
              <a:rPr lang="is-IS" sz="1100" dirty="0">
                <a:solidFill>
                  <a:srgbClr val="DAD9D6">
                    <a:lumMod val="25000"/>
                  </a:srgbClr>
                </a:solidFill>
                <a:latin typeface="Arial"/>
              </a:rPr>
              <a:t>Það er mikilvægt að nemendur með stuðningsþarfir séu vel undirbúin undir unglings- og fullorðinsárin með sterka sjálfsmynd og góða </a:t>
            </a:r>
            <a:r>
              <a:rPr lang="is-IS" sz="1100" dirty="0" err="1">
                <a:solidFill>
                  <a:srgbClr val="DAD9D6">
                    <a:lumMod val="25000"/>
                  </a:srgbClr>
                </a:solidFill>
                <a:latin typeface="Arial"/>
              </a:rPr>
              <a:t>líkams</a:t>
            </a:r>
            <a:r>
              <a:rPr lang="is-IS" sz="1100" dirty="0">
                <a:solidFill>
                  <a:srgbClr val="DAD9D6">
                    <a:lumMod val="25000"/>
                  </a:srgbClr>
                </a:solidFill>
                <a:latin typeface="Arial"/>
              </a:rPr>
              <a:t>- og kynvitund. Það er mikilvægt að þau þekki einkasvæði líkamans, geti greint mun á </a:t>
            </a:r>
            <a:r>
              <a:rPr lang="is-IS" sz="1100" dirty="0" err="1">
                <a:solidFill>
                  <a:srgbClr val="DAD9D6">
                    <a:lumMod val="25000"/>
                  </a:srgbClr>
                </a:solidFill>
                <a:latin typeface="Arial"/>
              </a:rPr>
              <a:t>einka</a:t>
            </a:r>
            <a:r>
              <a:rPr lang="is-IS" sz="1100" dirty="0">
                <a:solidFill>
                  <a:srgbClr val="DAD9D6">
                    <a:lumMod val="25000"/>
                  </a:srgbClr>
                </a:solidFill>
                <a:latin typeface="Arial"/>
              </a:rPr>
              <a:t>- og almenningsrými, geti greint góða og vonda snertingu, þekki mörk og helstu hugtök. Styrkja þarf útsjónasemi þeirra í samskiptum og stuðla að því að þau geti greint hættur, forðað sér og látið vita. </a:t>
            </a:r>
          </a:p>
          <a:p>
            <a:pPr algn="just" defTabSz="257188">
              <a:spcBef>
                <a:spcPct val="20000"/>
              </a:spcBef>
              <a:defRPr/>
            </a:pPr>
            <a:endParaRPr lang="is-IS" sz="1100" dirty="0">
              <a:solidFill>
                <a:srgbClr val="DAD9D6">
                  <a:lumMod val="25000"/>
                </a:srgbClr>
              </a:solidFill>
              <a:latin typeface="Arial"/>
            </a:endParaRPr>
          </a:p>
          <a:p>
            <a:pPr marL="171450" indent="-171450" algn="just" defTabSz="257188">
              <a:spcBef>
                <a:spcPct val="20000"/>
              </a:spcBef>
              <a:buFont typeface="Arial" panose="020B0604020202020204" pitchFamily="34" charset="0"/>
              <a:buChar char="•"/>
              <a:defRPr/>
            </a:pPr>
            <a:r>
              <a:rPr lang="is-IS" sz="1100" dirty="0">
                <a:solidFill>
                  <a:srgbClr val="DAD9D6">
                    <a:lumMod val="25000"/>
                  </a:srgbClr>
                </a:solidFill>
                <a:latin typeface="Arial"/>
              </a:rPr>
              <a:t>Laga þarf kennsluefni og kennsluaðferðir að þörfum nemenda með stuðningsþarfir og hafa í huga að taka þarf mið af þroskastigi nemenda frekar en lífaldri þegar kennsla er </a:t>
            </a:r>
            <a:r>
              <a:rPr lang="is-IS" sz="1100" dirty="0">
                <a:solidFill>
                  <a:srgbClr val="DAD9D6">
                    <a:lumMod val="25000"/>
                  </a:srgbClr>
                </a:solidFill>
              </a:rPr>
              <a:t>skipulögð. </a:t>
            </a:r>
          </a:p>
          <a:p>
            <a:pPr marL="707883" lvl="1" indent="-171450" algn="just" defTabSz="257188">
              <a:spcBef>
                <a:spcPct val="20000"/>
              </a:spcBef>
              <a:buFont typeface="Arial" panose="020B0604020202020204" pitchFamily="34" charset="0"/>
              <a:buChar char="•"/>
              <a:defRPr/>
            </a:pPr>
            <a:r>
              <a:rPr lang="is-IS" sz="1100" dirty="0">
                <a:solidFill>
                  <a:srgbClr val="DAD9D6">
                    <a:lumMod val="25000"/>
                  </a:srgbClr>
                </a:solidFill>
              </a:rPr>
              <a:t>Styðjast skal við aðferðir sem hafa áður nýst nemanda við að tileinka sér nýja færni og leitast við að setja fræðsluna í samhengi við athafnir daglegs lífs.</a:t>
            </a:r>
          </a:p>
          <a:p>
            <a:pPr marL="707883" lvl="1" indent="-171450" algn="just" defTabSz="257188">
              <a:spcBef>
                <a:spcPct val="20000"/>
              </a:spcBef>
              <a:buFont typeface="Arial" panose="020B0604020202020204" pitchFamily="34" charset="0"/>
              <a:buChar char="•"/>
              <a:defRPr/>
            </a:pPr>
            <a:r>
              <a:rPr lang="is-IS" sz="1100" dirty="0">
                <a:solidFill>
                  <a:srgbClr val="DAD9D6">
                    <a:lumMod val="25000"/>
                  </a:srgbClr>
                </a:solidFill>
              </a:rPr>
              <a:t>Byrja þarf snemma að flétta fræðslu af þessu tagi inn í alla þá kennslu og þjálfun sem nemendurnir fá í skóla og annarsstaðar. </a:t>
            </a:r>
          </a:p>
          <a:p>
            <a:pPr algn="just" defTabSz="257188">
              <a:spcBef>
                <a:spcPct val="20000"/>
              </a:spcBef>
              <a:defRPr/>
            </a:pPr>
            <a:endParaRPr lang="is-IS" sz="1100" dirty="0">
              <a:solidFill>
                <a:srgbClr val="DAD9D6">
                  <a:lumMod val="25000"/>
                </a:srgbClr>
              </a:solidFill>
              <a:latin typeface="Arial"/>
            </a:endParaRPr>
          </a:p>
          <a:p>
            <a:pPr marL="171450" indent="-171450" algn="just" defTabSz="257188">
              <a:spcBef>
                <a:spcPct val="20000"/>
              </a:spcBef>
              <a:buFont typeface="Arial" panose="020B0604020202020204" pitchFamily="34" charset="0"/>
              <a:buChar char="•"/>
              <a:defRPr/>
            </a:pPr>
            <a:r>
              <a:rPr lang="is-IS" sz="1100" dirty="0">
                <a:solidFill>
                  <a:srgbClr val="DAD9D6">
                    <a:lumMod val="25000"/>
                  </a:srgbClr>
                </a:solidFill>
                <a:latin typeface="Arial"/>
              </a:rPr>
              <a:t>Nemendur með stuðningsþarfir geta í mörgum tilvikum fengið sama kennsluefni og jafnaldrar en huga þarf að því að fyrir mörg er mikilvægt að brjóta námsefnið upp í styttri lotur, endurtaka oftar sama efnið og jafnvel kenna sama efnið í lengri tíma. Einnig getur verið hjálplegt að æfa það sem verið er að kenna (hlutverkaleikir) og hafa það sjónrænt hvort sem það er í mynda eða myndbandaformi. </a:t>
            </a:r>
          </a:p>
          <a:p>
            <a:pPr algn="just" defTabSz="257188">
              <a:spcBef>
                <a:spcPct val="20000"/>
              </a:spcBef>
              <a:defRPr/>
            </a:pPr>
            <a:endParaRPr lang="is-IS" sz="1100" dirty="0">
              <a:solidFill>
                <a:srgbClr val="DAD9D6">
                  <a:lumMod val="25000"/>
                </a:srgbClr>
              </a:solidFill>
              <a:latin typeface="Arial"/>
            </a:endParaRPr>
          </a:p>
          <a:p>
            <a:pPr marL="171450" indent="-171450" algn="just" defTabSz="257188">
              <a:spcBef>
                <a:spcPct val="20000"/>
              </a:spcBef>
              <a:buFont typeface="Arial" panose="020B0604020202020204" pitchFamily="34" charset="0"/>
              <a:buChar char="•"/>
              <a:defRPr/>
            </a:pPr>
            <a:r>
              <a:rPr lang="is-IS" sz="1100" dirty="0">
                <a:solidFill>
                  <a:srgbClr val="DAD9D6">
                    <a:lumMod val="25000"/>
                  </a:srgbClr>
                </a:solidFill>
                <a:latin typeface="Arial"/>
              </a:rPr>
              <a:t>Til þess að auka líkur á því að nemendur með stuðningsþarfir nái að tileinka sér þá færni sem verið er að kenna getur nýst vel að fara yfir kennsluefnið í minni hópum og tryggja að þeir fagaðilar sem sinna kennslu nemenda og þekkja þá vel taki þátt í fræðslunni eða sinni henni. Mörg þurfa jafnvel einstaklingskennslu og þjálfun. </a:t>
            </a:r>
          </a:p>
          <a:p>
            <a:pPr algn="just" defTabSz="257188">
              <a:spcBef>
                <a:spcPct val="20000"/>
              </a:spcBef>
              <a:defRPr/>
            </a:pPr>
            <a:endParaRPr lang="is-IS" sz="1100" dirty="0">
              <a:solidFill>
                <a:srgbClr val="DAD9D6">
                  <a:lumMod val="25000"/>
                </a:srgbClr>
              </a:solidFill>
              <a:latin typeface="Arial"/>
            </a:endParaRPr>
          </a:p>
          <a:p>
            <a:pPr marL="171450" indent="-171450" algn="just" defTabSz="257188">
              <a:spcBef>
                <a:spcPct val="20000"/>
              </a:spcBef>
              <a:buFont typeface="Arial" panose="020B0604020202020204" pitchFamily="34" charset="0"/>
              <a:buChar char="•"/>
              <a:defRPr/>
            </a:pPr>
            <a:r>
              <a:rPr lang="is-IS" sz="1100" dirty="0">
                <a:solidFill>
                  <a:srgbClr val="DAD9D6">
                    <a:lumMod val="25000"/>
                  </a:srgbClr>
                </a:solidFill>
                <a:latin typeface="Arial"/>
              </a:rPr>
              <a:t>Vegna þess að nemendur með stuðningsþarfir geta átt erfitt með að yfirfæra þekkingu á milli aðstæðna í daglegu lífi er mikilvægt að þegar verið er að leggja inn fræðslu sem tengist  sé það gert í samstarfi við foreldra, frístundaþjónustu og eftir atvikum aðra sem kom að þjónustu við nemanda utan skóla. Þannig geta allir aðilar unnið að sameiginlegum markmiðum og líkurnar á því að nemendur nái að nýta þekkingu sína á réttan hátt í daglegu lífi aukast. </a:t>
            </a:r>
          </a:p>
        </p:txBody>
      </p:sp>
      <p:sp>
        <p:nvSpPr>
          <p:cNvPr id="6" name="Title 2">
            <a:extLst>
              <a:ext uri="{FF2B5EF4-FFF2-40B4-BE49-F238E27FC236}">
                <a16:creationId xmlns:a16="http://schemas.microsoft.com/office/drawing/2014/main" id="{2A4D68DE-7433-40CB-ABE9-AC18EC828913}"/>
              </a:ext>
            </a:extLst>
          </p:cNvPr>
          <p:cNvSpPr>
            <a:spLocks noGrp="1"/>
          </p:cNvSpPr>
          <p:nvPr>
            <p:ph type="title"/>
          </p:nvPr>
        </p:nvSpPr>
        <p:spPr>
          <a:xfrm>
            <a:off x="189000" y="553017"/>
            <a:ext cx="6480000" cy="900000"/>
          </a:xfrm>
        </p:spPr>
        <p:txBody>
          <a:bodyPr>
            <a:normAutofit/>
          </a:bodyPr>
          <a:lstStyle/>
          <a:p>
            <a:r>
              <a:rPr lang="is-IS" sz="2500" dirty="0">
                <a:solidFill>
                  <a:srgbClr val="FFFFFF"/>
                </a:solidFill>
              </a:rPr>
              <a:t>Nemendur með stuðningsþarfir</a:t>
            </a:r>
          </a:p>
        </p:txBody>
      </p:sp>
    </p:spTree>
    <p:extLst>
      <p:ext uri="{BB962C8B-B14F-4D97-AF65-F5344CB8AC3E}">
        <p14:creationId xmlns:p14="http://schemas.microsoft.com/office/powerpoint/2010/main" val="34224323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9A9C37F-A366-F0DE-E6AA-F0F6B69D5227}"/>
              </a:ext>
            </a:extLst>
          </p:cNvPr>
          <p:cNvSpPr>
            <a:spLocks noGrp="1"/>
          </p:cNvSpPr>
          <p:nvPr>
            <p:ph type="ctrTitle"/>
          </p:nvPr>
        </p:nvSpPr>
        <p:spPr/>
        <p:txBody>
          <a:bodyPr>
            <a:normAutofit/>
          </a:bodyPr>
          <a:lstStyle/>
          <a:p>
            <a:r>
              <a:rPr lang="is-IS" sz="4000" dirty="0"/>
              <a:t>FRÆÐSLA</a:t>
            </a:r>
          </a:p>
        </p:txBody>
      </p:sp>
      <p:sp>
        <p:nvSpPr>
          <p:cNvPr id="5" name="Subtitle 4">
            <a:extLst>
              <a:ext uri="{FF2B5EF4-FFF2-40B4-BE49-F238E27FC236}">
                <a16:creationId xmlns:a16="http://schemas.microsoft.com/office/drawing/2014/main" id="{04C319FF-F69D-E1C9-2314-CB880C37390E}"/>
              </a:ext>
            </a:extLst>
          </p:cNvPr>
          <p:cNvSpPr>
            <a:spLocks noGrp="1"/>
          </p:cNvSpPr>
          <p:nvPr>
            <p:ph type="subTitle" idx="1"/>
          </p:nvPr>
        </p:nvSpPr>
        <p:spPr/>
        <p:txBody>
          <a:bodyPr/>
          <a:lstStyle/>
          <a:p>
            <a:r>
              <a:rPr lang="is-IS"/>
              <a:t>FORVARNIR MEÐAL BARNA GEGN KYNFERÐISLEGU OG KYNBUNDNU OFBELDI OG ÁREITNI</a:t>
            </a:r>
          </a:p>
        </p:txBody>
      </p:sp>
      <p:pic>
        <p:nvPicPr>
          <p:cNvPr id="3" name="Picture 2">
            <a:extLst>
              <a:ext uri="{FF2B5EF4-FFF2-40B4-BE49-F238E27FC236}">
                <a16:creationId xmlns:a16="http://schemas.microsoft.com/office/drawing/2014/main" id="{5923CCFF-6984-C94B-4867-8CC6E27D8A5D}"/>
              </a:ext>
            </a:extLst>
          </p:cNvPr>
          <p:cNvPicPr>
            <a:picLocks noChangeAspect="1"/>
          </p:cNvPicPr>
          <p:nvPr/>
        </p:nvPicPr>
        <p:blipFill>
          <a:blip r:embed="rId2"/>
          <a:stretch>
            <a:fillRect/>
          </a:stretch>
        </p:blipFill>
        <p:spPr>
          <a:xfrm>
            <a:off x="221456" y="190363"/>
            <a:ext cx="3048000" cy="1095375"/>
          </a:xfrm>
          <a:prstGeom prst="rect">
            <a:avLst/>
          </a:prstGeom>
        </p:spPr>
      </p:pic>
    </p:spTree>
    <p:extLst>
      <p:ext uri="{BB962C8B-B14F-4D97-AF65-F5344CB8AC3E}">
        <p14:creationId xmlns:p14="http://schemas.microsoft.com/office/powerpoint/2010/main" val="365979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075A69D-224A-4EED-9089-17A3D80F0041}"/>
              </a:ext>
            </a:extLst>
          </p:cNvPr>
          <p:cNvSpPr>
            <a:spLocks noGrp="1"/>
          </p:cNvSpPr>
          <p:nvPr>
            <p:ph type="title"/>
          </p:nvPr>
        </p:nvSpPr>
        <p:spPr>
          <a:xfrm>
            <a:off x="3186641" y="199844"/>
            <a:ext cx="3174402" cy="900000"/>
          </a:xfrm>
        </p:spPr>
        <p:txBody>
          <a:bodyPr>
            <a:normAutofit fontScale="90000"/>
          </a:bodyPr>
          <a:lstStyle/>
          <a:p>
            <a:r>
              <a:rPr lang="is-IS" sz="2500" dirty="0">
                <a:solidFill>
                  <a:srgbClr val="FFFFFF"/>
                </a:solidFill>
              </a:rPr>
              <a:t>Fræðsla </a:t>
            </a:r>
            <a:br>
              <a:rPr lang="is-IS" sz="2500" dirty="0">
                <a:solidFill>
                  <a:srgbClr val="FFFFFF"/>
                </a:solidFill>
              </a:rPr>
            </a:br>
            <a:r>
              <a:rPr lang="is-IS" sz="1800" dirty="0">
                <a:solidFill>
                  <a:srgbClr val="FFFFFF"/>
                </a:solidFill>
              </a:rPr>
              <a:t>fyrir starfsfólk skóla- og frístundastarfs</a:t>
            </a:r>
            <a:endParaRPr lang="is-IS" sz="1800" dirty="0">
              <a:solidFill>
                <a:schemeClr val="bg1"/>
              </a:solidFill>
            </a:endParaRPr>
          </a:p>
        </p:txBody>
      </p:sp>
      <p:sp>
        <p:nvSpPr>
          <p:cNvPr id="12" name="TextBox 11">
            <a:extLst>
              <a:ext uri="{FF2B5EF4-FFF2-40B4-BE49-F238E27FC236}">
                <a16:creationId xmlns:a16="http://schemas.microsoft.com/office/drawing/2014/main" id="{41368D3E-9295-A67A-9ABF-D474CEC915C6}"/>
              </a:ext>
            </a:extLst>
          </p:cNvPr>
          <p:cNvSpPr txBox="1"/>
          <p:nvPr/>
        </p:nvSpPr>
        <p:spPr>
          <a:xfrm>
            <a:off x="429492" y="1786316"/>
            <a:ext cx="4915240" cy="725135"/>
          </a:xfrm>
          <a:prstGeom prst="rect">
            <a:avLst/>
          </a:prstGeom>
          <a:noFill/>
        </p:spPr>
        <p:txBody>
          <a:bodyPr wrap="square" rtlCol="0">
            <a:spAutoFit/>
          </a:bodyPr>
          <a:lstStyle/>
          <a:p>
            <a:r>
              <a:rPr lang="is-IS" sz="2000" dirty="0">
                <a:solidFill>
                  <a:schemeClr val="tx1"/>
                </a:solidFill>
                <a:effectLst/>
                <a:latin typeface="Calibri" panose="020F0502020204030204" pitchFamily="34" charset="0"/>
                <a:ea typeface="Calibri" panose="020F0502020204030204" pitchFamily="34" charset="0"/>
              </a:rPr>
              <a:t>Kynferðislegt og kynbundið ofbeldi og áreiti</a:t>
            </a:r>
            <a:endParaRPr lang="is-IS" sz="2000" dirty="0">
              <a:solidFill>
                <a:schemeClr val="tx1"/>
              </a:solidFill>
              <a:effectLst/>
              <a:highlight>
                <a:srgbClr val="FFFF00"/>
              </a:highlight>
              <a:latin typeface="Calibri" panose="020F0502020204030204" pitchFamily="34" charset="0"/>
            </a:endParaRPr>
          </a:p>
          <a:p>
            <a:endParaRPr lang="is-IS" dirty="0"/>
          </a:p>
        </p:txBody>
      </p:sp>
      <p:graphicFrame>
        <p:nvGraphicFramePr>
          <p:cNvPr id="2" name="Table 1">
            <a:extLst>
              <a:ext uri="{FF2B5EF4-FFF2-40B4-BE49-F238E27FC236}">
                <a16:creationId xmlns:a16="http://schemas.microsoft.com/office/drawing/2014/main" id="{3ED6A091-DB3A-A743-4E25-E1F374DCC472}"/>
              </a:ext>
            </a:extLst>
          </p:cNvPr>
          <p:cNvGraphicFramePr>
            <a:graphicFrameLocks noGrp="1"/>
          </p:cNvGraphicFramePr>
          <p:nvPr>
            <p:extLst>
              <p:ext uri="{D42A27DB-BD31-4B8C-83A1-F6EECF244321}">
                <p14:modId xmlns:p14="http://schemas.microsoft.com/office/powerpoint/2010/main" val="3509757447"/>
              </p:ext>
            </p:extLst>
          </p:nvPr>
        </p:nvGraphicFramePr>
        <p:xfrm>
          <a:off x="429492" y="2257244"/>
          <a:ext cx="5931551" cy="3010124"/>
        </p:xfrm>
        <a:graphic>
          <a:graphicData uri="http://schemas.openxmlformats.org/drawingml/2006/table">
            <a:tbl>
              <a:tblPr firstRow="1" firstCol="1" bandRow="1">
                <a:tableStyleId>{5C22544A-7EE6-4342-B048-85BDC9FD1C3A}</a:tableStyleId>
              </a:tblPr>
              <a:tblGrid>
                <a:gridCol w="1884191">
                  <a:extLst>
                    <a:ext uri="{9D8B030D-6E8A-4147-A177-3AD203B41FA5}">
                      <a16:colId xmlns:a16="http://schemas.microsoft.com/office/drawing/2014/main" val="24890468"/>
                    </a:ext>
                  </a:extLst>
                </a:gridCol>
                <a:gridCol w="2514991">
                  <a:extLst>
                    <a:ext uri="{9D8B030D-6E8A-4147-A177-3AD203B41FA5}">
                      <a16:colId xmlns:a16="http://schemas.microsoft.com/office/drawing/2014/main" val="957653503"/>
                    </a:ext>
                  </a:extLst>
                </a:gridCol>
                <a:gridCol w="1532369">
                  <a:extLst>
                    <a:ext uri="{9D8B030D-6E8A-4147-A177-3AD203B41FA5}">
                      <a16:colId xmlns:a16="http://schemas.microsoft.com/office/drawing/2014/main" val="199538696"/>
                    </a:ext>
                  </a:extLst>
                </a:gridCol>
              </a:tblGrid>
              <a:tr h="230433">
                <a:tc>
                  <a:txBody>
                    <a:bodyPr/>
                    <a:lstStyle/>
                    <a:p>
                      <a:pPr algn="l">
                        <a:lnSpc>
                          <a:spcPct val="115000"/>
                        </a:lnSpc>
                        <a:spcAft>
                          <a:spcPts val="800"/>
                        </a:spcAft>
                      </a:pPr>
                      <a:r>
                        <a:rPr lang="is-IS" sz="700" dirty="0">
                          <a:solidFill>
                            <a:schemeClr val="tx1"/>
                          </a:solidFill>
                          <a:effectLst/>
                        </a:rPr>
                        <a:t>Viðfangsefni</a:t>
                      </a:r>
                      <a:endParaRPr lang="is-IS" sz="700" dirty="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a:lnSpc>
                          <a:spcPct val="115000"/>
                        </a:lnSpc>
                        <a:spcAft>
                          <a:spcPts val="800"/>
                        </a:spcAft>
                      </a:pPr>
                      <a:r>
                        <a:rPr lang="is-IS" sz="700" dirty="0">
                          <a:solidFill>
                            <a:schemeClr val="tx1"/>
                          </a:solidFill>
                          <a:effectLst/>
                        </a:rPr>
                        <a:t>starfshópar</a:t>
                      </a:r>
                      <a:endParaRPr lang="is-IS" sz="700" dirty="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a:lnSpc>
                          <a:spcPct val="107000"/>
                        </a:lnSpc>
                        <a:spcAft>
                          <a:spcPts val="800"/>
                        </a:spcAft>
                      </a:pPr>
                      <a:r>
                        <a:rPr lang="is-IS" sz="700" dirty="0">
                          <a:solidFill>
                            <a:schemeClr val="tx1"/>
                          </a:solidFill>
                          <a:effectLst/>
                        </a:rPr>
                        <a:t>Ábyrgð</a:t>
                      </a:r>
                      <a:endParaRPr lang="is-IS" sz="700" dirty="0">
                        <a:solidFill>
                          <a:schemeClr val="tx1"/>
                        </a:solidFill>
                        <a:effectLst/>
                        <a:latin typeface="Calibri" panose="020F0502020204030204" pitchFamily="34" charset="0"/>
                      </a:endParaRPr>
                    </a:p>
                  </a:txBody>
                  <a:tcPr marL="46191" marR="4619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625762487"/>
                  </a:ext>
                </a:extLst>
              </a:tr>
              <a:tr h="798491">
                <a:tc>
                  <a:txBody>
                    <a:bodyPr/>
                    <a:lstStyle/>
                    <a:p>
                      <a:pPr marL="0" marR="0" lvl="0" indent="0" algn="l" defTabSz="257188" rtl="0" eaLnBrk="1" fontAlgn="auto" latinLnBrk="0" hangingPunct="1">
                        <a:lnSpc>
                          <a:spcPct val="107000"/>
                        </a:lnSpc>
                        <a:spcBef>
                          <a:spcPts val="0"/>
                        </a:spcBef>
                        <a:spcAft>
                          <a:spcPts val="800"/>
                        </a:spcAft>
                        <a:buClrTx/>
                        <a:buSzTx/>
                        <a:buFontTx/>
                        <a:buNone/>
                        <a:tabLst/>
                        <a:defRPr/>
                      </a:pPr>
                      <a:r>
                        <a:rPr lang="is-IS" sz="1100" dirty="0">
                          <a:solidFill>
                            <a:schemeClr val="tx1"/>
                          </a:solidFill>
                          <a:effectLst/>
                          <a:latin typeface="Calibri" panose="020F0502020204030204" pitchFamily="34" charset="0"/>
                          <a:ea typeface="Calibri" panose="020F0502020204030204" pitchFamily="34" charset="0"/>
                        </a:rPr>
                        <a:t>Kynferðisofbeldi og kynferðisleg hegðun barna og unglinga – </a:t>
                      </a:r>
                      <a:r>
                        <a:rPr lang="is-IS" sz="1100" dirty="0">
                          <a:solidFill>
                            <a:schemeClr val="tx1"/>
                          </a:solidFill>
                          <a:effectLst/>
                          <a:latin typeface="Calibri" panose="020F0502020204030204" pitchFamily="34" charset="0"/>
                          <a:ea typeface="Calibri" panose="020F0502020204030204" pitchFamily="34" charset="0"/>
                          <a:hlinkClick r:id="rId3"/>
                        </a:rPr>
                        <a:t>(námskeið BOFS)</a:t>
                      </a:r>
                      <a:endParaRPr lang="is-IS" sz="1100" dirty="0">
                        <a:solidFill>
                          <a:schemeClr val="tx1"/>
                        </a:solidFill>
                        <a:effectLst/>
                        <a:latin typeface="Calibri" panose="020F0502020204030204" pitchFamily="34" charset="0"/>
                        <a:ea typeface="Calibri" panose="020F0502020204030204" pitchFamily="34" charset="0"/>
                      </a:endParaRPr>
                    </a:p>
                  </a:txBody>
                  <a:tcPr marL="89535" marR="89535"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257188" rtl="0" eaLnBrk="1" fontAlgn="auto" latinLnBrk="0" hangingPunct="1">
                        <a:lnSpc>
                          <a:spcPct val="107000"/>
                        </a:lnSpc>
                        <a:spcBef>
                          <a:spcPts val="0"/>
                        </a:spcBef>
                        <a:spcAft>
                          <a:spcPts val="800"/>
                        </a:spcAft>
                        <a:buClrTx/>
                        <a:buSzTx/>
                        <a:buFontTx/>
                        <a:buNone/>
                        <a:tabLst/>
                        <a:defRPr/>
                      </a:pPr>
                      <a:r>
                        <a:rPr lang="is-IS" sz="1100" dirty="0">
                          <a:solidFill>
                            <a:schemeClr val="tx1"/>
                          </a:solidFill>
                          <a:effectLst/>
                          <a:latin typeface="Calibri" panose="020F0502020204030204" pitchFamily="34" charset="0"/>
                          <a:ea typeface="Calibri" panose="020F0502020204030204" pitchFamily="34" charset="0"/>
                        </a:rPr>
                        <a:t>Fyrir alla starfshópa sem vinna með börnum og ungmennum 2 – 18 ára sérsniðin námskeið fyrir fjóra aldurshópa</a:t>
                      </a:r>
                      <a:endParaRPr lang="is-IS" sz="1100" b="0" i="0" kern="1200" dirty="0">
                        <a:solidFill>
                          <a:schemeClr val="dk1"/>
                        </a:solidFill>
                        <a:effectLst/>
                        <a:latin typeface="Calibri" panose="020F0502020204030204" pitchFamily="34" charset="0"/>
                        <a:ea typeface="+mn-ea"/>
                        <a:cs typeface="Calibri" panose="020F0502020204030204" pitchFamily="34" charset="0"/>
                      </a:endParaRPr>
                    </a:p>
                  </a:txBody>
                  <a:tcPr marL="89535" marR="895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7000"/>
                        </a:lnSpc>
                        <a:spcAft>
                          <a:spcPts val="800"/>
                        </a:spcAft>
                      </a:pPr>
                      <a:r>
                        <a:rPr lang="is-IS" sz="1100" dirty="0">
                          <a:solidFill>
                            <a:schemeClr val="tx1"/>
                          </a:solidFill>
                          <a:effectLst/>
                          <a:latin typeface="Calibri" panose="020F0502020204030204" pitchFamily="34" charset="0"/>
                          <a:ea typeface="Calibri" panose="020F0502020204030204" pitchFamily="34" charset="0"/>
                        </a:rPr>
                        <a:t>Formenn forvarnarteyma</a:t>
                      </a:r>
                    </a:p>
                  </a:txBody>
                  <a:tcPr marL="46191" marR="46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7897192"/>
                  </a:ext>
                </a:extLst>
              </a:tr>
              <a:tr h="569898">
                <a:tc>
                  <a:txBody>
                    <a:bodyPr/>
                    <a:lstStyle/>
                    <a:p>
                      <a:pPr marL="0" marR="0" lvl="0" indent="0" algn="l" defTabSz="257188" rtl="0" eaLnBrk="1" fontAlgn="auto" latinLnBrk="0" hangingPunct="1">
                        <a:lnSpc>
                          <a:spcPct val="107000"/>
                        </a:lnSpc>
                        <a:spcBef>
                          <a:spcPts val="0"/>
                        </a:spcBef>
                        <a:spcAft>
                          <a:spcPts val="800"/>
                        </a:spcAft>
                        <a:buClrTx/>
                        <a:buSzTx/>
                        <a:buFontTx/>
                        <a:buNone/>
                        <a:tabLst/>
                        <a:defRPr/>
                      </a:pPr>
                      <a:r>
                        <a:rPr lang="is-IS" sz="1100" dirty="0">
                          <a:solidFill>
                            <a:schemeClr val="tx1"/>
                          </a:solidFill>
                          <a:effectLst/>
                          <a:latin typeface="Calibri" panose="020F0502020204030204" pitchFamily="34" charset="0"/>
                          <a:ea typeface="Calibri" panose="020F0502020204030204" pitchFamily="34" charset="0"/>
                        </a:rPr>
                        <a:t>Hinsegin fræðsla - tveggja ára fresti</a:t>
                      </a:r>
                    </a:p>
                    <a:p>
                      <a:pPr algn="l">
                        <a:lnSpc>
                          <a:spcPct val="107000"/>
                        </a:lnSpc>
                        <a:spcAft>
                          <a:spcPts val="800"/>
                        </a:spcAft>
                      </a:pPr>
                      <a:endParaRPr lang="is-IS" sz="1100" b="1" dirty="0">
                        <a:solidFill>
                          <a:schemeClr val="tx1"/>
                        </a:solidFill>
                        <a:effectLst/>
                        <a:latin typeface="Calibri" panose="020F0502020204030204" pitchFamily="34" charset="0"/>
                        <a:ea typeface="Calibri" panose="020F0502020204030204" pitchFamily="34" charset="0"/>
                      </a:endParaRPr>
                    </a:p>
                  </a:txBody>
                  <a:tcPr marL="89535" marR="89535"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257188" rtl="0" eaLnBrk="1" fontAlgn="auto" latinLnBrk="0" hangingPunct="1">
                        <a:lnSpc>
                          <a:spcPct val="107000"/>
                        </a:lnSpc>
                        <a:spcBef>
                          <a:spcPts val="0"/>
                        </a:spcBef>
                        <a:spcAft>
                          <a:spcPts val="800"/>
                        </a:spcAft>
                        <a:buClrTx/>
                        <a:buSzTx/>
                        <a:buFontTx/>
                        <a:buNone/>
                        <a:tabLst/>
                        <a:defRPr/>
                      </a:pPr>
                      <a:r>
                        <a:rPr lang="is-IS" sz="1100" dirty="0">
                          <a:solidFill>
                            <a:schemeClr val="tx1"/>
                          </a:solidFill>
                          <a:effectLst/>
                          <a:latin typeface="Calibri" panose="020F0502020204030204" pitchFamily="34" charset="0"/>
                          <a:ea typeface="Calibri" panose="020F0502020204030204" pitchFamily="34" charset="0"/>
                        </a:rPr>
                        <a:t>Fyrir alla starfsmenn í skóla- og frístundastarfi</a:t>
                      </a:r>
                    </a:p>
                  </a:txBody>
                  <a:tcPr marL="89535" marR="895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7000"/>
                        </a:lnSpc>
                        <a:spcAft>
                          <a:spcPts val="800"/>
                        </a:spcAft>
                      </a:pPr>
                      <a:r>
                        <a:rPr lang="is-IS" sz="1100" dirty="0">
                          <a:solidFill>
                            <a:schemeClr val="tx1"/>
                          </a:solidFill>
                          <a:effectLst/>
                          <a:latin typeface="Calibri" panose="020F0502020204030204" pitchFamily="34" charset="0"/>
                          <a:ea typeface="Calibri" panose="020F0502020204030204" pitchFamily="34" charset="0"/>
                        </a:rPr>
                        <a:t>Menntasvið</a:t>
                      </a:r>
                    </a:p>
                  </a:txBody>
                  <a:tcPr marL="46191" marR="46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74069081"/>
                  </a:ext>
                </a:extLst>
              </a:tr>
              <a:tr h="893860">
                <a:tc>
                  <a:txBody>
                    <a:bodyPr/>
                    <a:lstStyle/>
                    <a:p>
                      <a:pPr marL="0" marR="0" lvl="0" indent="0" algn="l" defTabSz="257188" rtl="0" eaLnBrk="1" fontAlgn="auto" latinLnBrk="0" hangingPunct="1">
                        <a:lnSpc>
                          <a:spcPct val="107000"/>
                        </a:lnSpc>
                        <a:spcBef>
                          <a:spcPts val="0"/>
                        </a:spcBef>
                        <a:spcAft>
                          <a:spcPts val="800"/>
                        </a:spcAft>
                        <a:buClrTx/>
                        <a:buSzTx/>
                        <a:buFontTx/>
                        <a:buNone/>
                        <a:tabLst/>
                        <a:defRPr/>
                      </a:pPr>
                      <a:r>
                        <a:rPr lang="is-IS" sz="1100" dirty="0">
                          <a:solidFill>
                            <a:schemeClr val="tx1"/>
                          </a:solidFill>
                          <a:effectLst/>
                          <a:latin typeface="Calibri" panose="020F0502020204030204" pitchFamily="34" charset="0"/>
                          <a:ea typeface="Calibri" panose="020F0502020204030204" pitchFamily="34" charset="0"/>
                        </a:rPr>
                        <a:t>Fræðsla um verklag þegar upp kemur grunur um ofbeldi, vanrækslu eða áhættuhegðun barna í stofnum Kópavogsbæjar - árlega</a:t>
                      </a:r>
                    </a:p>
                    <a:p>
                      <a:pPr algn="l">
                        <a:lnSpc>
                          <a:spcPct val="107000"/>
                        </a:lnSpc>
                        <a:spcAft>
                          <a:spcPts val="800"/>
                        </a:spcAft>
                      </a:pPr>
                      <a:endParaRPr lang="is-IS" sz="1100" b="1" dirty="0">
                        <a:solidFill>
                          <a:schemeClr val="tx1"/>
                        </a:solidFill>
                        <a:effectLst/>
                        <a:latin typeface="Calibri" panose="020F0502020204030204" pitchFamily="34" charset="0"/>
                        <a:ea typeface="Calibri" panose="020F0502020204030204" pitchFamily="34" charset="0"/>
                      </a:endParaRPr>
                    </a:p>
                  </a:txBody>
                  <a:tcPr marL="89535" marR="89535"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257188" rtl="0" eaLnBrk="1" fontAlgn="auto" latinLnBrk="0" hangingPunct="1">
                        <a:lnSpc>
                          <a:spcPct val="107000"/>
                        </a:lnSpc>
                        <a:spcBef>
                          <a:spcPts val="0"/>
                        </a:spcBef>
                        <a:spcAft>
                          <a:spcPts val="800"/>
                        </a:spcAft>
                        <a:buClrTx/>
                        <a:buSzTx/>
                        <a:buFontTx/>
                        <a:buNone/>
                        <a:tabLst/>
                        <a:defRPr/>
                      </a:pPr>
                      <a:r>
                        <a:rPr lang="is-IS" sz="1100" dirty="0">
                          <a:solidFill>
                            <a:schemeClr val="tx1"/>
                          </a:solidFill>
                          <a:effectLst/>
                          <a:latin typeface="Calibri" panose="020F0502020204030204" pitchFamily="34" charset="0"/>
                          <a:ea typeface="Calibri" panose="020F0502020204030204" pitchFamily="34" charset="0"/>
                        </a:rPr>
                        <a:t>Fyrir alla starfsmenn í stofnunum Kópavogsbæjar</a:t>
                      </a:r>
                    </a:p>
                  </a:txBody>
                  <a:tcPr marL="89535" marR="895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7000"/>
                        </a:lnSpc>
                        <a:spcAft>
                          <a:spcPts val="800"/>
                        </a:spcAft>
                      </a:pPr>
                      <a:r>
                        <a:rPr lang="is-IS" sz="1100" dirty="0">
                          <a:solidFill>
                            <a:schemeClr val="tx1"/>
                          </a:solidFill>
                          <a:effectLst/>
                          <a:latin typeface="Calibri" panose="020F0502020204030204" pitchFamily="34" charset="0"/>
                          <a:ea typeface="Calibri" panose="020F0502020204030204" pitchFamily="34" charset="0"/>
                        </a:rPr>
                        <a:t>Stjórnendur í stofnunum menntasviðs</a:t>
                      </a:r>
                    </a:p>
                  </a:txBody>
                  <a:tcPr marL="46191" marR="46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56486934"/>
                  </a:ext>
                </a:extLst>
              </a:tr>
            </a:tbl>
          </a:graphicData>
        </a:graphic>
      </p:graphicFrame>
      <p:graphicFrame>
        <p:nvGraphicFramePr>
          <p:cNvPr id="4" name="Table 3">
            <a:extLst>
              <a:ext uri="{FF2B5EF4-FFF2-40B4-BE49-F238E27FC236}">
                <a16:creationId xmlns:a16="http://schemas.microsoft.com/office/drawing/2014/main" id="{9AD0EA5E-1351-6248-56B5-C2791D7FECDC}"/>
              </a:ext>
            </a:extLst>
          </p:cNvPr>
          <p:cNvGraphicFramePr>
            <a:graphicFrameLocks noGrp="1"/>
          </p:cNvGraphicFramePr>
          <p:nvPr>
            <p:extLst>
              <p:ext uri="{D42A27DB-BD31-4B8C-83A1-F6EECF244321}">
                <p14:modId xmlns:p14="http://schemas.microsoft.com/office/powerpoint/2010/main" val="753027894"/>
              </p:ext>
            </p:extLst>
          </p:nvPr>
        </p:nvGraphicFramePr>
        <p:xfrm>
          <a:off x="463224" y="6347208"/>
          <a:ext cx="5931551" cy="2492682"/>
        </p:xfrm>
        <a:graphic>
          <a:graphicData uri="http://schemas.openxmlformats.org/drawingml/2006/table">
            <a:tbl>
              <a:tblPr firstRow="1" firstCol="1" bandRow="1">
                <a:tableStyleId>{5C22544A-7EE6-4342-B048-85BDC9FD1C3A}</a:tableStyleId>
              </a:tblPr>
              <a:tblGrid>
                <a:gridCol w="1884191">
                  <a:extLst>
                    <a:ext uri="{9D8B030D-6E8A-4147-A177-3AD203B41FA5}">
                      <a16:colId xmlns:a16="http://schemas.microsoft.com/office/drawing/2014/main" val="24890468"/>
                    </a:ext>
                  </a:extLst>
                </a:gridCol>
                <a:gridCol w="2514991">
                  <a:extLst>
                    <a:ext uri="{9D8B030D-6E8A-4147-A177-3AD203B41FA5}">
                      <a16:colId xmlns:a16="http://schemas.microsoft.com/office/drawing/2014/main" val="957653503"/>
                    </a:ext>
                  </a:extLst>
                </a:gridCol>
                <a:gridCol w="1532369">
                  <a:extLst>
                    <a:ext uri="{9D8B030D-6E8A-4147-A177-3AD203B41FA5}">
                      <a16:colId xmlns:a16="http://schemas.microsoft.com/office/drawing/2014/main" val="199538696"/>
                    </a:ext>
                  </a:extLst>
                </a:gridCol>
              </a:tblGrid>
              <a:tr h="230433">
                <a:tc>
                  <a:txBody>
                    <a:bodyPr/>
                    <a:lstStyle/>
                    <a:p>
                      <a:pPr algn="l">
                        <a:lnSpc>
                          <a:spcPct val="115000"/>
                        </a:lnSpc>
                        <a:spcAft>
                          <a:spcPts val="800"/>
                        </a:spcAft>
                      </a:pPr>
                      <a:r>
                        <a:rPr lang="is-IS" sz="700" dirty="0">
                          <a:solidFill>
                            <a:schemeClr val="tx1"/>
                          </a:solidFill>
                          <a:effectLst/>
                        </a:rPr>
                        <a:t>Viðfangsefni</a:t>
                      </a:r>
                      <a:endParaRPr lang="is-IS" sz="700" dirty="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a:lnSpc>
                          <a:spcPct val="115000"/>
                        </a:lnSpc>
                        <a:spcAft>
                          <a:spcPts val="800"/>
                        </a:spcAft>
                      </a:pPr>
                      <a:r>
                        <a:rPr lang="is-IS" sz="700" dirty="0">
                          <a:solidFill>
                            <a:schemeClr val="tx1"/>
                          </a:solidFill>
                          <a:effectLst/>
                        </a:rPr>
                        <a:t>starfshópar</a:t>
                      </a:r>
                      <a:endParaRPr lang="is-IS" sz="700" dirty="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a:lnSpc>
                          <a:spcPct val="107000"/>
                        </a:lnSpc>
                        <a:spcAft>
                          <a:spcPts val="800"/>
                        </a:spcAft>
                      </a:pPr>
                      <a:r>
                        <a:rPr lang="is-IS" sz="700" dirty="0">
                          <a:solidFill>
                            <a:schemeClr val="tx1"/>
                          </a:solidFill>
                          <a:effectLst/>
                        </a:rPr>
                        <a:t>Ábyrgð</a:t>
                      </a:r>
                      <a:endParaRPr lang="is-IS" sz="700" dirty="0">
                        <a:solidFill>
                          <a:schemeClr val="tx1"/>
                        </a:solidFill>
                        <a:effectLst/>
                        <a:latin typeface="Calibri" panose="020F0502020204030204" pitchFamily="34" charset="0"/>
                      </a:endParaRPr>
                    </a:p>
                  </a:txBody>
                  <a:tcPr marL="46191" marR="4619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625762487"/>
                  </a:ext>
                </a:extLst>
              </a:tr>
              <a:tr h="798491">
                <a:tc>
                  <a:txBody>
                    <a:bodyPr/>
                    <a:lstStyle/>
                    <a:p>
                      <a:pPr marL="0" marR="0" lvl="0" indent="0" algn="l" defTabSz="257188" rtl="0" eaLnBrk="1" fontAlgn="auto" latinLnBrk="0" hangingPunct="1">
                        <a:lnSpc>
                          <a:spcPct val="107000"/>
                        </a:lnSpc>
                        <a:spcBef>
                          <a:spcPts val="0"/>
                        </a:spcBef>
                        <a:spcAft>
                          <a:spcPts val="800"/>
                        </a:spcAft>
                        <a:buClrTx/>
                        <a:buSzTx/>
                        <a:buFontTx/>
                        <a:buNone/>
                        <a:tabLst/>
                        <a:defRPr/>
                      </a:pPr>
                      <a:endParaRPr lang="is-IS" sz="1100" dirty="0">
                        <a:solidFill>
                          <a:schemeClr val="tx1"/>
                        </a:solidFill>
                        <a:effectLst/>
                        <a:latin typeface="Calibri" panose="020F0502020204030204" pitchFamily="34" charset="0"/>
                        <a:ea typeface="Calibri" panose="020F0502020204030204" pitchFamily="34" charset="0"/>
                      </a:endParaRPr>
                    </a:p>
                  </a:txBody>
                  <a:tcPr marL="89535" marR="89535"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257188" rtl="0" eaLnBrk="1" fontAlgn="auto" latinLnBrk="0" hangingPunct="1">
                        <a:lnSpc>
                          <a:spcPct val="107000"/>
                        </a:lnSpc>
                        <a:spcBef>
                          <a:spcPts val="0"/>
                        </a:spcBef>
                        <a:spcAft>
                          <a:spcPts val="800"/>
                        </a:spcAft>
                        <a:buClrTx/>
                        <a:buSzTx/>
                        <a:buFontTx/>
                        <a:buNone/>
                        <a:tabLst/>
                        <a:defRPr/>
                      </a:pPr>
                      <a:endParaRPr lang="is-IS" sz="1100" b="0" i="0" kern="1200" dirty="0">
                        <a:solidFill>
                          <a:schemeClr val="dk1"/>
                        </a:solidFill>
                        <a:effectLst/>
                        <a:latin typeface="Calibri" panose="020F0502020204030204" pitchFamily="34" charset="0"/>
                        <a:ea typeface="+mn-ea"/>
                        <a:cs typeface="Calibri" panose="020F0502020204030204" pitchFamily="34" charset="0"/>
                      </a:endParaRPr>
                    </a:p>
                  </a:txBody>
                  <a:tcPr marL="89535" marR="895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7000"/>
                        </a:lnSpc>
                        <a:spcAft>
                          <a:spcPts val="800"/>
                        </a:spcAft>
                      </a:pPr>
                      <a:endParaRPr lang="is-IS" sz="1100" dirty="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7897192"/>
                  </a:ext>
                </a:extLst>
              </a:tr>
              <a:tr h="569898">
                <a:tc>
                  <a:txBody>
                    <a:bodyPr/>
                    <a:lstStyle/>
                    <a:p>
                      <a:pPr algn="l">
                        <a:lnSpc>
                          <a:spcPct val="107000"/>
                        </a:lnSpc>
                        <a:spcAft>
                          <a:spcPts val="800"/>
                        </a:spcAft>
                      </a:pPr>
                      <a:endParaRPr lang="is-IS" sz="1100" b="1" dirty="0">
                        <a:solidFill>
                          <a:schemeClr val="tx1"/>
                        </a:solidFill>
                        <a:effectLst/>
                        <a:latin typeface="Calibri" panose="020F0502020204030204" pitchFamily="34" charset="0"/>
                        <a:ea typeface="Calibri" panose="020F0502020204030204" pitchFamily="34" charset="0"/>
                      </a:endParaRPr>
                    </a:p>
                  </a:txBody>
                  <a:tcPr marL="89535" marR="89535"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257188" rtl="0" eaLnBrk="1" fontAlgn="auto" latinLnBrk="0" hangingPunct="1">
                        <a:lnSpc>
                          <a:spcPct val="107000"/>
                        </a:lnSpc>
                        <a:spcBef>
                          <a:spcPts val="0"/>
                        </a:spcBef>
                        <a:spcAft>
                          <a:spcPts val="800"/>
                        </a:spcAft>
                        <a:buClrTx/>
                        <a:buSzTx/>
                        <a:buFontTx/>
                        <a:buNone/>
                        <a:tabLst/>
                        <a:defRPr/>
                      </a:pPr>
                      <a:endParaRPr lang="is-IS" sz="1100" dirty="0">
                        <a:solidFill>
                          <a:schemeClr val="tx1"/>
                        </a:solidFill>
                        <a:effectLst/>
                        <a:latin typeface="Calibri" panose="020F0502020204030204" pitchFamily="34" charset="0"/>
                        <a:ea typeface="Calibri" panose="020F0502020204030204" pitchFamily="34" charset="0"/>
                      </a:endParaRPr>
                    </a:p>
                  </a:txBody>
                  <a:tcPr marL="89535" marR="895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7000"/>
                        </a:lnSpc>
                        <a:spcAft>
                          <a:spcPts val="800"/>
                        </a:spcAft>
                      </a:pPr>
                      <a:endParaRPr lang="is-IS" sz="1100" dirty="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74069081"/>
                  </a:ext>
                </a:extLst>
              </a:tr>
              <a:tr h="893860">
                <a:tc>
                  <a:txBody>
                    <a:bodyPr/>
                    <a:lstStyle/>
                    <a:p>
                      <a:pPr algn="l">
                        <a:lnSpc>
                          <a:spcPct val="107000"/>
                        </a:lnSpc>
                        <a:spcAft>
                          <a:spcPts val="800"/>
                        </a:spcAft>
                      </a:pPr>
                      <a:endParaRPr lang="is-IS" sz="1100" b="1" dirty="0">
                        <a:solidFill>
                          <a:schemeClr val="tx1"/>
                        </a:solidFill>
                        <a:effectLst/>
                        <a:latin typeface="Calibri" panose="020F0502020204030204" pitchFamily="34" charset="0"/>
                        <a:ea typeface="Calibri" panose="020F0502020204030204" pitchFamily="34" charset="0"/>
                      </a:endParaRPr>
                    </a:p>
                  </a:txBody>
                  <a:tcPr marL="89535" marR="89535"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257188" rtl="0" eaLnBrk="1" fontAlgn="auto" latinLnBrk="0" hangingPunct="1">
                        <a:lnSpc>
                          <a:spcPct val="107000"/>
                        </a:lnSpc>
                        <a:spcBef>
                          <a:spcPts val="0"/>
                        </a:spcBef>
                        <a:spcAft>
                          <a:spcPts val="800"/>
                        </a:spcAft>
                        <a:buClrTx/>
                        <a:buSzTx/>
                        <a:buFontTx/>
                        <a:buNone/>
                        <a:tabLst/>
                        <a:defRPr/>
                      </a:pPr>
                      <a:endParaRPr lang="is-IS" sz="1100" dirty="0">
                        <a:solidFill>
                          <a:schemeClr val="tx1"/>
                        </a:solidFill>
                        <a:effectLst/>
                        <a:latin typeface="Calibri" panose="020F0502020204030204" pitchFamily="34" charset="0"/>
                        <a:ea typeface="Calibri" panose="020F0502020204030204" pitchFamily="34" charset="0"/>
                      </a:endParaRPr>
                    </a:p>
                  </a:txBody>
                  <a:tcPr marL="89535" marR="895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7000"/>
                        </a:lnSpc>
                        <a:spcAft>
                          <a:spcPts val="800"/>
                        </a:spcAft>
                      </a:pPr>
                      <a:endParaRPr lang="is-IS" sz="1100" dirty="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56486934"/>
                  </a:ext>
                </a:extLst>
              </a:tr>
            </a:tbl>
          </a:graphicData>
        </a:graphic>
      </p:graphicFrame>
      <p:sp>
        <p:nvSpPr>
          <p:cNvPr id="5" name="TextBox 4">
            <a:extLst>
              <a:ext uri="{FF2B5EF4-FFF2-40B4-BE49-F238E27FC236}">
                <a16:creationId xmlns:a16="http://schemas.microsoft.com/office/drawing/2014/main" id="{8F338520-D22F-5614-26DA-6B2EAAD04557}"/>
              </a:ext>
            </a:extLst>
          </p:cNvPr>
          <p:cNvSpPr txBox="1"/>
          <p:nvPr/>
        </p:nvSpPr>
        <p:spPr>
          <a:xfrm>
            <a:off x="429492" y="5718750"/>
            <a:ext cx="4915240" cy="725135"/>
          </a:xfrm>
          <a:prstGeom prst="rect">
            <a:avLst/>
          </a:prstGeom>
          <a:noFill/>
        </p:spPr>
        <p:txBody>
          <a:bodyPr wrap="square" rtlCol="0">
            <a:spAutoFit/>
          </a:bodyPr>
          <a:lstStyle/>
          <a:p>
            <a:r>
              <a:rPr lang="is-IS" sz="2000" dirty="0">
                <a:solidFill>
                  <a:schemeClr val="tx1"/>
                </a:solidFill>
                <a:effectLst/>
                <a:latin typeface="Calibri" panose="020F0502020204030204" pitchFamily="34" charset="0"/>
                <a:ea typeface="Calibri" panose="020F0502020204030204" pitchFamily="34" charset="0"/>
              </a:rPr>
              <a:t>Einelti - forvarnir</a:t>
            </a:r>
            <a:endParaRPr lang="is-IS" sz="2000" dirty="0">
              <a:solidFill>
                <a:schemeClr val="tx1"/>
              </a:solidFill>
              <a:effectLst/>
              <a:highlight>
                <a:srgbClr val="FFFF00"/>
              </a:highlight>
              <a:latin typeface="Calibri" panose="020F0502020204030204" pitchFamily="34" charset="0"/>
            </a:endParaRPr>
          </a:p>
          <a:p>
            <a:endParaRPr lang="is-IS" dirty="0"/>
          </a:p>
        </p:txBody>
      </p:sp>
    </p:spTree>
    <p:extLst>
      <p:ext uri="{BB962C8B-B14F-4D97-AF65-F5344CB8AC3E}">
        <p14:creationId xmlns:p14="http://schemas.microsoft.com/office/powerpoint/2010/main" val="2385753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C10C1AA1-900E-41AF-A7E5-96C7E903CD47}"/>
              </a:ext>
            </a:extLst>
          </p:cNvPr>
          <p:cNvSpPr txBox="1"/>
          <p:nvPr/>
        </p:nvSpPr>
        <p:spPr>
          <a:xfrm>
            <a:off x="549000" y="1503119"/>
            <a:ext cx="5760000" cy="4373505"/>
          </a:xfrm>
          <a:prstGeom prst="rect">
            <a:avLst/>
          </a:prstGeom>
          <a:noFill/>
        </p:spPr>
        <p:txBody>
          <a:bodyPr wrap="square">
            <a:spAutoFit/>
          </a:bodyPr>
          <a:lstStyle/>
          <a:p>
            <a:pPr algn="just" defTabSz="257188">
              <a:spcBef>
                <a:spcPct val="20000"/>
              </a:spcBef>
              <a:defRPr/>
            </a:pPr>
            <a:endParaRPr lang="is-IS" sz="1100">
              <a:solidFill>
                <a:srgbClr val="DAD9D6">
                  <a:lumMod val="25000"/>
                </a:srgbClr>
              </a:solidFill>
              <a:latin typeface="Arial"/>
            </a:endParaRPr>
          </a:p>
          <a:p>
            <a:pPr algn="just" defTabSz="257188">
              <a:spcBef>
                <a:spcPct val="20000"/>
              </a:spcBef>
              <a:defRPr/>
            </a:pPr>
            <a:r>
              <a:rPr lang="is-IS" sz="1100">
                <a:solidFill>
                  <a:srgbClr val="DAD9D6">
                    <a:lumMod val="25000"/>
                  </a:srgbClr>
                </a:solidFill>
              </a:rPr>
              <a:t>Samkvæmt Aðalnámskrá grunnskóla skulu grunnskólar </a:t>
            </a:r>
            <a:r>
              <a:rPr lang="is-IS" sz="1100" b="0" i="0">
                <a:solidFill>
                  <a:srgbClr val="00003C"/>
                </a:solidFill>
                <a:effectLst/>
              </a:rPr>
              <a:t>vinna markvisst að forvörnum og heilsueflingu þar sem hugað er að andlegri, líkamlegri og félagslegri vellíðan nemenda skólans. </a:t>
            </a:r>
            <a:r>
              <a:rPr lang="is-IS" sz="1100">
                <a:solidFill>
                  <a:srgbClr val="00003C"/>
                </a:solidFill>
              </a:rPr>
              <a:t>Skólar skulu koma sér upp forvarnaráætlun sem </a:t>
            </a:r>
            <a:r>
              <a:rPr lang="is-IS" sz="1100" b="0" i="0">
                <a:solidFill>
                  <a:srgbClr val="00003C"/>
                </a:solidFill>
                <a:effectLst/>
              </a:rPr>
              <a:t>skal m.a. vera áætlun skólans í fíknivörnum og áfengis- og tóbaksvörnum, áætlun gegn einelti og öðru ofbeldi, áætlun í öryggismálum og slysavörnum og stefna í agastjórnun.</a:t>
            </a:r>
          </a:p>
          <a:p>
            <a:pPr algn="just" defTabSz="257188">
              <a:spcBef>
                <a:spcPct val="20000"/>
              </a:spcBef>
              <a:defRPr/>
            </a:pPr>
            <a:endParaRPr lang="is-IS" sz="1100">
              <a:solidFill>
                <a:srgbClr val="DAD9D6">
                  <a:lumMod val="25000"/>
                </a:srgbClr>
              </a:solidFill>
            </a:endParaRPr>
          </a:p>
          <a:p>
            <a:pPr algn="just" defTabSz="257188">
              <a:spcBef>
                <a:spcPct val="20000"/>
              </a:spcBef>
              <a:defRPr/>
            </a:pPr>
            <a:r>
              <a:rPr lang="is-IS" sz="1100">
                <a:solidFill>
                  <a:srgbClr val="DAD9D6">
                    <a:lumMod val="25000"/>
                  </a:srgbClr>
                </a:solidFill>
              </a:rPr>
              <a:t>Bæjarstjórn Kópavogs ákvað þann 22. maí 2018 að innleiða Barnasáttmála Sameinuðu þjóðanna og verða þannig hluti af verkefninu Barnvæn sveitarfélög. Í innleiðingarferlinu hefur verið unnið að ýmsum verkefnum sem snúa að því að virða og uppfylla réttindi barna. Eitt af verkefnum innleiðingarferils var að endurskoða forvarnaráætlanir grunnskóla og að þær giltu bæði fyrir skóla og frístundastarf innan grunnskólans og sett yrðu fram samræmd viðmið um forvarnaráætlanir.</a:t>
            </a:r>
          </a:p>
          <a:p>
            <a:pPr algn="just" defTabSz="257188">
              <a:spcBef>
                <a:spcPct val="20000"/>
              </a:spcBef>
              <a:defRPr/>
            </a:pPr>
            <a:endParaRPr lang="is-IS" sz="1000" b="0" i="0">
              <a:solidFill>
                <a:srgbClr val="00003C"/>
              </a:solidFill>
              <a:effectLst/>
              <a:latin typeface="IBM Plex Sans" panose="020B0503050203000203" pitchFamily="34" charset="0"/>
            </a:endParaRPr>
          </a:p>
          <a:p>
            <a:pPr algn="just" defTabSz="257188">
              <a:spcBef>
                <a:spcPct val="20000"/>
              </a:spcBef>
              <a:defRPr/>
            </a:pPr>
            <a:r>
              <a:rPr lang="is-IS" sz="1100">
                <a:solidFill>
                  <a:srgbClr val="DAD9D6">
                    <a:lumMod val="25000"/>
                  </a:srgbClr>
                </a:solidFill>
                <a:latin typeface="Arial"/>
              </a:rPr>
              <a:t>Í kjölfar þess að Alþingi samþykkti 2021 þingsályktun, nr. 37/150, um forvarnir meðal barna og ungmenna gegn kynferðislegu og kynbundnu ofbeldi og áreitni, ásamt áætlun um aðgerðir fyrir árin 2021–2025 var ákveðið að byrja að setja sameiginleg viðmið í samstarfi við skóla og frístundir um þann málaflokk. Í þingsályktuninni er lögð áhersla á að forvarnir verði samþættar kennslu og skólastarfi á öllum skólastigum, sem og í starfsemi frístundaheimila og félagsmiðstöðva. </a:t>
            </a:r>
          </a:p>
          <a:p>
            <a:pPr algn="just" defTabSz="257188">
              <a:spcBef>
                <a:spcPct val="20000"/>
              </a:spcBef>
              <a:defRPr/>
            </a:pPr>
            <a:endParaRPr lang="is-IS" sz="1100">
              <a:solidFill>
                <a:srgbClr val="DAD9D6">
                  <a:lumMod val="25000"/>
                </a:srgbClr>
              </a:solidFill>
              <a:latin typeface="Arial"/>
            </a:endParaRPr>
          </a:p>
          <a:p>
            <a:pPr algn="just" defTabSz="257188">
              <a:spcBef>
                <a:spcPct val="20000"/>
              </a:spcBef>
              <a:defRPr/>
            </a:pPr>
            <a:r>
              <a:rPr lang="is-IS" sz="1100">
                <a:solidFill>
                  <a:srgbClr val="DAD9D6">
                    <a:lumMod val="25000"/>
                  </a:srgbClr>
                </a:solidFill>
                <a:latin typeface="Arial"/>
              </a:rPr>
              <a:t>Hér eru birt viðmið</a:t>
            </a:r>
            <a:r>
              <a:rPr lang="is-IS" sz="1100">
                <a:latin typeface="Arial" panose="020B0604020202020204" pitchFamily="34" charset="0"/>
                <a:ea typeface="Calibri" panose="020F0502020204030204" pitchFamily="34" charset="0"/>
                <a:cs typeface="Arial" panose="020B0604020202020204" pitchFamily="34" charset="0"/>
              </a:rPr>
              <a:t> fyrir grunnskóla og frístundastarf um gerð forvarnaráætlunar</a:t>
            </a:r>
            <a:r>
              <a:rPr lang="is-IS" sz="1100">
                <a:solidFill>
                  <a:srgbClr val="DAD9D6">
                    <a:lumMod val="25000"/>
                  </a:srgbClr>
                </a:solidFill>
                <a:latin typeface="Arial"/>
              </a:rPr>
              <a:t> um forvarnir gegn kynferðislegu og kynbundnu ofbeldi fyrir hvert stig grunnskólans. Um er ræða fyrsta áfanga um sameignleg viðmið við gerð forvarnaráætlunar.  </a:t>
            </a:r>
          </a:p>
        </p:txBody>
      </p:sp>
      <p:sp>
        <p:nvSpPr>
          <p:cNvPr id="6" name="Title 2">
            <a:extLst>
              <a:ext uri="{FF2B5EF4-FFF2-40B4-BE49-F238E27FC236}">
                <a16:creationId xmlns:a16="http://schemas.microsoft.com/office/drawing/2014/main" id="{2A4D68DE-7433-40CB-ABE9-AC18EC828913}"/>
              </a:ext>
            </a:extLst>
          </p:cNvPr>
          <p:cNvSpPr>
            <a:spLocks noGrp="1"/>
          </p:cNvSpPr>
          <p:nvPr>
            <p:ph type="title"/>
          </p:nvPr>
        </p:nvSpPr>
        <p:spPr>
          <a:xfrm>
            <a:off x="189000" y="553017"/>
            <a:ext cx="6480000" cy="900000"/>
          </a:xfrm>
        </p:spPr>
        <p:txBody>
          <a:bodyPr>
            <a:normAutofit/>
          </a:bodyPr>
          <a:lstStyle/>
          <a:p>
            <a:r>
              <a:rPr lang="is-IS" sz="2500">
                <a:solidFill>
                  <a:srgbClr val="FFFFFF"/>
                </a:solidFill>
              </a:rPr>
              <a:t>Formáli</a:t>
            </a:r>
          </a:p>
        </p:txBody>
      </p:sp>
      <p:sp>
        <p:nvSpPr>
          <p:cNvPr id="4" name="Content Placeholder 1">
            <a:extLst>
              <a:ext uri="{FF2B5EF4-FFF2-40B4-BE49-F238E27FC236}">
                <a16:creationId xmlns:a16="http://schemas.microsoft.com/office/drawing/2014/main" id="{AA0C7CC1-497C-48B5-9D18-5B2FC1C1F644}"/>
              </a:ext>
            </a:extLst>
          </p:cNvPr>
          <p:cNvSpPr>
            <a:spLocks noGrp="1"/>
          </p:cNvSpPr>
          <p:nvPr>
            <p:ph idx="1"/>
          </p:nvPr>
        </p:nvSpPr>
        <p:spPr>
          <a:xfrm>
            <a:off x="549000" y="8909934"/>
            <a:ext cx="1613629" cy="509607"/>
          </a:xfrm>
        </p:spPr>
        <p:txBody>
          <a:bodyPr/>
          <a:lstStyle/>
          <a:p>
            <a:pPr marL="228600" indent="-228600">
              <a:buAutoNum type="arabicPeriod"/>
            </a:pPr>
            <a:r>
              <a:rPr lang="is-IS" sz="1100" dirty="0">
                <a:effectLst/>
                <a:latin typeface="Calibri" panose="020F0502020204030204" pitchFamily="34" charset="0"/>
                <a:ea typeface="Times New Roman" panose="02020603050405020304" pitchFamily="18" charset="0"/>
                <a:cs typeface="Times New Roman" panose="02020603050405020304" pitchFamily="18" charset="0"/>
              </a:rPr>
              <a:t>útgáfa</a:t>
            </a:r>
          </a:p>
          <a:p>
            <a:pPr marL="0" indent="0">
              <a:buNone/>
            </a:pPr>
            <a:r>
              <a:rPr lang="is-IS" sz="1100" dirty="0">
                <a:effectLst/>
                <a:latin typeface="Calibri" panose="020F0502020204030204" pitchFamily="34" charset="0"/>
                <a:ea typeface="Times New Roman" panose="02020603050405020304" pitchFamily="18" charset="0"/>
                <a:cs typeface="Times New Roman" panose="02020603050405020304" pitchFamily="18" charset="0"/>
              </a:rPr>
              <a:t>© Kópavogsbær, 2024</a:t>
            </a:r>
          </a:p>
          <a:p>
            <a:pPr marL="0" indent="0">
              <a:buNone/>
            </a:pPr>
            <a:endParaRPr lang="is-IS" dirty="0"/>
          </a:p>
        </p:txBody>
      </p:sp>
    </p:spTree>
    <p:extLst>
      <p:ext uri="{BB962C8B-B14F-4D97-AF65-F5344CB8AC3E}">
        <p14:creationId xmlns:p14="http://schemas.microsoft.com/office/powerpoint/2010/main" val="9896592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075A69D-224A-4EED-9089-17A3D80F0041}"/>
              </a:ext>
            </a:extLst>
          </p:cNvPr>
          <p:cNvSpPr>
            <a:spLocks noGrp="1"/>
          </p:cNvSpPr>
          <p:nvPr>
            <p:ph type="title"/>
          </p:nvPr>
        </p:nvSpPr>
        <p:spPr>
          <a:xfrm>
            <a:off x="3186641" y="199844"/>
            <a:ext cx="3174402" cy="900000"/>
          </a:xfrm>
        </p:spPr>
        <p:txBody>
          <a:bodyPr>
            <a:normAutofit/>
          </a:bodyPr>
          <a:lstStyle/>
          <a:p>
            <a:r>
              <a:rPr lang="is-IS" sz="2500" dirty="0">
                <a:solidFill>
                  <a:srgbClr val="FFFFFF"/>
                </a:solidFill>
              </a:rPr>
              <a:t>Fræðsla </a:t>
            </a:r>
            <a:br>
              <a:rPr lang="is-IS" sz="2500" dirty="0">
                <a:solidFill>
                  <a:srgbClr val="FFFFFF"/>
                </a:solidFill>
              </a:rPr>
            </a:br>
            <a:r>
              <a:rPr lang="is-IS" sz="1800" dirty="0">
                <a:solidFill>
                  <a:srgbClr val="FFFFFF"/>
                </a:solidFill>
              </a:rPr>
              <a:t>fyrir foreldra</a:t>
            </a:r>
            <a:endParaRPr lang="is-IS" sz="1800" dirty="0">
              <a:solidFill>
                <a:schemeClr val="bg1"/>
              </a:solidFill>
            </a:endParaRPr>
          </a:p>
        </p:txBody>
      </p:sp>
      <p:sp>
        <p:nvSpPr>
          <p:cNvPr id="12" name="TextBox 11">
            <a:extLst>
              <a:ext uri="{FF2B5EF4-FFF2-40B4-BE49-F238E27FC236}">
                <a16:creationId xmlns:a16="http://schemas.microsoft.com/office/drawing/2014/main" id="{41368D3E-9295-A67A-9ABF-D474CEC915C6}"/>
              </a:ext>
            </a:extLst>
          </p:cNvPr>
          <p:cNvSpPr txBox="1"/>
          <p:nvPr/>
        </p:nvSpPr>
        <p:spPr>
          <a:xfrm>
            <a:off x="429492" y="1786316"/>
            <a:ext cx="4915240" cy="725135"/>
          </a:xfrm>
          <a:prstGeom prst="rect">
            <a:avLst/>
          </a:prstGeom>
          <a:noFill/>
        </p:spPr>
        <p:txBody>
          <a:bodyPr wrap="square" rtlCol="0">
            <a:spAutoFit/>
          </a:bodyPr>
          <a:lstStyle/>
          <a:p>
            <a:r>
              <a:rPr lang="is-IS" sz="2000" dirty="0">
                <a:solidFill>
                  <a:schemeClr val="tx1"/>
                </a:solidFill>
                <a:effectLst/>
                <a:latin typeface="Calibri" panose="020F0502020204030204" pitchFamily="34" charset="0"/>
                <a:ea typeface="Calibri" panose="020F0502020204030204" pitchFamily="34" charset="0"/>
              </a:rPr>
              <a:t>Kynferðislegt og kynbundið ofbeldi og áreiti</a:t>
            </a:r>
            <a:endParaRPr lang="is-IS" sz="2000" dirty="0">
              <a:solidFill>
                <a:schemeClr val="tx1"/>
              </a:solidFill>
              <a:effectLst/>
              <a:highlight>
                <a:srgbClr val="FFFF00"/>
              </a:highlight>
              <a:latin typeface="Calibri" panose="020F0502020204030204" pitchFamily="34" charset="0"/>
            </a:endParaRPr>
          </a:p>
          <a:p>
            <a:endParaRPr lang="is-IS" dirty="0"/>
          </a:p>
        </p:txBody>
      </p:sp>
      <p:graphicFrame>
        <p:nvGraphicFramePr>
          <p:cNvPr id="2" name="Table 1">
            <a:extLst>
              <a:ext uri="{FF2B5EF4-FFF2-40B4-BE49-F238E27FC236}">
                <a16:creationId xmlns:a16="http://schemas.microsoft.com/office/drawing/2014/main" id="{3ED6A091-DB3A-A743-4E25-E1F374DCC472}"/>
              </a:ext>
            </a:extLst>
          </p:cNvPr>
          <p:cNvGraphicFramePr>
            <a:graphicFrameLocks noGrp="1"/>
          </p:cNvGraphicFramePr>
          <p:nvPr>
            <p:extLst>
              <p:ext uri="{D42A27DB-BD31-4B8C-83A1-F6EECF244321}">
                <p14:modId xmlns:p14="http://schemas.microsoft.com/office/powerpoint/2010/main" val="25178454"/>
              </p:ext>
            </p:extLst>
          </p:nvPr>
        </p:nvGraphicFramePr>
        <p:xfrm>
          <a:off x="429492" y="2257244"/>
          <a:ext cx="5931551" cy="2977866"/>
        </p:xfrm>
        <a:graphic>
          <a:graphicData uri="http://schemas.openxmlformats.org/drawingml/2006/table">
            <a:tbl>
              <a:tblPr firstRow="1" firstCol="1" bandRow="1">
                <a:tableStyleId>{5C22544A-7EE6-4342-B048-85BDC9FD1C3A}</a:tableStyleId>
              </a:tblPr>
              <a:tblGrid>
                <a:gridCol w="1884191">
                  <a:extLst>
                    <a:ext uri="{9D8B030D-6E8A-4147-A177-3AD203B41FA5}">
                      <a16:colId xmlns:a16="http://schemas.microsoft.com/office/drawing/2014/main" val="24890468"/>
                    </a:ext>
                  </a:extLst>
                </a:gridCol>
                <a:gridCol w="2514991">
                  <a:extLst>
                    <a:ext uri="{9D8B030D-6E8A-4147-A177-3AD203B41FA5}">
                      <a16:colId xmlns:a16="http://schemas.microsoft.com/office/drawing/2014/main" val="957653503"/>
                    </a:ext>
                  </a:extLst>
                </a:gridCol>
                <a:gridCol w="1532369">
                  <a:extLst>
                    <a:ext uri="{9D8B030D-6E8A-4147-A177-3AD203B41FA5}">
                      <a16:colId xmlns:a16="http://schemas.microsoft.com/office/drawing/2014/main" val="199538696"/>
                    </a:ext>
                  </a:extLst>
                </a:gridCol>
              </a:tblGrid>
              <a:tr h="230433">
                <a:tc>
                  <a:txBody>
                    <a:bodyPr/>
                    <a:lstStyle/>
                    <a:p>
                      <a:pPr algn="l">
                        <a:lnSpc>
                          <a:spcPct val="115000"/>
                        </a:lnSpc>
                        <a:spcAft>
                          <a:spcPts val="800"/>
                        </a:spcAft>
                      </a:pPr>
                      <a:r>
                        <a:rPr lang="is-IS" sz="700" dirty="0">
                          <a:solidFill>
                            <a:schemeClr val="tx1"/>
                          </a:solidFill>
                          <a:effectLst/>
                        </a:rPr>
                        <a:t>Viðfangsefni</a:t>
                      </a:r>
                      <a:endParaRPr lang="is-IS" sz="700" dirty="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a:lnSpc>
                          <a:spcPct val="115000"/>
                        </a:lnSpc>
                        <a:spcAft>
                          <a:spcPts val="800"/>
                        </a:spcAft>
                      </a:pPr>
                      <a:r>
                        <a:rPr lang="is-IS" sz="700" dirty="0">
                          <a:solidFill>
                            <a:schemeClr val="tx1"/>
                          </a:solidFill>
                          <a:effectLst/>
                        </a:rPr>
                        <a:t>starfshópar</a:t>
                      </a:r>
                      <a:endParaRPr lang="is-IS" sz="700" dirty="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a:lnSpc>
                          <a:spcPct val="107000"/>
                        </a:lnSpc>
                        <a:spcAft>
                          <a:spcPts val="800"/>
                        </a:spcAft>
                      </a:pPr>
                      <a:r>
                        <a:rPr lang="is-IS" sz="700" dirty="0">
                          <a:solidFill>
                            <a:schemeClr val="tx1"/>
                          </a:solidFill>
                          <a:effectLst/>
                        </a:rPr>
                        <a:t>Ábyrgð</a:t>
                      </a:r>
                      <a:endParaRPr lang="is-IS" sz="700" dirty="0">
                        <a:solidFill>
                          <a:schemeClr val="tx1"/>
                        </a:solidFill>
                        <a:effectLst/>
                        <a:latin typeface="Calibri" panose="020F0502020204030204" pitchFamily="34" charset="0"/>
                      </a:endParaRPr>
                    </a:p>
                  </a:txBody>
                  <a:tcPr marL="46191" marR="4619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625762487"/>
                  </a:ext>
                </a:extLst>
              </a:tr>
              <a:tr h="770678">
                <a:tc>
                  <a:txBody>
                    <a:bodyPr/>
                    <a:lstStyle/>
                    <a:p>
                      <a:pPr marL="0" marR="0" lvl="0" indent="0" algn="l" defTabSz="257188" rtl="0" eaLnBrk="1" fontAlgn="auto" latinLnBrk="0" hangingPunct="1">
                        <a:lnSpc>
                          <a:spcPct val="107000"/>
                        </a:lnSpc>
                        <a:spcBef>
                          <a:spcPts val="0"/>
                        </a:spcBef>
                        <a:spcAft>
                          <a:spcPts val="800"/>
                        </a:spcAft>
                        <a:buClrTx/>
                        <a:buSzTx/>
                        <a:buFontTx/>
                        <a:buNone/>
                        <a:tabLst/>
                        <a:defRPr/>
                      </a:pPr>
                      <a:r>
                        <a:rPr lang="is-IS" sz="1100" dirty="0">
                          <a:solidFill>
                            <a:schemeClr val="tx1"/>
                          </a:solidFill>
                          <a:effectLst/>
                          <a:latin typeface="Calibri" panose="020F0502020204030204" pitchFamily="34" charset="0"/>
                          <a:ea typeface="Calibri" panose="020F0502020204030204" pitchFamily="34" charset="0"/>
                        </a:rPr>
                        <a:t>Kynferðisofbeldi og kynferðisleg hegðun barna og unglinga – </a:t>
                      </a:r>
                      <a:r>
                        <a:rPr lang="is-IS" sz="1100" dirty="0">
                          <a:solidFill>
                            <a:schemeClr val="tx1"/>
                          </a:solidFill>
                          <a:effectLst/>
                          <a:latin typeface="Calibri" panose="020F0502020204030204" pitchFamily="34" charset="0"/>
                          <a:ea typeface="Calibri" panose="020F0502020204030204" pitchFamily="34" charset="0"/>
                          <a:hlinkClick r:id="rId3"/>
                        </a:rPr>
                        <a:t>(námskeið BOFS)</a:t>
                      </a:r>
                      <a:endParaRPr lang="is-IS" sz="1100" dirty="0">
                        <a:solidFill>
                          <a:schemeClr val="tx1"/>
                        </a:solidFill>
                        <a:effectLst/>
                        <a:latin typeface="Calibri" panose="020F0502020204030204" pitchFamily="34" charset="0"/>
                        <a:ea typeface="Calibri" panose="020F0502020204030204" pitchFamily="34" charset="0"/>
                      </a:endParaRPr>
                    </a:p>
                  </a:txBody>
                  <a:tcPr marL="89535" marR="89535"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257188" rtl="0" eaLnBrk="1" fontAlgn="auto" latinLnBrk="0" hangingPunct="1">
                        <a:lnSpc>
                          <a:spcPct val="107000"/>
                        </a:lnSpc>
                        <a:spcBef>
                          <a:spcPts val="0"/>
                        </a:spcBef>
                        <a:spcAft>
                          <a:spcPts val="800"/>
                        </a:spcAft>
                        <a:buClrTx/>
                        <a:buSzTx/>
                        <a:buFontTx/>
                        <a:buNone/>
                        <a:tabLst/>
                        <a:defRPr/>
                      </a:pPr>
                      <a:r>
                        <a:rPr lang="is-IS" sz="1100" b="0" i="0" kern="1200" dirty="0">
                          <a:solidFill>
                            <a:schemeClr val="dk1"/>
                          </a:solidFill>
                          <a:effectLst/>
                          <a:latin typeface="Calibri" panose="020F0502020204030204" pitchFamily="34" charset="0"/>
                          <a:ea typeface="+mn-ea"/>
                          <a:cs typeface="Calibri" panose="020F0502020204030204" pitchFamily="34" charset="0"/>
                        </a:rPr>
                        <a:t>Fræðsla sem er aðgengileg foreldrum á netinu </a:t>
                      </a:r>
                    </a:p>
                  </a:txBody>
                  <a:tcPr marL="89535" marR="895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7000"/>
                        </a:lnSpc>
                        <a:spcAft>
                          <a:spcPts val="800"/>
                        </a:spcAft>
                      </a:pPr>
                      <a:r>
                        <a:rPr lang="is-IS" sz="1100" dirty="0">
                          <a:solidFill>
                            <a:schemeClr val="tx1"/>
                          </a:solidFill>
                          <a:effectLst/>
                          <a:latin typeface="Calibri"/>
                          <a:ea typeface="Calibri" panose="020F0502020204030204" pitchFamily="34" charset="0"/>
                        </a:rPr>
                        <a:t>Skólastjórnendur</a:t>
                      </a:r>
                    </a:p>
                  </a:txBody>
                  <a:tcPr marL="46191" marR="46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7897192"/>
                  </a:ext>
                </a:extLst>
              </a:tr>
              <a:tr h="569898">
                <a:tc>
                  <a:txBody>
                    <a:bodyPr/>
                    <a:lstStyle/>
                    <a:p>
                      <a:pPr marL="0" marR="0" lvl="0" indent="0" algn="l" defTabSz="257188" rtl="0" eaLnBrk="1" fontAlgn="auto" latinLnBrk="0" hangingPunct="1">
                        <a:lnSpc>
                          <a:spcPct val="107000"/>
                        </a:lnSpc>
                        <a:spcBef>
                          <a:spcPts val="0"/>
                        </a:spcBef>
                        <a:spcAft>
                          <a:spcPts val="800"/>
                        </a:spcAft>
                        <a:buClrTx/>
                        <a:buSzTx/>
                        <a:buFontTx/>
                        <a:buNone/>
                        <a:tabLst/>
                        <a:defRPr/>
                      </a:pPr>
                      <a:r>
                        <a:rPr lang="is-IS" sz="1100" dirty="0">
                          <a:solidFill>
                            <a:schemeClr val="tx1"/>
                          </a:solidFill>
                          <a:effectLst/>
                          <a:latin typeface="Calibri" panose="020F0502020204030204" pitchFamily="34" charset="0"/>
                          <a:ea typeface="Calibri" panose="020F0502020204030204" pitchFamily="34" charset="0"/>
                        </a:rPr>
                        <a:t>Hinsegin fræðsla - tveggja ára fresti</a:t>
                      </a:r>
                    </a:p>
                    <a:p>
                      <a:pPr algn="l">
                        <a:lnSpc>
                          <a:spcPct val="107000"/>
                        </a:lnSpc>
                        <a:spcAft>
                          <a:spcPts val="800"/>
                        </a:spcAft>
                      </a:pPr>
                      <a:endParaRPr lang="is-IS" sz="1100" b="1" dirty="0">
                        <a:solidFill>
                          <a:schemeClr val="tx1"/>
                        </a:solidFill>
                        <a:effectLst/>
                        <a:latin typeface="Calibri" panose="020F0502020204030204" pitchFamily="34" charset="0"/>
                        <a:ea typeface="Calibri" panose="020F0502020204030204" pitchFamily="34" charset="0"/>
                      </a:endParaRPr>
                    </a:p>
                  </a:txBody>
                  <a:tcPr marL="89535" marR="89535"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257188" rtl="0" eaLnBrk="1" fontAlgn="auto" latinLnBrk="0" hangingPunct="1">
                        <a:lnSpc>
                          <a:spcPct val="107000"/>
                        </a:lnSpc>
                        <a:spcBef>
                          <a:spcPts val="0"/>
                        </a:spcBef>
                        <a:spcAft>
                          <a:spcPts val="800"/>
                        </a:spcAft>
                        <a:buClrTx/>
                        <a:buSzTx/>
                        <a:buFontTx/>
                        <a:buNone/>
                        <a:tabLst/>
                        <a:defRPr/>
                      </a:pPr>
                      <a:r>
                        <a:rPr lang="is-IS" sz="1100" dirty="0">
                          <a:solidFill>
                            <a:schemeClr val="tx1"/>
                          </a:solidFill>
                          <a:effectLst/>
                          <a:latin typeface="Calibri" panose="020F0502020204030204" pitchFamily="34" charset="0"/>
                          <a:ea typeface="Calibri" panose="020F0502020204030204" pitchFamily="34" charset="0"/>
                        </a:rPr>
                        <a:t>Fræðsla fyrir foreldrafélög</a:t>
                      </a:r>
                    </a:p>
                  </a:txBody>
                  <a:tcPr marL="89535" marR="895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7000"/>
                        </a:lnSpc>
                        <a:spcAft>
                          <a:spcPts val="800"/>
                        </a:spcAft>
                      </a:pPr>
                      <a:r>
                        <a:rPr lang="is-IS" sz="1100" dirty="0">
                          <a:solidFill>
                            <a:schemeClr val="tx1"/>
                          </a:solidFill>
                          <a:effectLst/>
                          <a:latin typeface="Calibri" panose="020F0502020204030204" pitchFamily="34" charset="0"/>
                          <a:ea typeface="Calibri" panose="020F0502020204030204" pitchFamily="34" charset="0"/>
                        </a:rPr>
                        <a:t>Menntasvið/SAMKÓP</a:t>
                      </a:r>
                    </a:p>
                  </a:txBody>
                  <a:tcPr marL="46191" marR="46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74069081"/>
                  </a:ext>
                </a:extLst>
              </a:tr>
              <a:tr h="893860">
                <a:tc>
                  <a:txBody>
                    <a:bodyPr/>
                    <a:lstStyle/>
                    <a:p>
                      <a:pPr rtl="0" fontAlgn="base"/>
                      <a:r>
                        <a:rPr lang="is-IS" sz="1100" b="0" i="0" u="sng" strike="noStrike" kern="1200" dirty="0">
                          <a:solidFill>
                            <a:schemeClr val="dk1"/>
                          </a:solidFill>
                          <a:effectLst/>
                          <a:latin typeface="Calibri" panose="020F0502020204030204" pitchFamily="34" charset="0"/>
                          <a:ea typeface="+mn-ea"/>
                          <a:cs typeface="Calibri" panose="020F0502020204030204" pitchFamily="34" charset="0"/>
                          <a:hlinkClick r:id="rId4"/>
                        </a:rPr>
                        <a:t>Netöryggismiðstöð Íslands (SAFT)</a:t>
                      </a:r>
                      <a:r>
                        <a:rPr lang="is-IS" sz="1100" b="0" i="0" kern="1200" dirty="0">
                          <a:solidFill>
                            <a:schemeClr val="dk1"/>
                          </a:solidFill>
                          <a:effectLst/>
                          <a:latin typeface="Calibri" panose="020F0502020204030204" pitchFamily="34" charset="0"/>
                          <a:ea typeface="+mn-ea"/>
                          <a:cs typeface="Calibri" panose="020F0502020204030204" pitchFamily="34" charset="0"/>
                        </a:rPr>
                        <a:t> </a:t>
                      </a:r>
                    </a:p>
                    <a:p>
                      <a:pPr rtl="0" fontAlgn="base"/>
                      <a:r>
                        <a:rPr lang="is-IS" sz="1100" b="0" i="0" u="sng" strike="noStrike" kern="1200" dirty="0">
                          <a:solidFill>
                            <a:schemeClr val="dk1"/>
                          </a:solidFill>
                          <a:effectLst/>
                          <a:latin typeface="Calibri"/>
                          <a:ea typeface="+mn-ea"/>
                          <a:cs typeface="Calibri"/>
                          <a:hlinkClick r:id="rId5"/>
                        </a:rPr>
                        <a:t>Leiðbeiningar til foreldra, ábyrgðaraðila og starfsfólks </a:t>
                      </a:r>
                      <a:r>
                        <a:rPr lang="is-IS" sz="1100" b="0" i="0" kern="1200" dirty="0">
                          <a:solidFill>
                            <a:schemeClr val="dk1"/>
                          </a:solidFill>
                          <a:effectLst/>
                          <a:latin typeface="Calibri"/>
                          <a:ea typeface="+mn-ea"/>
                          <a:cs typeface="Calibri"/>
                        </a:rPr>
                        <a:t>í skóla- og frístundastarfi sem varðar netið, samfélagsmiðla og börn. </a:t>
                      </a:r>
                    </a:p>
                    <a:p>
                      <a:pPr marL="0" marR="0" lvl="0" indent="0" algn="l" defTabSz="257188" rtl="0" eaLnBrk="1" fontAlgn="auto" latinLnBrk="0" hangingPunct="1">
                        <a:lnSpc>
                          <a:spcPct val="107000"/>
                        </a:lnSpc>
                        <a:spcBef>
                          <a:spcPts val="0"/>
                        </a:spcBef>
                        <a:spcAft>
                          <a:spcPts val="800"/>
                        </a:spcAft>
                        <a:buClrTx/>
                        <a:buSzTx/>
                        <a:buFontTx/>
                        <a:buNone/>
                        <a:tabLst/>
                        <a:defRPr/>
                      </a:pPr>
                      <a:endParaRPr lang="is-IS" sz="1100" b="1" dirty="0">
                        <a:solidFill>
                          <a:schemeClr val="tx1"/>
                        </a:solidFill>
                        <a:effectLst/>
                        <a:latin typeface="Calibri" panose="020F0502020204030204" pitchFamily="34" charset="0"/>
                        <a:ea typeface="Calibri" panose="020F0502020204030204" pitchFamily="34" charset="0"/>
                      </a:endParaRPr>
                    </a:p>
                  </a:txBody>
                  <a:tcPr marL="89535" marR="89535"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257188" rtl="0" eaLnBrk="1" fontAlgn="auto" latinLnBrk="0" hangingPunct="1">
                        <a:lnSpc>
                          <a:spcPct val="107000"/>
                        </a:lnSpc>
                        <a:spcBef>
                          <a:spcPts val="0"/>
                        </a:spcBef>
                        <a:spcAft>
                          <a:spcPts val="800"/>
                        </a:spcAft>
                        <a:buClrTx/>
                        <a:buSzTx/>
                        <a:buFontTx/>
                        <a:buNone/>
                        <a:tabLst/>
                        <a:defRPr/>
                      </a:pPr>
                      <a:r>
                        <a:rPr lang="is-IS" sz="1100" b="0" i="0" kern="1200" dirty="0">
                          <a:solidFill>
                            <a:schemeClr val="dk1"/>
                          </a:solidFill>
                          <a:effectLst/>
                          <a:latin typeface="Calibri" panose="020F0502020204030204" pitchFamily="34" charset="0"/>
                          <a:ea typeface="+mn-ea"/>
                          <a:cs typeface="Calibri" panose="020F0502020204030204" pitchFamily="34" charset="0"/>
                        </a:rPr>
                        <a:t>Fræðsla sem er aðgengileg foreldrum á netinu </a:t>
                      </a:r>
                    </a:p>
                    <a:p>
                      <a:pPr marL="0" marR="0" lvl="0" indent="0" algn="l" defTabSz="257188" rtl="0" eaLnBrk="1" fontAlgn="auto" latinLnBrk="0" hangingPunct="1">
                        <a:lnSpc>
                          <a:spcPct val="107000"/>
                        </a:lnSpc>
                        <a:spcBef>
                          <a:spcPts val="0"/>
                        </a:spcBef>
                        <a:spcAft>
                          <a:spcPts val="800"/>
                        </a:spcAft>
                        <a:buClrTx/>
                        <a:buSzTx/>
                        <a:buFontTx/>
                        <a:buNone/>
                        <a:tabLst/>
                        <a:defRPr/>
                      </a:pPr>
                      <a:endParaRPr lang="is-IS" sz="1100" dirty="0">
                        <a:solidFill>
                          <a:schemeClr val="tx1"/>
                        </a:solidFill>
                        <a:effectLst/>
                        <a:latin typeface="Calibri" panose="020F0502020204030204" pitchFamily="34" charset="0"/>
                        <a:ea typeface="Calibri" panose="020F0502020204030204" pitchFamily="34" charset="0"/>
                      </a:endParaRPr>
                    </a:p>
                  </a:txBody>
                  <a:tcPr marL="89535" marR="895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7000"/>
                        </a:lnSpc>
                        <a:spcAft>
                          <a:spcPts val="800"/>
                        </a:spcAft>
                      </a:pPr>
                      <a:r>
                        <a:rPr lang="is-IS" sz="1100" dirty="0">
                          <a:solidFill>
                            <a:schemeClr val="tx1"/>
                          </a:solidFill>
                          <a:effectLst/>
                          <a:latin typeface="Calibri" panose="020F0502020204030204" pitchFamily="34" charset="0"/>
                          <a:ea typeface="Calibri" panose="020F0502020204030204" pitchFamily="34" charset="0"/>
                        </a:rPr>
                        <a:t>Skólastjórnendur</a:t>
                      </a:r>
                    </a:p>
                  </a:txBody>
                  <a:tcPr marL="46191" marR="46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56486934"/>
                  </a:ext>
                </a:extLst>
              </a:tr>
            </a:tbl>
          </a:graphicData>
        </a:graphic>
      </p:graphicFrame>
      <p:graphicFrame>
        <p:nvGraphicFramePr>
          <p:cNvPr id="4" name="Table 3">
            <a:extLst>
              <a:ext uri="{FF2B5EF4-FFF2-40B4-BE49-F238E27FC236}">
                <a16:creationId xmlns:a16="http://schemas.microsoft.com/office/drawing/2014/main" id="{9AD0EA5E-1351-6248-56B5-C2791D7FECDC}"/>
              </a:ext>
            </a:extLst>
          </p:cNvPr>
          <p:cNvGraphicFramePr>
            <a:graphicFrameLocks noGrp="1"/>
          </p:cNvGraphicFramePr>
          <p:nvPr/>
        </p:nvGraphicFramePr>
        <p:xfrm>
          <a:off x="463224" y="6347208"/>
          <a:ext cx="5931551" cy="2492682"/>
        </p:xfrm>
        <a:graphic>
          <a:graphicData uri="http://schemas.openxmlformats.org/drawingml/2006/table">
            <a:tbl>
              <a:tblPr firstRow="1" firstCol="1" bandRow="1">
                <a:tableStyleId>{5C22544A-7EE6-4342-B048-85BDC9FD1C3A}</a:tableStyleId>
              </a:tblPr>
              <a:tblGrid>
                <a:gridCol w="1884191">
                  <a:extLst>
                    <a:ext uri="{9D8B030D-6E8A-4147-A177-3AD203B41FA5}">
                      <a16:colId xmlns:a16="http://schemas.microsoft.com/office/drawing/2014/main" val="24890468"/>
                    </a:ext>
                  </a:extLst>
                </a:gridCol>
                <a:gridCol w="2514991">
                  <a:extLst>
                    <a:ext uri="{9D8B030D-6E8A-4147-A177-3AD203B41FA5}">
                      <a16:colId xmlns:a16="http://schemas.microsoft.com/office/drawing/2014/main" val="957653503"/>
                    </a:ext>
                  </a:extLst>
                </a:gridCol>
                <a:gridCol w="1532369">
                  <a:extLst>
                    <a:ext uri="{9D8B030D-6E8A-4147-A177-3AD203B41FA5}">
                      <a16:colId xmlns:a16="http://schemas.microsoft.com/office/drawing/2014/main" val="199538696"/>
                    </a:ext>
                  </a:extLst>
                </a:gridCol>
              </a:tblGrid>
              <a:tr h="230433">
                <a:tc>
                  <a:txBody>
                    <a:bodyPr/>
                    <a:lstStyle/>
                    <a:p>
                      <a:pPr algn="l">
                        <a:lnSpc>
                          <a:spcPct val="115000"/>
                        </a:lnSpc>
                        <a:spcAft>
                          <a:spcPts val="800"/>
                        </a:spcAft>
                      </a:pPr>
                      <a:r>
                        <a:rPr lang="is-IS" sz="700" dirty="0">
                          <a:solidFill>
                            <a:schemeClr val="tx1"/>
                          </a:solidFill>
                          <a:effectLst/>
                        </a:rPr>
                        <a:t>Viðfangsefni</a:t>
                      </a:r>
                      <a:endParaRPr lang="is-IS" sz="700" dirty="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a:lnSpc>
                          <a:spcPct val="115000"/>
                        </a:lnSpc>
                        <a:spcAft>
                          <a:spcPts val="800"/>
                        </a:spcAft>
                      </a:pPr>
                      <a:r>
                        <a:rPr lang="is-IS" sz="700" dirty="0">
                          <a:solidFill>
                            <a:schemeClr val="tx1"/>
                          </a:solidFill>
                          <a:effectLst/>
                        </a:rPr>
                        <a:t>starfshópar</a:t>
                      </a:r>
                      <a:endParaRPr lang="is-IS" sz="700" dirty="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a:lnSpc>
                          <a:spcPct val="107000"/>
                        </a:lnSpc>
                        <a:spcAft>
                          <a:spcPts val="800"/>
                        </a:spcAft>
                      </a:pPr>
                      <a:r>
                        <a:rPr lang="is-IS" sz="700" dirty="0">
                          <a:solidFill>
                            <a:schemeClr val="tx1"/>
                          </a:solidFill>
                          <a:effectLst/>
                        </a:rPr>
                        <a:t>Ábyrgð</a:t>
                      </a:r>
                      <a:endParaRPr lang="is-IS" sz="700" dirty="0">
                        <a:solidFill>
                          <a:schemeClr val="tx1"/>
                        </a:solidFill>
                        <a:effectLst/>
                        <a:latin typeface="Calibri" panose="020F0502020204030204" pitchFamily="34" charset="0"/>
                      </a:endParaRPr>
                    </a:p>
                  </a:txBody>
                  <a:tcPr marL="46191" marR="4619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625762487"/>
                  </a:ext>
                </a:extLst>
              </a:tr>
              <a:tr h="798491">
                <a:tc>
                  <a:txBody>
                    <a:bodyPr/>
                    <a:lstStyle/>
                    <a:p>
                      <a:pPr marL="0" marR="0" lvl="0" indent="0" algn="l" defTabSz="257188" rtl="0" eaLnBrk="1" fontAlgn="auto" latinLnBrk="0" hangingPunct="1">
                        <a:lnSpc>
                          <a:spcPct val="107000"/>
                        </a:lnSpc>
                        <a:spcBef>
                          <a:spcPts val="0"/>
                        </a:spcBef>
                        <a:spcAft>
                          <a:spcPts val="800"/>
                        </a:spcAft>
                        <a:buClrTx/>
                        <a:buSzTx/>
                        <a:buFontTx/>
                        <a:buNone/>
                        <a:tabLst/>
                        <a:defRPr/>
                      </a:pPr>
                      <a:endParaRPr lang="is-IS" sz="1100" dirty="0">
                        <a:solidFill>
                          <a:schemeClr val="tx1"/>
                        </a:solidFill>
                        <a:effectLst/>
                        <a:latin typeface="Calibri" panose="020F0502020204030204" pitchFamily="34" charset="0"/>
                        <a:ea typeface="Calibri" panose="020F0502020204030204" pitchFamily="34" charset="0"/>
                      </a:endParaRPr>
                    </a:p>
                  </a:txBody>
                  <a:tcPr marL="89535" marR="89535"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257188" rtl="0" eaLnBrk="1" fontAlgn="auto" latinLnBrk="0" hangingPunct="1">
                        <a:lnSpc>
                          <a:spcPct val="107000"/>
                        </a:lnSpc>
                        <a:spcBef>
                          <a:spcPts val="0"/>
                        </a:spcBef>
                        <a:spcAft>
                          <a:spcPts val="800"/>
                        </a:spcAft>
                        <a:buClrTx/>
                        <a:buSzTx/>
                        <a:buFontTx/>
                        <a:buNone/>
                        <a:tabLst/>
                        <a:defRPr/>
                      </a:pPr>
                      <a:endParaRPr lang="is-IS" sz="1100" b="0" i="0" kern="1200" dirty="0">
                        <a:solidFill>
                          <a:schemeClr val="dk1"/>
                        </a:solidFill>
                        <a:effectLst/>
                        <a:latin typeface="Calibri" panose="020F0502020204030204" pitchFamily="34" charset="0"/>
                        <a:ea typeface="+mn-ea"/>
                        <a:cs typeface="Calibri" panose="020F0502020204030204" pitchFamily="34" charset="0"/>
                      </a:endParaRPr>
                    </a:p>
                  </a:txBody>
                  <a:tcPr marL="89535" marR="895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7000"/>
                        </a:lnSpc>
                        <a:spcAft>
                          <a:spcPts val="800"/>
                        </a:spcAft>
                      </a:pPr>
                      <a:endParaRPr lang="is-IS" sz="1100" dirty="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7897192"/>
                  </a:ext>
                </a:extLst>
              </a:tr>
              <a:tr h="569898">
                <a:tc>
                  <a:txBody>
                    <a:bodyPr/>
                    <a:lstStyle/>
                    <a:p>
                      <a:pPr algn="l">
                        <a:lnSpc>
                          <a:spcPct val="107000"/>
                        </a:lnSpc>
                        <a:spcAft>
                          <a:spcPts val="800"/>
                        </a:spcAft>
                      </a:pPr>
                      <a:endParaRPr lang="is-IS" sz="1100" b="1" dirty="0">
                        <a:solidFill>
                          <a:schemeClr val="tx1"/>
                        </a:solidFill>
                        <a:effectLst/>
                        <a:latin typeface="Calibri" panose="020F0502020204030204" pitchFamily="34" charset="0"/>
                        <a:ea typeface="Calibri" panose="020F0502020204030204" pitchFamily="34" charset="0"/>
                      </a:endParaRPr>
                    </a:p>
                  </a:txBody>
                  <a:tcPr marL="89535" marR="89535"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257188" rtl="0" eaLnBrk="1" fontAlgn="auto" latinLnBrk="0" hangingPunct="1">
                        <a:lnSpc>
                          <a:spcPct val="107000"/>
                        </a:lnSpc>
                        <a:spcBef>
                          <a:spcPts val="0"/>
                        </a:spcBef>
                        <a:spcAft>
                          <a:spcPts val="800"/>
                        </a:spcAft>
                        <a:buClrTx/>
                        <a:buSzTx/>
                        <a:buFontTx/>
                        <a:buNone/>
                        <a:tabLst/>
                        <a:defRPr/>
                      </a:pPr>
                      <a:endParaRPr lang="is-IS" sz="1100" dirty="0">
                        <a:solidFill>
                          <a:schemeClr val="tx1"/>
                        </a:solidFill>
                        <a:effectLst/>
                        <a:latin typeface="Calibri" panose="020F0502020204030204" pitchFamily="34" charset="0"/>
                        <a:ea typeface="Calibri" panose="020F0502020204030204" pitchFamily="34" charset="0"/>
                      </a:endParaRPr>
                    </a:p>
                  </a:txBody>
                  <a:tcPr marL="89535" marR="895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7000"/>
                        </a:lnSpc>
                        <a:spcAft>
                          <a:spcPts val="800"/>
                        </a:spcAft>
                      </a:pPr>
                      <a:endParaRPr lang="is-IS" sz="1100" dirty="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74069081"/>
                  </a:ext>
                </a:extLst>
              </a:tr>
              <a:tr h="893860">
                <a:tc>
                  <a:txBody>
                    <a:bodyPr/>
                    <a:lstStyle/>
                    <a:p>
                      <a:pPr algn="l">
                        <a:lnSpc>
                          <a:spcPct val="107000"/>
                        </a:lnSpc>
                        <a:spcAft>
                          <a:spcPts val="800"/>
                        </a:spcAft>
                      </a:pPr>
                      <a:endParaRPr lang="is-IS" sz="1100" b="1" dirty="0">
                        <a:solidFill>
                          <a:schemeClr val="tx1"/>
                        </a:solidFill>
                        <a:effectLst/>
                        <a:latin typeface="Calibri" panose="020F0502020204030204" pitchFamily="34" charset="0"/>
                        <a:ea typeface="Calibri" panose="020F0502020204030204" pitchFamily="34" charset="0"/>
                      </a:endParaRPr>
                    </a:p>
                  </a:txBody>
                  <a:tcPr marL="89535" marR="89535"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257188" rtl="0" eaLnBrk="1" fontAlgn="auto" latinLnBrk="0" hangingPunct="1">
                        <a:lnSpc>
                          <a:spcPct val="107000"/>
                        </a:lnSpc>
                        <a:spcBef>
                          <a:spcPts val="0"/>
                        </a:spcBef>
                        <a:spcAft>
                          <a:spcPts val="800"/>
                        </a:spcAft>
                        <a:buClrTx/>
                        <a:buSzTx/>
                        <a:buFontTx/>
                        <a:buNone/>
                        <a:tabLst/>
                        <a:defRPr/>
                      </a:pPr>
                      <a:endParaRPr lang="is-IS" sz="1100" dirty="0">
                        <a:solidFill>
                          <a:schemeClr val="tx1"/>
                        </a:solidFill>
                        <a:effectLst/>
                        <a:latin typeface="Calibri" panose="020F0502020204030204" pitchFamily="34" charset="0"/>
                        <a:ea typeface="Calibri" panose="020F0502020204030204" pitchFamily="34" charset="0"/>
                      </a:endParaRPr>
                    </a:p>
                  </a:txBody>
                  <a:tcPr marL="89535" marR="895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7000"/>
                        </a:lnSpc>
                        <a:spcAft>
                          <a:spcPts val="800"/>
                        </a:spcAft>
                      </a:pPr>
                      <a:endParaRPr lang="is-IS" sz="1100" dirty="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56486934"/>
                  </a:ext>
                </a:extLst>
              </a:tr>
            </a:tbl>
          </a:graphicData>
        </a:graphic>
      </p:graphicFrame>
      <p:sp>
        <p:nvSpPr>
          <p:cNvPr id="5" name="TextBox 4">
            <a:extLst>
              <a:ext uri="{FF2B5EF4-FFF2-40B4-BE49-F238E27FC236}">
                <a16:creationId xmlns:a16="http://schemas.microsoft.com/office/drawing/2014/main" id="{8F338520-D22F-5614-26DA-6B2EAAD04557}"/>
              </a:ext>
            </a:extLst>
          </p:cNvPr>
          <p:cNvSpPr txBox="1"/>
          <p:nvPr/>
        </p:nvSpPr>
        <p:spPr>
          <a:xfrm>
            <a:off x="429492" y="5718750"/>
            <a:ext cx="4915240" cy="725135"/>
          </a:xfrm>
          <a:prstGeom prst="rect">
            <a:avLst/>
          </a:prstGeom>
          <a:noFill/>
        </p:spPr>
        <p:txBody>
          <a:bodyPr wrap="square" rtlCol="0">
            <a:spAutoFit/>
          </a:bodyPr>
          <a:lstStyle/>
          <a:p>
            <a:r>
              <a:rPr lang="is-IS" sz="2000" dirty="0">
                <a:solidFill>
                  <a:schemeClr val="tx1"/>
                </a:solidFill>
                <a:effectLst/>
                <a:latin typeface="Calibri" panose="020F0502020204030204" pitchFamily="34" charset="0"/>
                <a:ea typeface="Calibri" panose="020F0502020204030204" pitchFamily="34" charset="0"/>
              </a:rPr>
              <a:t>Einelti - forvarnir</a:t>
            </a:r>
            <a:endParaRPr lang="is-IS" sz="2000" dirty="0">
              <a:solidFill>
                <a:schemeClr val="tx1"/>
              </a:solidFill>
              <a:effectLst/>
              <a:highlight>
                <a:srgbClr val="FFFF00"/>
              </a:highlight>
              <a:latin typeface="Calibri" panose="020F0502020204030204" pitchFamily="34" charset="0"/>
            </a:endParaRPr>
          </a:p>
          <a:p>
            <a:endParaRPr lang="is-IS" dirty="0"/>
          </a:p>
        </p:txBody>
      </p:sp>
    </p:spTree>
    <p:extLst>
      <p:ext uri="{BB962C8B-B14F-4D97-AF65-F5344CB8AC3E}">
        <p14:creationId xmlns:p14="http://schemas.microsoft.com/office/powerpoint/2010/main" val="30373745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D0C245B-0E74-EB03-C2D7-31B8BEA8A11B}"/>
              </a:ext>
            </a:extLst>
          </p:cNvPr>
          <p:cNvPicPr>
            <a:picLocks noChangeAspect="1"/>
          </p:cNvPicPr>
          <p:nvPr/>
        </p:nvPicPr>
        <p:blipFill rotWithShape="1">
          <a:blip r:embed="rId2"/>
          <a:srcRect r="73357"/>
          <a:stretch/>
        </p:blipFill>
        <p:spPr>
          <a:xfrm>
            <a:off x="1399904" y="2492216"/>
            <a:ext cx="3648684" cy="4921568"/>
          </a:xfrm>
          <a:prstGeom prst="rect">
            <a:avLst/>
          </a:prstGeom>
        </p:spPr>
      </p:pic>
    </p:spTree>
    <p:extLst>
      <p:ext uri="{BB962C8B-B14F-4D97-AF65-F5344CB8AC3E}">
        <p14:creationId xmlns:p14="http://schemas.microsoft.com/office/powerpoint/2010/main" val="7839511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9A9C37F-A366-F0DE-E6AA-F0F6B69D5227}"/>
              </a:ext>
            </a:extLst>
          </p:cNvPr>
          <p:cNvSpPr>
            <a:spLocks noGrp="1"/>
          </p:cNvSpPr>
          <p:nvPr>
            <p:ph type="ctrTitle"/>
          </p:nvPr>
        </p:nvSpPr>
        <p:spPr/>
        <p:txBody>
          <a:bodyPr>
            <a:normAutofit/>
          </a:bodyPr>
          <a:lstStyle/>
          <a:p>
            <a:r>
              <a:rPr lang="is-IS" sz="4000"/>
              <a:t>1. - 4. BEKKUR</a:t>
            </a:r>
          </a:p>
        </p:txBody>
      </p:sp>
      <p:sp>
        <p:nvSpPr>
          <p:cNvPr id="5" name="Subtitle 4">
            <a:extLst>
              <a:ext uri="{FF2B5EF4-FFF2-40B4-BE49-F238E27FC236}">
                <a16:creationId xmlns:a16="http://schemas.microsoft.com/office/drawing/2014/main" id="{04C319FF-F69D-E1C9-2314-CB880C37390E}"/>
              </a:ext>
            </a:extLst>
          </p:cNvPr>
          <p:cNvSpPr>
            <a:spLocks noGrp="1"/>
          </p:cNvSpPr>
          <p:nvPr>
            <p:ph type="subTitle" idx="1"/>
          </p:nvPr>
        </p:nvSpPr>
        <p:spPr/>
        <p:txBody>
          <a:bodyPr/>
          <a:lstStyle/>
          <a:p>
            <a:r>
              <a:rPr lang="is-IS"/>
              <a:t>FORVARNIR MEÐAL BARNA GEGN KYNFERÐISLEGU OG KYNBUNDNU OFBELDI OG ÁREITNI</a:t>
            </a:r>
          </a:p>
        </p:txBody>
      </p:sp>
      <p:pic>
        <p:nvPicPr>
          <p:cNvPr id="7" name="Picture 6">
            <a:extLst>
              <a:ext uri="{FF2B5EF4-FFF2-40B4-BE49-F238E27FC236}">
                <a16:creationId xmlns:a16="http://schemas.microsoft.com/office/drawing/2014/main" id="{22B51AB7-3C2A-DED0-577B-79D24CBB4236}"/>
              </a:ext>
            </a:extLst>
          </p:cNvPr>
          <p:cNvPicPr>
            <a:picLocks noChangeAspect="1"/>
          </p:cNvPicPr>
          <p:nvPr/>
        </p:nvPicPr>
        <p:blipFill>
          <a:blip r:embed="rId3"/>
          <a:stretch>
            <a:fillRect/>
          </a:stretch>
        </p:blipFill>
        <p:spPr>
          <a:xfrm>
            <a:off x="128451" y="172946"/>
            <a:ext cx="3048000" cy="1095375"/>
          </a:xfrm>
          <a:prstGeom prst="rect">
            <a:avLst/>
          </a:prstGeom>
        </p:spPr>
      </p:pic>
    </p:spTree>
    <p:extLst>
      <p:ext uri="{BB962C8B-B14F-4D97-AF65-F5344CB8AC3E}">
        <p14:creationId xmlns:p14="http://schemas.microsoft.com/office/powerpoint/2010/main" val="36761496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075A69D-224A-4EED-9089-17A3D80F0041}"/>
              </a:ext>
            </a:extLst>
          </p:cNvPr>
          <p:cNvSpPr>
            <a:spLocks noGrp="1"/>
          </p:cNvSpPr>
          <p:nvPr>
            <p:ph type="title"/>
          </p:nvPr>
        </p:nvSpPr>
        <p:spPr>
          <a:xfrm>
            <a:off x="3186641" y="199844"/>
            <a:ext cx="3174402" cy="900000"/>
          </a:xfrm>
        </p:spPr>
        <p:txBody>
          <a:bodyPr>
            <a:normAutofit fontScale="90000"/>
          </a:bodyPr>
          <a:lstStyle/>
          <a:p>
            <a:r>
              <a:rPr lang="is-IS" sz="2500">
                <a:solidFill>
                  <a:srgbClr val="FFFFFF"/>
                </a:solidFill>
              </a:rPr>
              <a:t>HEILBRIGÐI</a:t>
            </a:r>
            <a:br>
              <a:rPr lang="is-IS" sz="2500">
                <a:solidFill>
                  <a:srgbClr val="FFFFFF"/>
                </a:solidFill>
              </a:rPr>
            </a:br>
            <a:r>
              <a:rPr lang="is-IS" sz="1800">
                <a:solidFill>
                  <a:schemeClr val="bg1"/>
                </a:solidFill>
                <a:effectLst/>
                <a:latin typeface="Calibri" panose="020F0502020204030204" pitchFamily="34" charset="0"/>
                <a:ea typeface="Calibri" panose="020F0502020204030204" pitchFamily="34" charset="0"/>
              </a:rPr>
              <a:t>(Líkaminn minn, kynfræðsla, kynvitund, félagsfærni, seigla og sjálfsefling)</a:t>
            </a:r>
            <a:endParaRPr lang="is-IS" sz="2800">
              <a:solidFill>
                <a:schemeClr val="bg1"/>
              </a:solidFill>
            </a:endParaRPr>
          </a:p>
        </p:txBody>
      </p:sp>
      <p:graphicFrame>
        <p:nvGraphicFramePr>
          <p:cNvPr id="9" name="Table 8">
            <a:extLst>
              <a:ext uri="{FF2B5EF4-FFF2-40B4-BE49-F238E27FC236}">
                <a16:creationId xmlns:a16="http://schemas.microsoft.com/office/drawing/2014/main" id="{31EBF3C3-E600-D930-064B-B88D9DEF5739}"/>
              </a:ext>
            </a:extLst>
          </p:cNvPr>
          <p:cNvGraphicFramePr>
            <a:graphicFrameLocks noGrp="1"/>
          </p:cNvGraphicFramePr>
          <p:nvPr>
            <p:extLst>
              <p:ext uri="{D42A27DB-BD31-4B8C-83A1-F6EECF244321}">
                <p14:modId xmlns:p14="http://schemas.microsoft.com/office/powerpoint/2010/main" val="1001358140"/>
              </p:ext>
            </p:extLst>
          </p:nvPr>
        </p:nvGraphicFramePr>
        <p:xfrm>
          <a:off x="463224" y="2442365"/>
          <a:ext cx="5931551" cy="6778907"/>
        </p:xfrm>
        <a:graphic>
          <a:graphicData uri="http://schemas.openxmlformats.org/drawingml/2006/table">
            <a:tbl>
              <a:tblPr firstRow="1" firstCol="1" bandRow="1">
                <a:tableStyleId>{5C22544A-7EE6-4342-B048-85BDC9FD1C3A}</a:tableStyleId>
              </a:tblPr>
              <a:tblGrid>
                <a:gridCol w="1884191">
                  <a:extLst>
                    <a:ext uri="{9D8B030D-6E8A-4147-A177-3AD203B41FA5}">
                      <a16:colId xmlns:a16="http://schemas.microsoft.com/office/drawing/2014/main" val="24890468"/>
                    </a:ext>
                  </a:extLst>
                </a:gridCol>
                <a:gridCol w="2514991">
                  <a:extLst>
                    <a:ext uri="{9D8B030D-6E8A-4147-A177-3AD203B41FA5}">
                      <a16:colId xmlns:a16="http://schemas.microsoft.com/office/drawing/2014/main" val="957653503"/>
                    </a:ext>
                  </a:extLst>
                </a:gridCol>
                <a:gridCol w="662707">
                  <a:extLst>
                    <a:ext uri="{9D8B030D-6E8A-4147-A177-3AD203B41FA5}">
                      <a16:colId xmlns:a16="http://schemas.microsoft.com/office/drawing/2014/main" val="199538696"/>
                    </a:ext>
                  </a:extLst>
                </a:gridCol>
                <a:gridCol w="869662">
                  <a:extLst>
                    <a:ext uri="{9D8B030D-6E8A-4147-A177-3AD203B41FA5}">
                      <a16:colId xmlns:a16="http://schemas.microsoft.com/office/drawing/2014/main" val="702745349"/>
                    </a:ext>
                  </a:extLst>
                </a:gridCol>
              </a:tblGrid>
              <a:tr h="495612">
                <a:tc>
                  <a:txBody>
                    <a:bodyPr/>
                    <a:lstStyle/>
                    <a:p>
                      <a:pPr algn="l">
                        <a:lnSpc>
                          <a:spcPct val="115000"/>
                        </a:lnSpc>
                        <a:spcAft>
                          <a:spcPts val="800"/>
                        </a:spcAft>
                      </a:pPr>
                      <a:r>
                        <a:rPr lang="is-IS" sz="700" dirty="0">
                          <a:solidFill>
                            <a:schemeClr val="tx1"/>
                          </a:solidFill>
                          <a:effectLst/>
                        </a:rPr>
                        <a:t>Markmið</a:t>
                      </a:r>
                      <a:endParaRPr lang="is-IS" sz="700" dirty="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a:lnSpc>
                          <a:spcPct val="115000"/>
                        </a:lnSpc>
                        <a:spcAft>
                          <a:spcPts val="800"/>
                        </a:spcAft>
                      </a:pPr>
                      <a:r>
                        <a:rPr lang="is-IS" sz="700" dirty="0">
                          <a:solidFill>
                            <a:schemeClr val="tx1"/>
                          </a:solidFill>
                          <a:effectLst/>
                        </a:rPr>
                        <a:t>Verkefni/leiðir</a:t>
                      </a:r>
                      <a:endParaRPr lang="is-IS" sz="700" dirty="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a:lnSpc>
                          <a:spcPct val="107000"/>
                        </a:lnSpc>
                        <a:spcAft>
                          <a:spcPts val="800"/>
                        </a:spcAft>
                      </a:pPr>
                      <a:r>
                        <a:rPr lang="is-IS" sz="700" dirty="0">
                          <a:solidFill>
                            <a:schemeClr val="tx1"/>
                          </a:solidFill>
                          <a:effectLst/>
                        </a:rPr>
                        <a:t>Ábyrgðaraðili fræðslu: </a:t>
                      </a:r>
                      <a:endParaRPr lang="is-IS" sz="700" dirty="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a:lnSpc>
                          <a:spcPct val="107000"/>
                        </a:lnSpc>
                        <a:spcAft>
                          <a:spcPts val="800"/>
                        </a:spcAft>
                      </a:pPr>
                      <a:r>
                        <a:rPr lang="is-IS" sz="700" dirty="0">
                          <a:solidFill>
                            <a:schemeClr val="tx1"/>
                          </a:solidFill>
                          <a:effectLst/>
                        </a:rPr>
                        <a:t>Hvernig verður fræðslunni fylgt eftir:</a:t>
                      </a:r>
                      <a:endParaRPr lang="is-IS" sz="700" dirty="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625762487"/>
                  </a:ext>
                </a:extLst>
              </a:tr>
              <a:tr h="6283295">
                <a:tc>
                  <a:txBody>
                    <a:bodyPr/>
                    <a:lstStyle/>
                    <a:p>
                      <a:pPr lvl="0" algn="l">
                        <a:lnSpc>
                          <a:spcPct val="107000"/>
                        </a:lnSpc>
                        <a:spcAft>
                          <a:spcPts val="800"/>
                        </a:spcAft>
                        <a:buNone/>
                      </a:pPr>
                      <a:r>
                        <a:rPr lang="is-IS" sz="1100" b="1" i="1" u="none" strike="noStrike" noProof="0" dirty="0">
                          <a:solidFill>
                            <a:schemeClr val="tx1"/>
                          </a:solidFill>
                          <a:effectLst/>
                          <a:latin typeface="Calibri"/>
                        </a:rPr>
                        <a:t>Félagsfærni, seigla og sjálfsefling:</a:t>
                      </a:r>
                      <a:endParaRPr lang="en-US" dirty="0"/>
                    </a:p>
                    <a:p>
                      <a:pPr lvl="0" algn="l">
                        <a:lnSpc>
                          <a:spcPct val="107000"/>
                        </a:lnSpc>
                        <a:spcAft>
                          <a:spcPts val="800"/>
                        </a:spcAft>
                        <a:buNone/>
                      </a:pPr>
                      <a:r>
                        <a:rPr lang="is-IS" sz="1100" b="0" dirty="0">
                          <a:solidFill>
                            <a:schemeClr val="tx1"/>
                          </a:solidFill>
                          <a:effectLst/>
                          <a:latin typeface="Calibri"/>
                          <a:ea typeface="Calibri" panose="020F0502020204030204" pitchFamily="34" charset="0"/>
                        </a:rPr>
                        <a:t>Að nemendur:</a:t>
                      </a:r>
                    </a:p>
                    <a:p>
                      <a:pPr marL="342900" lvl="0" indent="-342900" algn="l">
                        <a:lnSpc>
                          <a:spcPct val="107000"/>
                        </a:lnSpc>
                        <a:buFont typeface="Calibri" panose="020F0502020204030204" pitchFamily="34" charset="0"/>
                        <a:buChar char="-"/>
                      </a:pPr>
                      <a:r>
                        <a:rPr lang="is-IS" sz="1100" b="0" dirty="0">
                          <a:solidFill>
                            <a:schemeClr val="tx1"/>
                          </a:solidFill>
                          <a:effectLst/>
                          <a:latin typeface="Calibri"/>
                          <a:ea typeface="Calibri" panose="020F0502020204030204" pitchFamily="34" charset="0"/>
                        </a:rPr>
                        <a:t>Öðlist þekkingu og skilninginn á eigin grunntilfinningum sínum og annarra.</a:t>
                      </a:r>
                    </a:p>
                    <a:p>
                      <a:pPr marL="457200" algn="l">
                        <a:lnSpc>
                          <a:spcPct val="107000"/>
                        </a:lnSpc>
                      </a:pPr>
                      <a:endParaRPr lang="is-IS" sz="1100" dirty="0">
                        <a:solidFill>
                          <a:schemeClr val="tx1"/>
                        </a:solidFill>
                        <a:effectLst/>
                        <a:latin typeface="Calibri" panose="020F0502020204030204" pitchFamily="34" charset="0"/>
                        <a:ea typeface="Calibri" panose="020F0502020204030204" pitchFamily="34" charset="0"/>
                      </a:endParaRPr>
                    </a:p>
                    <a:p>
                      <a:pPr marL="342900" lvl="0" indent="-342900" algn="l">
                        <a:lnSpc>
                          <a:spcPct val="107000"/>
                        </a:lnSpc>
                        <a:buFont typeface="Calibri" panose="020F0502020204030204" pitchFamily="34" charset="0"/>
                        <a:buChar char="-"/>
                      </a:pPr>
                      <a:r>
                        <a:rPr lang="is-IS" sz="1100" b="0" dirty="0">
                          <a:solidFill>
                            <a:schemeClr val="tx1"/>
                          </a:solidFill>
                          <a:effectLst/>
                          <a:latin typeface="Calibri"/>
                          <a:ea typeface="Calibri" panose="020F0502020204030204" pitchFamily="34" charset="0"/>
                        </a:rPr>
                        <a:t>Segi frá þegar það er eitthvað að angra viðkomandi eða þegar þeim líður illa. </a:t>
                      </a:r>
                      <a:br>
                        <a:rPr lang="is-IS" sz="1100" b="0" dirty="0">
                          <a:solidFill>
                            <a:srgbClr val="000000"/>
                          </a:solidFill>
                          <a:effectLst/>
                          <a:latin typeface="Calibri"/>
                          <a:ea typeface="Calibri" panose="020F0502020204030204" pitchFamily="34" charset="0"/>
                        </a:rPr>
                      </a:br>
                      <a:endParaRPr lang="is-IS" sz="1100" b="0" dirty="0">
                        <a:solidFill>
                          <a:srgbClr val="000000"/>
                        </a:solidFill>
                        <a:effectLst/>
                        <a:latin typeface="Calibri"/>
                        <a:ea typeface="Calibri" panose="020F0502020204030204" pitchFamily="34" charset="0"/>
                      </a:endParaRPr>
                    </a:p>
                    <a:p>
                      <a:pPr marL="342900" lvl="0" indent="-342900" algn="l">
                        <a:lnSpc>
                          <a:spcPct val="107000"/>
                        </a:lnSpc>
                        <a:spcAft>
                          <a:spcPts val="800"/>
                        </a:spcAft>
                        <a:buFont typeface="Calibri" panose="020F0502020204030204" pitchFamily="34" charset="0"/>
                        <a:buChar char="-"/>
                      </a:pPr>
                      <a:r>
                        <a:rPr lang="is-IS" sz="1100" b="0" dirty="0">
                          <a:solidFill>
                            <a:schemeClr val="tx1"/>
                          </a:solidFill>
                          <a:effectLst/>
                          <a:latin typeface="Calibri"/>
                          <a:ea typeface="Calibri" panose="020F0502020204030204" pitchFamily="34" charset="0"/>
                        </a:rPr>
                        <a:t>Efli trú á eigin hæfni.</a:t>
                      </a:r>
                    </a:p>
                    <a:p>
                      <a:pPr marL="228600" algn="l">
                        <a:lnSpc>
                          <a:spcPct val="107000"/>
                        </a:lnSpc>
                        <a:spcAft>
                          <a:spcPts val="800"/>
                        </a:spcAft>
                      </a:pPr>
                      <a:endParaRPr lang="is-IS" sz="1100" b="0" dirty="0">
                        <a:solidFill>
                          <a:schemeClr val="tx1"/>
                        </a:solidFill>
                        <a:effectLst/>
                        <a:latin typeface="Calibri" panose="020F0502020204030204" pitchFamily="34" charset="0"/>
                        <a:ea typeface="Calibri" panose="020F0502020204030204" pitchFamily="34" charset="0"/>
                      </a:endParaRPr>
                    </a:p>
                    <a:p>
                      <a:pPr algn="l">
                        <a:lnSpc>
                          <a:spcPct val="107000"/>
                        </a:lnSpc>
                        <a:spcAft>
                          <a:spcPts val="800"/>
                        </a:spcAft>
                      </a:pPr>
                      <a:r>
                        <a:rPr lang="is-IS" sz="1100" b="1" i="1" dirty="0">
                          <a:solidFill>
                            <a:schemeClr val="tx1"/>
                          </a:solidFill>
                          <a:effectLst/>
                          <a:latin typeface="Calibri"/>
                          <a:ea typeface="Calibri" panose="020F0502020204030204" pitchFamily="34" charset="0"/>
                        </a:rPr>
                        <a:t>Líkaminn, kynfræðsla og kynvitund:</a:t>
                      </a:r>
                    </a:p>
                    <a:p>
                      <a:pPr algn="l">
                        <a:lnSpc>
                          <a:spcPct val="107000"/>
                        </a:lnSpc>
                        <a:spcAft>
                          <a:spcPts val="800"/>
                        </a:spcAft>
                      </a:pPr>
                      <a:r>
                        <a:rPr lang="is-IS" sz="1100" b="0" i="0" dirty="0">
                          <a:solidFill>
                            <a:schemeClr val="tx1"/>
                          </a:solidFill>
                          <a:effectLst/>
                          <a:latin typeface="Calibri"/>
                          <a:ea typeface="Calibri" panose="020F0502020204030204" pitchFamily="34" charset="0"/>
                        </a:rPr>
                        <a:t>Að nemendur:</a:t>
                      </a:r>
                    </a:p>
                    <a:p>
                      <a:pPr marL="342900" lvl="0" indent="-342900" algn="l">
                        <a:lnSpc>
                          <a:spcPct val="107000"/>
                        </a:lnSpc>
                        <a:spcAft>
                          <a:spcPts val="800"/>
                        </a:spcAft>
                        <a:buFont typeface="Calibri" panose="020F0502020204030204" pitchFamily="34" charset="0"/>
                        <a:buChar char="-"/>
                      </a:pPr>
                      <a:r>
                        <a:rPr lang="is-IS" sz="1100" b="0" dirty="0">
                          <a:solidFill>
                            <a:schemeClr val="tx1"/>
                          </a:solidFill>
                          <a:effectLst/>
                          <a:latin typeface="Calibri"/>
                          <a:ea typeface="Calibri" panose="020F0502020204030204" pitchFamily="34" charset="0"/>
                        </a:rPr>
                        <a:t>Auki meðvitund um líkamann, tilfinningar, viðeigandi hegðun og að setja persónuleg mörk.</a:t>
                      </a:r>
                    </a:p>
                    <a:p>
                      <a:pPr marL="342900" lvl="0" indent="-342900" algn="l">
                        <a:lnSpc>
                          <a:spcPct val="107000"/>
                        </a:lnSpc>
                        <a:spcAft>
                          <a:spcPts val="800"/>
                        </a:spcAft>
                        <a:buFont typeface="Calibri" panose="020F0502020204030204" pitchFamily="34" charset="0"/>
                        <a:buChar char="-"/>
                      </a:pPr>
                      <a:r>
                        <a:rPr lang="is-IS" sz="1100" b="0" dirty="0">
                          <a:solidFill>
                            <a:schemeClr val="tx1"/>
                          </a:solidFill>
                          <a:effectLst/>
                          <a:latin typeface="Calibri"/>
                          <a:ea typeface="Calibri" panose="020F0502020204030204" pitchFamily="34" charset="0"/>
                        </a:rPr>
                        <a:t>Þjálfist í að deila upplýsingum um það sem þeim líður illa yfir.</a:t>
                      </a:r>
                    </a:p>
                  </a:txBody>
                  <a:tcPr marL="89535" marR="89535"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257188" rtl="0" eaLnBrk="1" fontAlgn="auto" latinLnBrk="0" hangingPunct="1">
                        <a:lnSpc>
                          <a:spcPct val="107000"/>
                        </a:lnSpc>
                        <a:spcBef>
                          <a:spcPts val="0"/>
                        </a:spcBef>
                        <a:spcAft>
                          <a:spcPts val="800"/>
                        </a:spcAft>
                        <a:buClrTx/>
                        <a:buSzTx/>
                        <a:buFontTx/>
                        <a:buNone/>
                        <a:tabLst/>
                        <a:defRPr/>
                      </a:pPr>
                      <a:r>
                        <a:rPr lang="is-IS" sz="1100" dirty="0">
                          <a:effectLst/>
                          <a:latin typeface="Calibri"/>
                          <a:ea typeface="Calibri" panose="020F0502020204030204" pitchFamily="34" charset="0"/>
                        </a:rPr>
                        <a:t>Kynfræðsla til staðar í skólanámskrár. </a:t>
                      </a:r>
                    </a:p>
                    <a:p>
                      <a:pPr marL="0" marR="0" lvl="0" indent="0" algn="l" defTabSz="257188" rtl="0" eaLnBrk="1" fontAlgn="auto" latinLnBrk="0" hangingPunct="1">
                        <a:lnSpc>
                          <a:spcPct val="107000"/>
                        </a:lnSpc>
                        <a:spcBef>
                          <a:spcPts val="0"/>
                        </a:spcBef>
                        <a:spcAft>
                          <a:spcPts val="800"/>
                        </a:spcAft>
                        <a:buClrTx/>
                        <a:buSzTx/>
                        <a:buFontTx/>
                        <a:buNone/>
                        <a:tabLst/>
                        <a:defRPr/>
                      </a:pPr>
                      <a:r>
                        <a:rPr lang="is-IS" sz="1100" u="sng" dirty="0">
                          <a:solidFill>
                            <a:srgbClr val="0000FF"/>
                          </a:solidFill>
                          <a:effectLst/>
                          <a:latin typeface="Calibri"/>
                          <a:ea typeface="MS Gothic"/>
                          <a:cs typeface="Times New Roman"/>
                          <a:hlinkClick r:id="rId3"/>
                        </a:rPr>
                        <a:t>Stopp ofbeldi</a:t>
                      </a:r>
                      <a:r>
                        <a:rPr lang="is-IS" sz="1100" dirty="0">
                          <a:effectLst/>
                          <a:latin typeface="Calibri"/>
                          <a:ea typeface="MS Gothic"/>
                          <a:cs typeface="Times New Roman"/>
                        </a:rPr>
                        <a:t> – Líkami minn tilheyrir mér – Leyndarmálið – segjum nei, segjum frá! – Segðu frá! – Halló heimur </a:t>
                      </a:r>
                    </a:p>
                    <a:p>
                      <a:pPr marL="0" marR="0" lvl="0" indent="0" algn="l" defTabSz="257188" rtl="0" eaLnBrk="1" fontAlgn="auto" latinLnBrk="0" hangingPunct="1">
                        <a:lnSpc>
                          <a:spcPct val="107000"/>
                        </a:lnSpc>
                        <a:spcBef>
                          <a:spcPts val="0"/>
                        </a:spcBef>
                        <a:spcAft>
                          <a:spcPts val="800"/>
                        </a:spcAft>
                        <a:buClrTx/>
                        <a:buSzTx/>
                        <a:buFontTx/>
                        <a:buNone/>
                        <a:tabLst/>
                        <a:defRPr/>
                      </a:pPr>
                      <a:r>
                        <a:rPr lang="is-IS" sz="1100" u="sng" dirty="0">
                          <a:solidFill>
                            <a:srgbClr val="0000FF"/>
                          </a:solidFill>
                          <a:effectLst/>
                          <a:latin typeface="Calibri"/>
                          <a:ea typeface="MS Gothic"/>
                          <a:cs typeface="Times New Roman"/>
                          <a:hlinkClick r:id="rId4"/>
                        </a:rPr>
                        <a:t>Krakkarnir í hverfinu</a:t>
                      </a:r>
                      <a:r>
                        <a:rPr lang="is-IS" sz="1100" dirty="0">
                          <a:effectLst/>
                          <a:latin typeface="Calibri"/>
                          <a:ea typeface="MS Gothic"/>
                          <a:cs typeface="Times New Roman"/>
                        </a:rPr>
                        <a:t> Fræðsla um ofbeldi. Brúðuleikhús.</a:t>
                      </a:r>
                    </a:p>
                    <a:p>
                      <a:pPr algn="l">
                        <a:lnSpc>
                          <a:spcPct val="107000"/>
                        </a:lnSpc>
                        <a:spcAft>
                          <a:spcPts val="800"/>
                        </a:spcAft>
                      </a:pPr>
                      <a:r>
                        <a:rPr lang="is-IS" sz="1100" dirty="0">
                          <a:effectLst/>
                          <a:latin typeface="Calibri"/>
                          <a:ea typeface="Calibri" panose="020F0502020204030204" pitchFamily="34" charset="0"/>
                        </a:rPr>
                        <a:t>Verkefnið </a:t>
                      </a:r>
                      <a:r>
                        <a:rPr lang="is-IS" sz="1100" u="sng" dirty="0">
                          <a:solidFill>
                            <a:srgbClr val="548DD4"/>
                          </a:solidFill>
                          <a:effectLst/>
                          <a:latin typeface="Calibri"/>
                          <a:ea typeface="Calibri" panose="020F0502020204030204" pitchFamily="34" charset="0"/>
                          <a:hlinkClick r:id="rId5"/>
                        </a:rPr>
                        <a:t>Vika6</a:t>
                      </a:r>
                      <a:r>
                        <a:rPr lang="is-IS" sz="1100" dirty="0">
                          <a:solidFill>
                            <a:srgbClr val="548DD4"/>
                          </a:solidFill>
                          <a:effectLst/>
                          <a:latin typeface="Calibri"/>
                          <a:ea typeface="Calibri" panose="020F0502020204030204" pitchFamily="34" charset="0"/>
                        </a:rPr>
                        <a:t> </a:t>
                      </a:r>
                      <a:r>
                        <a:rPr lang="is-IS" sz="1100" dirty="0">
                          <a:effectLst/>
                          <a:latin typeface="Calibri"/>
                          <a:ea typeface="Calibri" panose="020F0502020204030204" pitchFamily="34" charset="0"/>
                        </a:rPr>
                        <a:t>hjá Skóla- og frístundasviði Reykjavíkurborgar -Hugmyndir að námsefni, kveikjum og kennsluleiðbeiningum auk annars fróðleiks.  </a:t>
                      </a:r>
                    </a:p>
                    <a:p>
                      <a:pPr algn="l">
                        <a:lnSpc>
                          <a:spcPct val="107000"/>
                        </a:lnSpc>
                        <a:spcAft>
                          <a:spcPts val="800"/>
                        </a:spcAft>
                      </a:pPr>
                      <a:r>
                        <a:rPr lang="nn-NO" sz="1000" dirty="0">
                          <a:hlinkClick r:id="rId6"/>
                        </a:rPr>
                        <a:t>1.-4. bekkur – Ég veit (egveit.is)</a:t>
                      </a:r>
                      <a:r>
                        <a:rPr lang="nn-NO" sz="1000" dirty="0"/>
                        <a:t> </a:t>
                      </a:r>
                      <a:br>
                        <a:rPr lang="nn-NO" sz="1000" dirty="0"/>
                      </a:br>
                      <a:r>
                        <a:rPr lang="is-IS" sz="1100" dirty="0">
                          <a:effectLst/>
                          <a:latin typeface="Calibri"/>
                          <a:ea typeface="Calibri" panose="020F0502020204030204" pitchFamily="34" charset="0"/>
                        </a:rPr>
                        <a:t>Indiana Rós kynfræðingur</a:t>
                      </a:r>
                    </a:p>
                    <a:p>
                      <a:pPr algn="l">
                        <a:lnSpc>
                          <a:spcPct val="107000"/>
                        </a:lnSpc>
                        <a:spcAft>
                          <a:spcPts val="800"/>
                        </a:spcAft>
                      </a:pPr>
                      <a:r>
                        <a:rPr lang="is-IS" sz="1100" dirty="0">
                          <a:effectLst/>
                          <a:latin typeface="Calibri"/>
                          <a:ea typeface="MS Gothic"/>
                          <a:cs typeface="Times New Roman"/>
                        </a:rPr>
                        <a:t>Bókin</a:t>
                      </a:r>
                      <a:r>
                        <a:rPr lang="is-IS" sz="1100" u="sng" dirty="0">
                          <a:effectLst/>
                          <a:latin typeface="Calibri"/>
                          <a:ea typeface="MS Gothic"/>
                          <a:cs typeface="Times New Roman"/>
                        </a:rPr>
                        <a:t> „</a:t>
                      </a:r>
                      <a:r>
                        <a:rPr lang="is-IS" sz="1100" u="sng" dirty="0">
                          <a:solidFill>
                            <a:srgbClr val="0000FF"/>
                          </a:solidFill>
                          <a:effectLst/>
                          <a:latin typeface="Calibri"/>
                          <a:ea typeface="MS Gothic"/>
                          <a:cs typeface="Times New Roman"/>
                          <a:hlinkClick r:id="rId7"/>
                        </a:rPr>
                        <a:t>Allir eru með rass</a:t>
                      </a:r>
                      <a:r>
                        <a:rPr lang="is-IS" sz="1100" u="sng" dirty="0">
                          <a:effectLst/>
                          <a:latin typeface="Calibri"/>
                          <a:ea typeface="MS Gothic"/>
                          <a:cs typeface="Times New Roman"/>
                        </a:rPr>
                        <a:t>“ </a:t>
                      </a:r>
                      <a:endParaRPr lang="is-IS" sz="1100" dirty="0">
                        <a:effectLst/>
                        <a:latin typeface="Calibri"/>
                        <a:ea typeface="MS Gothic"/>
                        <a:cs typeface="Times New Roman"/>
                      </a:endParaRPr>
                    </a:p>
                    <a:p>
                      <a:pPr algn="l">
                        <a:lnSpc>
                          <a:spcPct val="107000"/>
                        </a:lnSpc>
                        <a:spcAft>
                          <a:spcPts val="800"/>
                        </a:spcAft>
                      </a:pPr>
                      <a:r>
                        <a:rPr lang="is-IS" sz="1100" u="sng" dirty="0">
                          <a:solidFill>
                            <a:srgbClr val="0000FF"/>
                          </a:solidFill>
                          <a:effectLst/>
                          <a:latin typeface="Calibri"/>
                          <a:ea typeface="Calibri" panose="020F0502020204030204" pitchFamily="34" charset="0"/>
                          <a:hlinkClick r:id="rId8"/>
                        </a:rPr>
                        <a:t>112 dagurinn</a:t>
                      </a:r>
                      <a:endParaRPr lang="is-IS" sz="1100" dirty="0">
                        <a:effectLst/>
                        <a:latin typeface="Calibri"/>
                        <a:ea typeface="Calibri" panose="020F0502020204030204" pitchFamily="34" charset="0"/>
                      </a:endParaRPr>
                    </a:p>
                    <a:p>
                      <a:pPr algn="l">
                        <a:lnSpc>
                          <a:spcPct val="107000"/>
                        </a:lnSpc>
                        <a:spcAft>
                          <a:spcPts val="800"/>
                        </a:spcAft>
                      </a:pPr>
                      <a:r>
                        <a:rPr lang="is-IS" sz="1100" dirty="0">
                          <a:effectLst/>
                          <a:latin typeface="Calibri"/>
                          <a:ea typeface="Calibri" panose="020F0502020204030204" pitchFamily="34" charset="0"/>
                        </a:rPr>
                        <a:t>Jafnvægi í stafrænni netnotkun – kennsluverkefni </a:t>
                      </a:r>
                      <a:r>
                        <a:rPr lang="is-IS" sz="1100" b="1" dirty="0">
                          <a:solidFill>
                            <a:srgbClr val="4F81BD"/>
                          </a:solidFill>
                          <a:effectLst/>
                          <a:latin typeface="Calibri"/>
                          <a:ea typeface="Calibri" panose="020F0502020204030204" pitchFamily="34" charset="0"/>
                        </a:rPr>
                        <a:t>Vitundin.is</a:t>
                      </a:r>
                      <a:r>
                        <a:rPr lang="is-IS" sz="1100" dirty="0">
                          <a:solidFill>
                            <a:srgbClr val="4F81BD"/>
                          </a:solidFill>
                          <a:effectLst/>
                          <a:latin typeface="Calibri"/>
                          <a:ea typeface="Calibri" panose="020F0502020204030204" pitchFamily="34" charset="0"/>
                        </a:rPr>
                        <a:t> </a:t>
                      </a:r>
                    </a:p>
                  </a:txBody>
                  <a:tcPr marL="89535" marR="895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7000"/>
                        </a:lnSpc>
                        <a:spcAft>
                          <a:spcPts val="800"/>
                        </a:spcAft>
                      </a:pPr>
                      <a:endParaRPr lang="is-IS" sz="700" dirty="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7000"/>
                        </a:lnSpc>
                        <a:spcAft>
                          <a:spcPts val="800"/>
                        </a:spcAft>
                      </a:pPr>
                      <a:endParaRPr lang="is-IS" sz="700" dirty="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893064"/>
                  </a:ext>
                </a:extLst>
              </a:tr>
            </a:tbl>
          </a:graphicData>
        </a:graphic>
      </p:graphicFrame>
      <p:sp>
        <p:nvSpPr>
          <p:cNvPr id="12" name="TextBox 11">
            <a:extLst>
              <a:ext uri="{FF2B5EF4-FFF2-40B4-BE49-F238E27FC236}">
                <a16:creationId xmlns:a16="http://schemas.microsoft.com/office/drawing/2014/main" id="{41368D3E-9295-A67A-9ABF-D474CEC915C6}"/>
              </a:ext>
            </a:extLst>
          </p:cNvPr>
          <p:cNvSpPr txBox="1"/>
          <p:nvPr/>
        </p:nvSpPr>
        <p:spPr>
          <a:xfrm>
            <a:off x="429492" y="1670406"/>
            <a:ext cx="3818021" cy="417358"/>
          </a:xfrm>
          <a:prstGeom prst="rect">
            <a:avLst/>
          </a:prstGeom>
          <a:noFill/>
        </p:spPr>
        <p:txBody>
          <a:bodyPr wrap="square" rtlCol="0">
            <a:spAutoFit/>
          </a:bodyPr>
          <a:lstStyle/>
          <a:p>
            <a:r>
              <a:rPr lang="is-IS"/>
              <a:t>1. – 4. BEKKUR</a:t>
            </a:r>
          </a:p>
        </p:txBody>
      </p:sp>
    </p:spTree>
    <p:extLst>
      <p:ext uri="{BB962C8B-B14F-4D97-AF65-F5344CB8AC3E}">
        <p14:creationId xmlns:p14="http://schemas.microsoft.com/office/powerpoint/2010/main" val="1698671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075A69D-224A-4EED-9089-17A3D80F0041}"/>
              </a:ext>
            </a:extLst>
          </p:cNvPr>
          <p:cNvSpPr>
            <a:spLocks noGrp="1"/>
          </p:cNvSpPr>
          <p:nvPr>
            <p:ph type="title"/>
          </p:nvPr>
        </p:nvSpPr>
        <p:spPr>
          <a:xfrm>
            <a:off x="3186641" y="199844"/>
            <a:ext cx="3174402" cy="900000"/>
          </a:xfrm>
        </p:spPr>
        <p:txBody>
          <a:bodyPr>
            <a:normAutofit/>
          </a:bodyPr>
          <a:lstStyle/>
          <a:p>
            <a:r>
              <a:rPr lang="is-IS" sz="2400">
                <a:solidFill>
                  <a:schemeClr val="bg1"/>
                </a:solidFill>
                <a:latin typeface="Calibri" panose="020F0502020204030204" pitchFamily="34" charset="0"/>
                <a:ea typeface="Calibri" panose="020F0502020204030204" pitchFamily="34" charset="0"/>
              </a:rPr>
              <a:t>Ö</a:t>
            </a:r>
            <a:r>
              <a:rPr lang="is-IS" sz="2400" b="1">
                <a:solidFill>
                  <a:schemeClr val="bg1"/>
                </a:solidFill>
                <a:effectLst/>
                <a:latin typeface="Calibri" panose="020F0502020204030204" pitchFamily="34" charset="0"/>
                <a:ea typeface="Calibri" panose="020F0502020204030204" pitchFamily="34" charset="0"/>
              </a:rPr>
              <a:t>RYGGI</a:t>
            </a:r>
            <a:br>
              <a:rPr lang="is-IS" sz="2400" b="1">
                <a:solidFill>
                  <a:schemeClr val="bg1"/>
                </a:solidFill>
                <a:effectLst/>
                <a:latin typeface="Calibri" panose="020F0502020204030204" pitchFamily="34" charset="0"/>
                <a:ea typeface="Calibri" panose="020F0502020204030204" pitchFamily="34" charset="0"/>
              </a:rPr>
            </a:br>
            <a:r>
              <a:rPr lang="is-IS" sz="1600">
                <a:solidFill>
                  <a:schemeClr val="bg1"/>
                </a:solidFill>
                <a:effectLst/>
                <a:latin typeface="Calibri" panose="020F0502020204030204" pitchFamily="34" charset="0"/>
                <a:ea typeface="Calibri" panose="020F0502020204030204" pitchFamily="34" charset="0"/>
              </a:rPr>
              <a:t>( ofbeldi, áreiti, netöryggi)</a:t>
            </a:r>
            <a:endParaRPr lang="is-IS" sz="1600">
              <a:solidFill>
                <a:schemeClr val="bg1"/>
              </a:solidFill>
            </a:endParaRPr>
          </a:p>
        </p:txBody>
      </p:sp>
      <p:sp>
        <p:nvSpPr>
          <p:cNvPr id="12" name="TextBox 11">
            <a:extLst>
              <a:ext uri="{FF2B5EF4-FFF2-40B4-BE49-F238E27FC236}">
                <a16:creationId xmlns:a16="http://schemas.microsoft.com/office/drawing/2014/main" id="{41368D3E-9295-A67A-9ABF-D474CEC915C6}"/>
              </a:ext>
            </a:extLst>
          </p:cNvPr>
          <p:cNvSpPr txBox="1"/>
          <p:nvPr/>
        </p:nvSpPr>
        <p:spPr>
          <a:xfrm>
            <a:off x="429492" y="1670406"/>
            <a:ext cx="3818021" cy="417358"/>
          </a:xfrm>
          <a:prstGeom prst="rect">
            <a:avLst/>
          </a:prstGeom>
          <a:noFill/>
        </p:spPr>
        <p:txBody>
          <a:bodyPr wrap="square" rtlCol="0">
            <a:spAutoFit/>
          </a:bodyPr>
          <a:lstStyle/>
          <a:p>
            <a:r>
              <a:rPr lang="is-IS"/>
              <a:t>1. – 4. BEKKUR</a:t>
            </a:r>
          </a:p>
        </p:txBody>
      </p:sp>
      <p:graphicFrame>
        <p:nvGraphicFramePr>
          <p:cNvPr id="4" name="Table 3">
            <a:extLst>
              <a:ext uri="{FF2B5EF4-FFF2-40B4-BE49-F238E27FC236}">
                <a16:creationId xmlns:a16="http://schemas.microsoft.com/office/drawing/2014/main" id="{64DE34F3-32C0-8CEF-DCA6-403DB8D8C615}"/>
              </a:ext>
            </a:extLst>
          </p:cNvPr>
          <p:cNvGraphicFramePr>
            <a:graphicFrameLocks noGrp="1"/>
          </p:cNvGraphicFramePr>
          <p:nvPr>
            <p:extLst>
              <p:ext uri="{D42A27DB-BD31-4B8C-83A1-F6EECF244321}">
                <p14:modId xmlns:p14="http://schemas.microsoft.com/office/powerpoint/2010/main" val="1343034068"/>
              </p:ext>
            </p:extLst>
          </p:nvPr>
        </p:nvGraphicFramePr>
        <p:xfrm>
          <a:off x="436728" y="2442365"/>
          <a:ext cx="5958047" cy="6742577"/>
        </p:xfrm>
        <a:graphic>
          <a:graphicData uri="http://schemas.openxmlformats.org/drawingml/2006/table">
            <a:tbl>
              <a:tblPr firstRow="1" firstCol="1" bandRow="1">
                <a:tableStyleId>{5C22544A-7EE6-4342-B048-85BDC9FD1C3A}</a:tableStyleId>
              </a:tblPr>
              <a:tblGrid>
                <a:gridCol w="1901162">
                  <a:extLst>
                    <a:ext uri="{9D8B030D-6E8A-4147-A177-3AD203B41FA5}">
                      <a16:colId xmlns:a16="http://schemas.microsoft.com/office/drawing/2014/main" val="24890468"/>
                    </a:ext>
                  </a:extLst>
                </a:gridCol>
                <a:gridCol w="2524516">
                  <a:extLst>
                    <a:ext uri="{9D8B030D-6E8A-4147-A177-3AD203B41FA5}">
                      <a16:colId xmlns:a16="http://schemas.microsoft.com/office/drawing/2014/main" val="957653503"/>
                    </a:ext>
                  </a:extLst>
                </a:gridCol>
                <a:gridCol w="662707">
                  <a:extLst>
                    <a:ext uri="{9D8B030D-6E8A-4147-A177-3AD203B41FA5}">
                      <a16:colId xmlns:a16="http://schemas.microsoft.com/office/drawing/2014/main" val="199538696"/>
                    </a:ext>
                  </a:extLst>
                </a:gridCol>
                <a:gridCol w="869662">
                  <a:extLst>
                    <a:ext uri="{9D8B030D-6E8A-4147-A177-3AD203B41FA5}">
                      <a16:colId xmlns:a16="http://schemas.microsoft.com/office/drawing/2014/main" val="702745349"/>
                    </a:ext>
                  </a:extLst>
                </a:gridCol>
              </a:tblGrid>
              <a:tr h="492956">
                <a:tc>
                  <a:txBody>
                    <a:bodyPr/>
                    <a:lstStyle/>
                    <a:p>
                      <a:pPr algn="l">
                        <a:lnSpc>
                          <a:spcPct val="115000"/>
                        </a:lnSpc>
                        <a:spcAft>
                          <a:spcPts val="800"/>
                        </a:spcAft>
                      </a:pPr>
                      <a:r>
                        <a:rPr lang="is-IS" sz="700">
                          <a:solidFill>
                            <a:schemeClr val="tx1"/>
                          </a:solidFill>
                          <a:effectLst/>
                        </a:rPr>
                        <a:t>Markmið</a:t>
                      </a:r>
                      <a:endParaRPr lang="is-IS" sz="70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a:lnSpc>
                          <a:spcPct val="115000"/>
                        </a:lnSpc>
                        <a:spcAft>
                          <a:spcPts val="800"/>
                        </a:spcAft>
                      </a:pPr>
                      <a:r>
                        <a:rPr lang="is-IS" sz="700">
                          <a:solidFill>
                            <a:schemeClr val="tx1"/>
                          </a:solidFill>
                          <a:effectLst/>
                        </a:rPr>
                        <a:t>Verkefni/leiðir</a:t>
                      </a:r>
                      <a:endParaRPr lang="is-IS" sz="70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a:lnSpc>
                          <a:spcPct val="107000"/>
                        </a:lnSpc>
                        <a:spcAft>
                          <a:spcPts val="800"/>
                        </a:spcAft>
                      </a:pPr>
                      <a:r>
                        <a:rPr lang="is-IS" sz="700">
                          <a:solidFill>
                            <a:schemeClr val="tx1"/>
                          </a:solidFill>
                          <a:effectLst/>
                        </a:rPr>
                        <a:t>Ábyrgðaraðili fræðslu: </a:t>
                      </a:r>
                      <a:endParaRPr lang="is-IS" sz="70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a:lnSpc>
                          <a:spcPct val="107000"/>
                        </a:lnSpc>
                        <a:spcAft>
                          <a:spcPts val="800"/>
                        </a:spcAft>
                      </a:pPr>
                      <a:r>
                        <a:rPr lang="is-IS" sz="700">
                          <a:solidFill>
                            <a:schemeClr val="tx1"/>
                          </a:solidFill>
                          <a:effectLst/>
                        </a:rPr>
                        <a:t>Hvernig verður fræðslunni fylgt eftir:</a:t>
                      </a:r>
                      <a:endParaRPr lang="is-IS" sz="70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625762487"/>
                  </a:ext>
                </a:extLst>
              </a:tr>
              <a:tr h="6249621">
                <a:tc>
                  <a:txBody>
                    <a:bodyPr/>
                    <a:lstStyle/>
                    <a:p>
                      <a:pPr algn="l">
                        <a:lnSpc>
                          <a:spcPct val="107000"/>
                        </a:lnSpc>
                        <a:spcAft>
                          <a:spcPts val="800"/>
                        </a:spcAft>
                      </a:pPr>
                      <a:r>
                        <a:rPr lang="is-IS" sz="1100" i="1" dirty="0">
                          <a:solidFill>
                            <a:schemeClr val="tx1"/>
                          </a:solidFill>
                          <a:effectLst/>
                          <a:latin typeface="Calibri" panose="020F0502020204030204" pitchFamily="34" charset="0"/>
                          <a:ea typeface="Calibri" panose="020F0502020204030204" pitchFamily="34" charset="0"/>
                        </a:rPr>
                        <a:t>Ofbeldi og áreiti</a:t>
                      </a:r>
                      <a:endParaRPr lang="is-IS" sz="1100" dirty="0">
                        <a:solidFill>
                          <a:schemeClr val="tx1"/>
                        </a:solidFill>
                        <a:effectLst/>
                        <a:latin typeface="Calibri" panose="020F0502020204030204" pitchFamily="34" charset="0"/>
                        <a:ea typeface="Calibri" panose="020F0502020204030204" pitchFamily="34" charset="0"/>
                      </a:endParaRPr>
                    </a:p>
                    <a:p>
                      <a:pPr marL="0" lvl="0" indent="0" algn="l">
                        <a:lnSpc>
                          <a:spcPct val="107000"/>
                        </a:lnSpc>
                        <a:buFont typeface="Calibri" panose="020F0502020204030204" pitchFamily="34" charset="0"/>
                        <a:buNone/>
                      </a:pPr>
                      <a:r>
                        <a:rPr lang="is-IS" sz="1100" b="0" dirty="0">
                          <a:solidFill>
                            <a:schemeClr val="tx1"/>
                          </a:solidFill>
                          <a:effectLst/>
                          <a:latin typeface="Calibri" panose="020F0502020204030204" pitchFamily="34" charset="0"/>
                          <a:ea typeface="Calibri" panose="020F0502020204030204" pitchFamily="34" charset="0"/>
                        </a:rPr>
                        <a:t>Að nemendur:</a:t>
                      </a:r>
                    </a:p>
                    <a:p>
                      <a:pPr marL="342900" lvl="0" indent="-342900" algn="l">
                        <a:lnSpc>
                          <a:spcPct val="107000"/>
                        </a:lnSpc>
                        <a:buFont typeface="Calibri" panose="020F0502020204030204" pitchFamily="34" charset="0"/>
                        <a:buChar char="-"/>
                      </a:pPr>
                      <a:r>
                        <a:rPr lang="is-IS" sz="1100" b="0" dirty="0">
                          <a:solidFill>
                            <a:schemeClr val="tx1"/>
                          </a:solidFill>
                          <a:effectLst/>
                          <a:latin typeface="Calibri" panose="020F0502020204030204" pitchFamily="34" charset="0"/>
                          <a:ea typeface="Calibri" panose="020F0502020204030204" pitchFamily="34" charset="0"/>
                        </a:rPr>
                        <a:t>Þekki mismunandi tegundir ofbeldis</a:t>
                      </a:r>
                      <a:br>
                        <a:rPr lang="is-IS" sz="1100" b="0" dirty="0">
                          <a:solidFill>
                            <a:schemeClr val="tx1"/>
                          </a:solidFill>
                          <a:effectLst/>
                          <a:latin typeface="Calibri" panose="020F0502020204030204" pitchFamily="34" charset="0"/>
                          <a:ea typeface="Calibri" panose="020F0502020204030204" pitchFamily="34" charset="0"/>
                        </a:rPr>
                      </a:br>
                      <a:r>
                        <a:rPr lang="is-IS" sz="1100" b="0" dirty="0">
                          <a:solidFill>
                            <a:schemeClr val="tx1"/>
                          </a:solidFill>
                          <a:effectLst/>
                          <a:latin typeface="Calibri" panose="020F0502020204030204" pitchFamily="34" charset="0"/>
                          <a:ea typeface="Calibri" panose="020F0502020204030204" pitchFamily="34" charset="0"/>
                        </a:rPr>
                        <a:t> </a:t>
                      </a:r>
                    </a:p>
                    <a:p>
                      <a:pPr marL="342900" lvl="0" indent="-342900" algn="l">
                        <a:lnSpc>
                          <a:spcPct val="107000"/>
                        </a:lnSpc>
                        <a:buFont typeface="Calibri" panose="020F0502020204030204" pitchFamily="34" charset="0"/>
                        <a:buChar char="-"/>
                      </a:pPr>
                      <a:r>
                        <a:rPr lang="is-IS" sz="1100" b="0" dirty="0">
                          <a:solidFill>
                            <a:schemeClr val="tx1"/>
                          </a:solidFill>
                          <a:effectLst/>
                          <a:latin typeface="Calibri" panose="020F0502020204030204" pitchFamily="34" charset="0"/>
                          <a:ea typeface="Calibri" panose="020F0502020204030204" pitchFamily="34" charset="0"/>
                        </a:rPr>
                        <a:t>Þjálfist í að ræða opinskátt um ofbeldi og taki afstöðu gegn því </a:t>
                      </a:r>
                      <a:br>
                        <a:rPr lang="is-IS" sz="1100" b="0" dirty="0">
                          <a:solidFill>
                            <a:schemeClr val="tx1"/>
                          </a:solidFill>
                          <a:effectLst/>
                          <a:latin typeface="Calibri" panose="020F0502020204030204" pitchFamily="34" charset="0"/>
                          <a:ea typeface="Calibri" panose="020F0502020204030204" pitchFamily="34" charset="0"/>
                        </a:rPr>
                      </a:br>
                      <a:endParaRPr lang="is-IS" sz="1100" b="0" dirty="0">
                        <a:solidFill>
                          <a:schemeClr val="tx1"/>
                        </a:solidFill>
                        <a:effectLst/>
                        <a:latin typeface="Calibri" panose="020F0502020204030204" pitchFamily="34" charset="0"/>
                        <a:ea typeface="Calibri" panose="020F0502020204030204" pitchFamily="34" charset="0"/>
                      </a:endParaRPr>
                    </a:p>
                    <a:p>
                      <a:pPr marL="342900" lvl="0" indent="-342900" algn="l">
                        <a:lnSpc>
                          <a:spcPct val="107000"/>
                        </a:lnSpc>
                        <a:buFont typeface="Calibri" panose="020F0502020204030204" pitchFamily="34" charset="0"/>
                        <a:buChar char="-"/>
                      </a:pPr>
                      <a:r>
                        <a:rPr lang="is-IS" sz="1100" b="0" dirty="0">
                          <a:solidFill>
                            <a:schemeClr val="tx1"/>
                          </a:solidFill>
                          <a:effectLst/>
                          <a:latin typeface="Calibri" panose="020F0502020204030204" pitchFamily="34" charset="0"/>
                          <a:ea typeface="Calibri" panose="020F0502020204030204" pitchFamily="34" charset="0"/>
                        </a:rPr>
                        <a:t>Segi frá ofbeldi og treysti öðrum</a:t>
                      </a:r>
                      <a:br>
                        <a:rPr lang="is-IS" sz="1100" b="0" dirty="0">
                          <a:solidFill>
                            <a:schemeClr val="tx1"/>
                          </a:solidFill>
                          <a:effectLst/>
                          <a:latin typeface="Calibri" panose="020F0502020204030204" pitchFamily="34" charset="0"/>
                          <a:ea typeface="Calibri" panose="020F0502020204030204" pitchFamily="34" charset="0"/>
                        </a:rPr>
                      </a:br>
                      <a:endParaRPr lang="is-IS" sz="1100" b="0" dirty="0">
                        <a:solidFill>
                          <a:schemeClr val="tx1"/>
                        </a:solidFill>
                        <a:effectLst/>
                        <a:latin typeface="Calibri" panose="020F0502020204030204" pitchFamily="34" charset="0"/>
                        <a:ea typeface="Calibri" panose="020F0502020204030204" pitchFamily="34" charset="0"/>
                      </a:endParaRPr>
                    </a:p>
                    <a:p>
                      <a:pPr marL="342900" lvl="0" indent="-342900" algn="l">
                        <a:lnSpc>
                          <a:spcPct val="107000"/>
                        </a:lnSpc>
                        <a:spcAft>
                          <a:spcPts val="800"/>
                        </a:spcAft>
                        <a:buFont typeface="Calibri" panose="020F0502020204030204" pitchFamily="34" charset="0"/>
                        <a:buChar char="-"/>
                      </a:pPr>
                      <a:r>
                        <a:rPr lang="is-IS" sz="1100" b="0" dirty="0">
                          <a:solidFill>
                            <a:schemeClr val="tx1"/>
                          </a:solidFill>
                          <a:effectLst/>
                          <a:latin typeface="Calibri" panose="020F0502020204030204" pitchFamily="34" charset="0"/>
                          <a:ea typeface="Calibri" panose="020F0502020204030204" pitchFamily="34" charset="0"/>
                        </a:rPr>
                        <a:t>Öðlist traust til að segja frá kynferðisofbeldi</a:t>
                      </a:r>
                    </a:p>
                    <a:p>
                      <a:pPr marL="0" lvl="0" indent="0" algn="l">
                        <a:lnSpc>
                          <a:spcPct val="107000"/>
                        </a:lnSpc>
                        <a:spcAft>
                          <a:spcPts val="800"/>
                        </a:spcAft>
                        <a:buFont typeface="Calibri" panose="020F0502020204030204" pitchFamily="34" charset="0"/>
                        <a:buNone/>
                      </a:pPr>
                      <a:endParaRPr lang="is-IS" sz="1100" b="0" dirty="0">
                        <a:solidFill>
                          <a:schemeClr val="tx1"/>
                        </a:solidFill>
                        <a:effectLst/>
                        <a:latin typeface="Calibri" panose="020F0502020204030204" pitchFamily="34" charset="0"/>
                        <a:ea typeface="Calibri" panose="020F0502020204030204" pitchFamily="34" charset="0"/>
                      </a:endParaRPr>
                    </a:p>
                    <a:p>
                      <a:pPr algn="l">
                        <a:lnSpc>
                          <a:spcPct val="107000"/>
                        </a:lnSpc>
                        <a:spcAft>
                          <a:spcPts val="800"/>
                        </a:spcAft>
                      </a:pPr>
                      <a:r>
                        <a:rPr lang="is-IS" sz="1100" i="1" dirty="0">
                          <a:solidFill>
                            <a:schemeClr val="tx1"/>
                          </a:solidFill>
                          <a:effectLst/>
                          <a:latin typeface="Calibri" panose="020F0502020204030204" pitchFamily="34" charset="0"/>
                          <a:ea typeface="Calibri" panose="020F0502020204030204" pitchFamily="34" charset="0"/>
                        </a:rPr>
                        <a:t>Netöryggi</a:t>
                      </a:r>
                    </a:p>
                    <a:p>
                      <a:pPr algn="l">
                        <a:lnSpc>
                          <a:spcPct val="107000"/>
                        </a:lnSpc>
                        <a:spcAft>
                          <a:spcPts val="800"/>
                        </a:spcAft>
                      </a:pPr>
                      <a:r>
                        <a:rPr lang="is-IS" sz="1100" b="0" i="0" dirty="0">
                          <a:solidFill>
                            <a:schemeClr val="tx1"/>
                          </a:solidFill>
                          <a:effectLst/>
                          <a:latin typeface="Calibri" panose="020F0502020204030204" pitchFamily="34" charset="0"/>
                          <a:ea typeface="Calibri" panose="020F0502020204030204" pitchFamily="34" charset="0"/>
                        </a:rPr>
                        <a:t>Að nemendur:</a:t>
                      </a:r>
                    </a:p>
                    <a:p>
                      <a:pPr marL="342900" lvl="0" indent="-342900" algn="l">
                        <a:lnSpc>
                          <a:spcPct val="107000"/>
                        </a:lnSpc>
                        <a:buFont typeface="Calibri" panose="020F0502020204030204" pitchFamily="34" charset="0"/>
                        <a:buChar char="-"/>
                      </a:pPr>
                      <a:r>
                        <a:rPr lang="is-IS" sz="1100" b="0" dirty="0">
                          <a:solidFill>
                            <a:schemeClr val="tx1"/>
                          </a:solidFill>
                          <a:effectLst/>
                          <a:latin typeface="Calibri" panose="020F0502020204030204" pitchFamily="34" charset="0"/>
                          <a:ea typeface="Calibri" panose="020F0502020204030204" pitchFamily="34" charset="0"/>
                        </a:rPr>
                        <a:t>Fræðist um netöryggi og jákvæða netnotkun</a:t>
                      </a:r>
                      <a:br>
                        <a:rPr lang="is-IS" sz="1100" b="0" dirty="0">
                          <a:solidFill>
                            <a:schemeClr val="tx1"/>
                          </a:solidFill>
                          <a:effectLst/>
                          <a:latin typeface="Calibri" panose="020F0502020204030204" pitchFamily="34" charset="0"/>
                          <a:ea typeface="Calibri" panose="020F0502020204030204" pitchFamily="34" charset="0"/>
                        </a:rPr>
                      </a:br>
                      <a:endParaRPr lang="is-IS" sz="1100" b="0" dirty="0">
                        <a:solidFill>
                          <a:schemeClr val="tx1"/>
                        </a:solidFill>
                        <a:effectLst/>
                        <a:latin typeface="Calibri" panose="020F0502020204030204" pitchFamily="34" charset="0"/>
                        <a:ea typeface="Calibri" panose="020F0502020204030204" pitchFamily="34" charset="0"/>
                      </a:endParaRPr>
                    </a:p>
                    <a:p>
                      <a:pPr marL="342900" lvl="0" indent="-342900" algn="l">
                        <a:lnSpc>
                          <a:spcPct val="107000"/>
                        </a:lnSpc>
                        <a:spcAft>
                          <a:spcPts val="800"/>
                        </a:spcAft>
                        <a:buFont typeface="Calibri" panose="020F0502020204030204" pitchFamily="34" charset="0"/>
                        <a:buChar char="-"/>
                      </a:pPr>
                      <a:r>
                        <a:rPr lang="is-IS" sz="1100" b="0" dirty="0">
                          <a:solidFill>
                            <a:schemeClr val="tx1"/>
                          </a:solidFill>
                          <a:effectLst/>
                          <a:latin typeface="Calibri" panose="020F0502020204030204" pitchFamily="34" charset="0"/>
                          <a:ea typeface="Calibri" panose="020F0502020204030204" pitchFamily="34" charset="0"/>
                        </a:rPr>
                        <a:t>Fræðist um það hvernig þeir geta verið góðir stafrænir borgara og tekið ábyrgð á sjálfum sér</a:t>
                      </a:r>
                    </a:p>
                    <a:p>
                      <a:pPr marL="342900" lvl="0" indent="-342900" algn="l">
                        <a:lnSpc>
                          <a:spcPct val="107000"/>
                        </a:lnSpc>
                        <a:spcAft>
                          <a:spcPts val="800"/>
                        </a:spcAft>
                        <a:buFont typeface="Calibri" panose="020F0502020204030204" pitchFamily="34" charset="0"/>
                        <a:buChar char="-"/>
                      </a:pPr>
                      <a:r>
                        <a:rPr lang="is-IS" sz="1100" b="0" kern="1200" dirty="0">
                          <a:solidFill>
                            <a:schemeClr val="tx1"/>
                          </a:solidFill>
                          <a:effectLst/>
                          <a:latin typeface="Calibri" panose="020F0502020204030204" pitchFamily="34" charset="0"/>
                          <a:ea typeface="+mn-ea"/>
                          <a:cs typeface="Calibri" panose="020F0502020204030204" pitchFamily="34" charset="0"/>
                        </a:rPr>
                        <a:t>Þekki hvaða úrræða þeir geta gripið til ef þeir rekast á ólöglegt eða óviðeigandi efni á netinu</a:t>
                      </a:r>
                      <a:endParaRPr lang="is-IS" sz="11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89535" marR="89535"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a:lnSpc>
                          <a:spcPct val="107000"/>
                        </a:lnSpc>
                        <a:spcAft>
                          <a:spcPts val="800"/>
                        </a:spcAft>
                      </a:pPr>
                      <a:r>
                        <a:rPr lang="is-IS" sz="1100" u="sng" dirty="0">
                          <a:solidFill>
                            <a:srgbClr val="548DD4"/>
                          </a:solidFill>
                          <a:effectLst/>
                          <a:latin typeface="Calibri" panose="020F0502020204030204" pitchFamily="34" charset="0"/>
                          <a:ea typeface="Calibri" panose="020F0502020204030204" pitchFamily="34" charset="0"/>
                          <a:hlinkClick r:id="rId3"/>
                        </a:rPr>
                        <a:t>Ég veit</a:t>
                      </a:r>
                      <a:r>
                        <a:rPr lang="is-IS" sz="1100" dirty="0">
                          <a:solidFill>
                            <a:srgbClr val="548DD4"/>
                          </a:solidFill>
                          <a:effectLst/>
                          <a:latin typeface="Calibri" panose="020F0502020204030204" pitchFamily="34" charset="0"/>
                          <a:ea typeface="Calibri" panose="020F0502020204030204" pitchFamily="34" charset="0"/>
                        </a:rPr>
                        <a:t> </a:t>
                      </a:r>
                      <a:r>
                        <a:rPr lang="is-IS" sz="1100" dirty="0">
                          <a:effectLst/>
                          <a:latin typeface="Calibri" panose="020F0502020204030204" pitchFamily="34" charset="0"/>
                          <a:ea typeface="Calibri" panose="020F0502020204030204" pitchFamily="34" charset="0"/>
                        </a:rPr>
                        <a:t>– fyrir yngsta stig. MMS</a:t>
                      </a:r>
                    </a:p>
                    <a:p>
                      <a:pPr algn="l">
                        <a:lnSpc>
                          <a:spcPct val="107000"/>
                        </a:lnSpc>
                        <a:spcAft>
                          <a:spcPts val="800"/>
                        </a:spcAft>
                      </a:pPr>
                      <a:r>
                        <a:rPr lang="is-IS" sz="1100" u="sng" dirty="0">
                          <a:solidFill>
                            <a:srgbClr val="0000FF"/>
                          </a:solidFill>
                          <a:effectLst/>
                          <a:latin typeface="Calibri" panose="020F0502020204030204" pitchFamily="34" charset="0"/>
                          <a:ea typeface="Calibri" panose="020F0502020204030204" pitchFamily="34" charset="0"/>
                          <a:hlinkClick r:id="rId4"/>
                        </a:rPr>
                        <a:t>Stopp ofbeldi</a:t>
                      </a:r>
                      <a:r>
                        <a:rPr lang="is-IS" sz="1100" dirty="0">
                          <a:effectLst/>
                          <a:latin typeface="Calibri" panose="020F0502020204030204" pitchFamily="34" charset="0"/>
                          <a:ea typeface="Calibri" panose="020F0502020204030204" pitchFamily="34" charset="0"/>
                        </a:rPr>
                        <a:t> </a:t>
                      </a:r>
                      <a:r>
                        <a:rPr lang="is-IS" sz="1100" i="1" dirty="0">
                          <a:effectLst/>
                          <a:latin typeface="Calibri" panose="020F0502020204030204" pitchFamily="34" charset="0"/>
                          <a:ea typeface="Calibri" panose="020F0502020204030204" pitchFamily="34" charset="0"/>
                        </a:rPr>
                        <a:t>- Leyndarmálið-segjum nei</a:t>
                      </a:r>
                      <a:r>
                        <a:rPr lang="is-IS" sz="1100" dirty="0">
                          <a:effectLst/>
                          <a:latin typeface="Calibri" panose="020F0502020204030204" pitchFamily="34" charset="0"/>
                          <a:ea typeface="Calibri" panose="020F0502020204030204" pitchFamily="34" charset="0"/>
                        </a:rPr>
                        <a:t> og </a:t>
                      </a:r>
                      <a:r>
                        <a:rPr lang="is-IS" sz="1100" i="1" dirty="0">
                          <a:effectLst/>
                          <a:latin typeface="Calibri" panose="020F0502020204030204" pitchFamily="34" charset="0"/>
                          <a:ea typeface="Calibri" panose="020F0502020204030204" pitchFamily="34" charset="0"/>
                        </a:rPr>
                        <a:t>Segðu frá!</a:t>
                      </a:r>
                      <a:endParaRPr lang="is-IS" sz="1100" dirty="0">
                        <a:effectLst/>
                        <a:latin typeface="Calibri" panose="020F0502020204030204" pitchFamily="34" charset="0"/>
                        <a:ea typeface="Calibri" panose="020F0502020204030204" pitchFamily="34" charset="0"/>
                      </a:endParaRPr>
                    </a:p>
                    <a:p>
                      <a:pPr algn="l">
                        <a:lnSpc>
                          <a:spcPct val="107000"/>
                        </a:lnSpc>
                        <a:spcAft>
                          <a:spcPts val="800"/>
                        </a:spcAft>
                      </a:pPr>
                      <a:r>
                        <a:rPr lang="is-IS" sz="1200" u="sng" dirty="0">
                          <a:solidFill>
                            <a:srgbClr val="0000FF"/>
                          </a:solidFill>
                          <a:effectLst/>
                          <a:latin typeface="Calibri" panose="020F0502020204030204" pitchFamily="34" charset="0"/>
                          <a:ea typeface="MS Gothic" panose="020B0609070205080204" pitchFamily="49" charset="-128"/>
                          <a:cs typeface="Times New Roman" panose="02020603050405020304" pitchFamily="18" charset="0"/>
                          <a:hlinkClick r:id="rId5"/>
                        </a:rPr>
                        <a:t>Samfélagslöggur</a:t>
                      </a:r>
                      <a:r>
                        <a:rPr lang="is-IS" sz="1200" dirty="0">
                          <a:effectLst/>
                          <a:latin typeface="Calibri" panose="020F0502020204030204" pitchFamily="34" charset="0"/>
                          <a:ea typeface="MS Gothic" panose="020B0609070205080204" pitchFamily="49" charset="-128"/>
                          <a:cs typeface="Times New Roman" panose="02020603050405020304" pitchFamily="18" charset="0"/>
                        </a:rPr>
                        <a:t> forvarnarverkefni lögreglunnar </a:t>
                      </a:r>
                      <a:endParaRPr lang="is-IS" sz="1100" dirty="0">
                        <a:effectLst/>
                        <a:latin typeface="Calibri" panose="020F0502020204030204" pitchFamily="34" charset="0"/>
                        <a:ea typeface="Calibri" panose="020F0502020204030204" pitchFamily="34" charset="0"/>
                      </a:endParaRPr>
                    </a:p>
                    <a:p>
                      <a:pPr algn="l">
                        <a:lnSpc>
                          <a:spcPct val="107000"/>
                        </a:lnSpc>
                        <a:spcAft>
                          <a:spcPts val="800"/>
                        </a:spcAft>
                      </a:pPr>
                      <a:r>
                        <a:rPr lang="is-IS" sz="1100" dirty="0">
                          <a:effectLst/>
                          <a:latin typeface="Calibri"/>
                          <a:ea typeface="Calibri" panose="020F0502020204030204" pitchFamily="34" charset="0"/>
                        </a:rPr>
                        <a:t>Jafnvægi í stafrænni netnotkun – kennsluverkefni </a:t>
                      </a:r>
                      <a:r>
                        <a:rPr lang="is-IS" sz="1100" b="1" dirty="0">
                          <a:solidFill>
                            <a:srgbClr val="4F81BD"/>
                          </a:solidFill>
                          <a:effectLst/>
                          <a:latin typeface="Calibri"/>
                          <a:ea typeface="Calibri" panose="020F0502020204030204" pitchFamily="34" charset="0"/>
                        </a:rPr>
                        <a:t>Vitundin.is</a:t>
                      </a:r>
                      <a:r>
                        <a:rPr lang="is-IS" sz="1100" dirty="0">
                          <a:solidFill>
                            <a:srgbClr val="4F81BD"/>
                          </a:solidFill>
                          <a:effectLst/>
                          <a:latin typeface="Calibri"/>
                          <a:ea typeface="Calibri" panose="020F0502020204030204" pitchFamily="34" charset="0"/>
                        </a:rPr>
                        <a:t> </a:t>
                      </a:r>
                    </a:p>
                    <a:p>
                      <a:pPr algn="l">
                        <a:lnSpc>
                          <a:spcPct val="107000"/>
                        </a:lnSpc>
                        <a:spcAft>
                          <a:spcPts val="800"/>
                        </a:spcAft>
                      </a:pPr>
                      <a:r>
                        <a:rPr lang="is-IS" sz="1100" u="sng" dirty="0">
                          <a:solidFill>
                            <a:srgbClr val="548DD4"/>
                          </a:solidFill>
                          <a:effectLst/>
                          <a:latin typeface="Calibri" panose="020F0502020204030204" pitchFamily="34" charset="0"/>
                          <a:ea typeface="Calibri" panose="020F0502020204030204" pitchFamily="34" charset="0"/>
                          <a:hlinkClick r:id="rId6"/>
                        </a:rPr>
                        <a:t>Spurðu áður en þú sendir</a:t>
                      </a:r>
                      <a:r>
                        <a:rPr lang="is-IS" sz="1100" dirty="0">
                          <a:solidFill>
                            <a:srgbClr val="548DD4"/>
                          </a:solidFill>
                          <a:effectLst/>
                          <a:latin typeface="Calibri" panose="020F0502020204030204" pitchFamily="34" charset="0"/>
                          <a:ea typeface="Calibri" panose="020F0502020204030204" pitchFamily="34" charset="0"/>
                        </a:rPr>
                        <a:t> </a:t>
                      </a:r>
                      <a:r>
                        <a:rPr lang="is-IS" sz="1100" dirty="0">
                          <a:effectLst/>
                          <a:latin typeface="Calibri" panose="020F0502020204030204" pitchFamily="34" charset="0"/>
                          <a:ea typeface="Calibri" panose="020F0502020204030204" pitchFamily="34" charset="0"/>
                        </a:rPr>
                        <a:t>- Persónuvernd</a:t>
                      </a:r>
                    </a:p>
                    <a:p>
                      <a:pPr algn="l">
                        <a:lnSpc>
                          <a:spcPct val="107000"/>
                        </a:lnSpc>
                        <a:spcAft>
                          <a:spcPts val="800"/>
                        </a:spcAft>
                      </a:pPr>
                      <a:r>
                        <a:rPr lang="is-IS" sz="1100" u="sng" dirty="0">
                          <a:solidFill>
                            <a:srgbClr val="548DD4"/>
                          </a:solidFill>
                          <a:effectLst/>
                          <a:latin typeface="Calibri" panose="020F0502020204030204" pitchFamily="34" charset="0"/>
                          <a:ea typeface="Calibri" panose="020F0502020204030204" pitchFamily="34" charset="0"/>
                          <a:hlinkClick r:id="rId7"/>
                        </a:rPr>
                        <a:t>Ábendingalína Barnaheilla</a:t>
                      </a:r>
                      <a:br>
                        <a:rPr lang="is-IS" sz="1100" dirty="0">
                          <a:effectLst/>
                          <a:latin typeface="Calibri" panose="020F0502020204030204" pitchFamily="34" charset="0"/>
                          <a:ea typeface="Calibri" panose="020F0502020204030204" pitchFamily="34" charset="0"/>
                        </a:rPr>
                      </a:br>
                      <a:br>
                        <a:rPr lang="is-IS" sz="1100" dirty="0">
                          <a:effectLst/>
                          <a:latin typeface="Calibri" panose="020F0502020204030204" pitchFamily="34" charset="0"/>
                          <a:ea typeface="Calibri" panose="020F0502020204030204" pitchFamily="34" charset="0"/>
                        </a:rPr>
                      </a:br>
                      <a:r>
                        <a:rPr lang="is-IS" sz="1100" u="sng" dirty="0">
                          <a:solidFill>
                            <a:srgbClr val="0000FF"/>
                          </a:solidFill>
                          <a:effectLst/>
                          <a:latin typeface="Calibri" panose="020F0502020204030204" pitchFamily="34" charset="0"/>
                          <a:ea typeface="Calibri" panose="020F0502020204030204" pitchFamily="34" charset="0"/>
                          <a:hlinkClick r:id="rId8"/>
                        </a:rPr>
                        <a:t>Netöryggismiðstöð Íslands</a:t>
                      </a:r>
                      <a:r>
                        <a:rPr lang="is-IS" sz="1100" u="sng" dirty="0">
                          <a:solidFill>
                            <a:srgbClr val="548DD4"/>
                          </a:solidFill>
                          <a:effectLst/>
                          <a:latin typeface="Calibri" panose="020F0502020204030204" pitchFamily="34" charset="0"/>
                          <a:ea typeface="Calibri" panose="020F0502020204030204" pitchFamily="34" charset="0"/>
                          <a:hlinkClick r:id="rId8"/>
                        </a:rPr>
                        <a:t> (SAFT)</a:t>
                      </a:r>
                      <a:endParaRPr lang="is-IS" sz="1100" dirty="0">
                        <a:effectLst/>
                        <a:latin typeface="Calibri" panose="020F0502020204030204" pitchFamily="34" charset="0"/>
                        <a:ea typeface="Calibri" panose="020F0502020204030204" pitchFamily="34" charset="0"/>
                      </a:endParaRPr>
                    </a:p>
                    <a:p>
                      <a:pPr algn="l">
                        <a:lnSpc>
                          <a:spcPct val="107000"/>
                        </a:lnSpc>
                        <a:spcAft>
                          <a:spcPts val="1100"/>
                        </a:spcAft>
                      </a:pPr>
                      <a:r>
                        <a:rPr lang="is-IS" sz="1100" u="sng" dirty="0">
                          <a:solidFill>
                            <a:srgbClr val="0000FF"/>
                          </a:solidFill>
                          <a:effectLst/>
                          <a:latin typeface="Calibri" panose="020F0502020204030204" pitchFamily="34" charset="0"/>
                          <a:ea typeface="Calibri" panose="020F0502020204030204" pitchFamily="34" charset="0"/>
                          <a:hlinkClick r:id="rId9"/>
                        </a:rPr>
                        <a:t>112 dagurinn</a:t>
                      </a:r>
                      <a:r>
                        <a:rPr lang="is-IS" sz="1100" u="sng" dirty="0">
                          <a:solidFill>
                            <a:srgbClr val="0000FF"/>
                          </a:solidFill>
                          <a:effectLst/>
                          <a:latin typeface="Calibri" panose="020F0502020204030204" pitchFamily="34" charset="0"/>
                          <a:ea typeface="Calibri" panose="020F0502020204030204" pitchFamily="34" charset="0"/>
                        </a:rPr>
                        <a:t> </a:t>
                      </a:r>
                    </a:p>
                    <a:p>
                      <a:pPr algn="l">
                        <a:lnSpc>
                          <a:spcPct val="107000"/>
                        </a:lnSpc>
                        <a:spcAft>
                          <a:spcPts val="1100"/>
                        </a:spcAft>
                      </a:pPr>
                      <a:endParaRPr lang="is-IS" sz="1100" u="sng" dirty="0">
                        <a:solidFill>
                          <a:srgbClr val="0000FF"/>
                        </a:solidFill>
                        <a:effectLst/>
                        <a:highlight>
                          <a:srgbClr val="FFFF00"/>
                        </a:highlight>
                        <a:latin typeface="Calibri" panose="020F0502020204030204" pitchFamily="34" charset="0"/>
                        <a:ea typeface="Calibri" panose="020F0502020204030204" pitchFamily="34" charset="0"/>
                      </a:endParaRPr>
                    </a:p>
                    <a:p>
                      <a:pPr algn="l">
                        <a:lnSpc>
                          <a:spcPct val="107000"/>
                        </a:lnSpc>
                        <a:spcAft>
                          <a:spcPts val="1100"/>
                        </a:spcAft>
                      </a:pPr>
                      <a:endParaRPr lang="is-IS" sz="1100" dirty="0">
                        <a:effectLst/>
                        <a:highlight>
                          <a:srgbClr val="FFFF00"/>
                        </a:highlight>
                        <a:latin typeface="Calibri" panose="020F0502020204030204" pitchFamily="34" charset="0"/>
                        <a:ea typeface="Calibri" panose="020F0502020204030204" pitchFamily="34" charset="0"/>
                      </a:endParaRPr>
                    </a:p>
                  </a:txBody>
                  <a:tcPr marL="89535" marR="895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7000"/>
                        </a:lnSpc>
                        <a:spcAft>
                          <a:spcPts val="800"/>
                        </a:spcAft>
                      </a:pPr>
                      <a:r>
                        <a:rPr lang="is-IS" sz="700">
                          <a:solidFill>
                            <a:schemeClr val="tx1"/>
                          </a:solidFill>
                          <a:effectLst/>
                        </a:rPr>
                        <a:t> </a:t>
                      </a:r>
                      <a:endParaRPr lang="is-IS" sz="70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7000"/>
                        </a:lnSpc>
                        <a:spcAft>
                          <a:spcPts val="800"/>
                        </a:spcAft>
                      </a:pPr>
                      <a:r>
                        <a:rPr lang="is-IS" sz="700" dirty="0">
                          <a:solidFill>
                            <a:schemeClr val="tx1"/>
                          </a:solidFill>
                          <a:effectLst/>
                        </a:rPr>
                        <a:t> </a:t>
                      </a:r>
                      <a:endParaRPr lang="is-IS" sz="700" dirty="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893064"/>
                  </a:ext>
                </a:extLst>
              </a:tr>
            </a:tbl>
          </a:graphicData>
        </a:graphic>
      </p:graphicFrame>
    </p:spTree>
    <p:extLst>
      <p:ext uri="{BB962C8B-B14F-4D97-AF65-F5344CB8AC3E}">
        <p14:creationId xmlns:p14="http://schemas.microsoft.com/office/powerpoint/2010/main" val="11808474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075A69D-224A-4EED-9089-17A3D80F0041}"/>
              </a:ext>
            </a:extLst>
          </p:cNvPr>
          <p:cNvSpPr>
            <a:spLocks noGrp="1"/>
          </p:cNvSpPr>
          <p:nvPr>
            <p:ph type="title"/>
          </p:nvPr>
        </p:nvSpPr>
        <p:spPr>
          <a:xfrm>
            <a:off x="3186641" y="199844"/>
            <a:ext cx="3174402" cy="900000"/>
          </a:xfrm>
        </p:spPr>
        <p:txBody>
          <a:bodyPr>
            <a:normAutofit/>
          </a:bodyPr>
          <a:lstStyle/>
          <a:p>
            <a:r>
              <a:rPr lang="is-IS" sz="2400">
                <a:solidFill>
                  <a:schemeClr val="bg1"/>
                </a:solidFill>
                <a:latin typeface="Calibri" panose="020F0502020204030204" pitchFamily="34" charset="0"/>
                <a:ea typeface="Calibri" panose="020F0502020204030204" pitchFamily="34" charset="0"/>
              </a:rPr>
              <a:t>FJÖLBREYTILEIKI</a:t>
            </a:r>
            <a:br>
              <a:rPr lang="is-IS" sz="2400" b="1">
                <a:solidFill>
                  <a:schemeClr val="bg1"/>
                </a:solidFill>
                <a:effectLst/>
                <a:latin typeface="Calibri" panose="020F0502020204030204" pitchFamily="34" charset="0"/>
                <a:ea typeface="Calibri" panose="020F0502020204030204" pitchFamily="34" charset="0"/>
              </a:rPr>
            </a:br>
            <a:r>
              <a:rPr lang="is-IS" sz="1600">
                <a:solidFill>
                  <a:schemeClr val="bg1"/>
                </a:solidFill>
                <a:effectLst/>
                <a:latin typeface="Calibri" panose="020F0502020204030204" pitchFamily="34" charset="0"/>
                <a:ea typeface="Calibri" panose="020F0502020204030204" pitchFamily="34" charset="0"/>
              </a:rPr>
              <a:t>(fjölmenning, hinsegin málefni)</a:t>
            </a:r>
            <a:endParaRPr lang="is-IS" sz="1600">
              <a:solidFill>
                <a:schemeClr val="bg1"/>
              </a:solidFill>
            </a:endParaRPr>
          </a:p>
        </p:txBody>
      </p:sp>
      <p:sp>
        <p:nvSpPr>
          <p:cNvPr id="12" name="TextBox 11">
            <a:extLst>
              <a:ext uri="{FF2B5EF4-FFF2-40B4-BE49-F238E27FC236}">
                <a16:creationId xmlns:a16="http://schemas.microsoft.com/office/drawing/2014/main" id="{41368D3E-9295-A67A-9ABF-D474CEC915C6}"/>
              </a:ext>
            </a:extLst>
          </p:cNvPr>
          <p:cNvSpPr txBox="1"/>
          <p:nvPr/>
        </p:nvSpPr>
        <p:spPr>
          <a:xfrm>
            <a:off x="429492" y="1670406"/>
            <a:ext cx="3818021" cy="417358"/>
          </a:xfrm>
          <a:prstGeom prst="rect">
            <a:avLst/>
          </a:prstGeom>
          <a:noFill/>
        </p:spPr>
        <p:txBody>
          <a:bodyPr wrap="square" rtlCol="0">
            <a:spAutoFit/>
          </a:bodyPr>
          <a:lstStyle/>
          <a:p>
            <a:r>
              <a:rPr lang="is-IS"/>
              <a:t>1. – 4. BEKKUR</a:t>
            </a:r>
          </a:p>
        </p:txBody>
      </p:sp>
      <p:graphicFrame>
        <p:nvGraphicFramePr>
          <p:cNvPr id="4" name="Table 3">
            <a:extLst>
              <a:ext uri="{FF2B5EF4-FFF2-40B4-BE49-F238E27FC236}">
                <a16:creationId xmlns:a16="http://schemas.microsoft.com/office/drawing/2014/main" id="{64DE34F3-32C0-8CEF-DCA6-403DB8D8C615}"/>
              </a:ext>
            </a:extLst>
          </p:cNvPr>
          <p:cNvGraphicFramePr>
            <a:graphicFrameLocks noGrp="1"/>
          </p:cNvGraphicFramePr>
          <p:nvPr>
            <p:extLst>
              <p:ext uri="{D42A27DB-BD31-4B8C-83A1-F6EECF244321}">
                <p14:modId xmlns:p14="http://schemas.microsoft.com/office/powerpoint/2010/main" val="1013911430"/>
              </p:ext>
            </p:extLst>
          </p:nvPr>
        </p:nvGraphicFramePr>
        <p:xfrm>
          <a:off x="429492" y="2434677"/>
          <a:ext cx="5958047" cy="6742577"/>
        </p:xfrm>
        <a:graphic>
          <a:graphicData uri="http://schemas.openxmlformats.org/drawingml/2006/table">
            <a:tbl>
              <a:tblPr firstRow="1" firstCol="1" bandRow="1">
                <a:tableStyleId>{5C22544A-7EE6-4342-B048-85BDC9FD1C3A}</a:tableStyleId>
              </a:tblPr>
              <a:tblGrid>
                <a:gridCol w="1901162">
                  <a:extLst>
                    <a:ext uri="{9D8B030D-6E8A-4147-A177-3AD203B41FA5}">
                      <a16:colId xmlns:a16="http://schemas.microsoft.com/office/drawing/2014/main" val="24890468"/>
                    </a:ext>
                  </a:extLst>
                </a:gridCol>
                <a:gridCol w="2524516">
                  <a:extLst>
                    <a:ext uri="{9D8B030D-6E8A-4147-A177-3AD203B41FA5}">
                      <a16:colId xmlns:a16="http://schemas.microsoft.com/office/drawing/2014/main" val="957653503"/>
                    </a:ext>
                  </a:extLst>
                </a:gridCol>
                <a:gridCol w="662707">
                  <a:extLst>
                    <a:ext uri="{9D8B030D-6E8A-4147-A177-3AD203B41FA5}">
                      <a16:colId xmlns:a16="http://schemas.microsoft.com/office/drawing/2014/main" val="199538696"/>
                    </a:ext>
                  </a:extLst>
                </a:gridCol>
                <a:gridCol w="869662">
                  <a:extLst>
                    <a:ext uri="{9D8B030D-6E8A-4147-A177-3AD203B41FA5}">
                      <a16:colId xmlns:a16="http://schemas.microsoft.com/office/drawing/2014/main" val="702745349"/>
                    </a:ext>
                  </a:extLst>
                </a:gridCol>
              </a:tblGrid>
              <a:tr h="492956">
                <a:tc>
                  <a:txBody>
                    <a:bodyPr/>
                    <a:lstStyle/>
                    <a:p>
                      <a:pPr algn="l">
                        <a:lnSpc>
                          <a:spcPct val="115000"/>
                        </a:lnSpc>
                        <a:spcAft>
                          <a:spcPts val="800"/>
                        </a:spcAft>
                      </a:pPr>
                      <a:r>
                        <a:rPr lang="is-IS" sz="700">
                          <a:solidFill>
                            <a:schemeClr val="tx1"/>
                          </a:solidFill>
                          <a:effectLst/>
                        </a:rPr>
                        <a:t>Markmið</a:t>
                      </a:r>
                      <a:endParaRPr lang="is-IS" sz="70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a:lnSpc>
                          <a:spcPct val="115000"/>
                        </a:lnSpc>
                        <a:spcAft>
                          <a:spcPts val="800"/>
                        </a:spcAft>
                      </a:pPr>
                      <a:r>
                        <a:rPr lang="is-IS" sz="700">
                          <a:solidFill>
                            <a:schemeClr val="tx1"/>
                          </a:solidFill>
                          <a:effectLst/>
                        </a:rPr>
                        <a:t>Verkefni/leiðir</a:t>
                      </a:r>
                      <a:endParaRPr lang="is-IS" sz="70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a:lnSpc>
                          <a:spcPct val="107000"/>
                        </a:lnSpc>
                        <a:spcAft>
                          <a:spcPts val="800"/>
                        </a:spcAft>
                      </a:pPr>
                      <a:r>
                        <a:rPr lang="is-IS" sz="700">
                          <a:solidFill>
                            <a:schemeClr val="tx1"/>
                          </a:solidFill>
                          <a:effectLst/>
                        </a:rPr>
                        <a:t>Ábyrgðaraðili fræðslu: </a:t>
                      </a:r>
                      <a:endParaRPr lang="is-IS" sz="70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a:lnSpc>
                          <a:spcPct val="107000"/>
                        </a:lnSpc>
                        <a:spcAft>
                          <a:spcPts val="800"/>
                        </a:spcAft>
                      </a:pPr>
                      <a:r>
                        <a:rPr lang="is-IS" sz="700">
                          <a:solidFill>
                            <a:schemeClr val="tx1"/>
                          </a:solidFill>
                          <a:effectLst/>
                        </a:rPr>
                        <a:t>Hvernig verður fræðslunni fylgt eftir:</a:t>
                      </a:r>
                      <a:endParaRPr lang="is-IS" sz="70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625762487"/>
                  </a:ext>
                </a:extLst>
              </a:tr>
              <a:tr h="6249621">
                <a:tc>
                  <a:txBody>
                    <a:bodyPr/>
                    <a:lstStyle/>
                    <a:p>
                      <a:pPr algn="l">
                        <a:lnSpc>
                          <a:spcPct val="107000"/>
                        </a:lnSpc>
                        <a:spcAft>
                          <a:spcPts val="800"/>
                        </a:spcAft>
                      </a:pPr>
                      <a:r>
                        <a:rPr lang="is-IS" sz="1100" i="1" dirty="0">
                          <a:solidFill>
                            <a:schemeClr val="tx1"/>
                          </a:solidFill>
                          <a:effectLst/>
                          <a:latin typeface="Calibri" panose="020F0502020204030204" pitchFamily="34" charset="0"/>
                          <a:ea typeface="Calibri" panose="020F0502020204030204" pitchFamily="34" charset="0"/>
                        </a:rPr>
                        <a:t>Fjölbreytileiki</a:t>
                      </a:r>
                      <a:endParaRPr lang="is-IS" sz="1100" dirty="0">
                        <a:solidFill>
                          <a:schemeClr val="tx1"/>
                        </a:solidFill>
                        <a:effectLst/>
                        <a:latin typeface="Calibri" panose="020F0502020204030204" pitchFamily="34" charset="0"/>
                        <a:ea typeface="Calibri" panose="020F0502020204030204" pitchFamily="34" charset="0"/>
                      </a:endParaRPr>
                    </a:p>
                    <a:p>
                      <a:pPr marL="0" lvl="0" indent="0" algn="l">
                        <a:lnSpc>
                          <a:spcPct val="107000"/>
                        </a:lnSpc>
                        <a:spcAft>
                          <a:spcPts val="800"/>
                        </a:spcAft>
                        <a:buFont typeface="Calibri" panose="020F0502020204030204" pitchFamily="34" charset="0"/>
                        <a:buNone/>
                      </a:pPr>
                      <a:r>
                        <a:rPr lang="is-IS" sz="1100" b="0" dirty="0">
                          <a:solidFill>
                            <a:schemeClr val="tx1"/>
                          </a:solidFill>
                          <a:effectLst/>
                          <a:latin typeface="Calibri" panose="020F0502020204030204" pitchFamily="34" charset="0"/>
                          <a:ea typeface="Calibri" panose="020F0502020204030204" pitchFamily="34" charset="0"/>
                        </a:rPr>
                        <a:t>Að nemendur:</a:t>
                      </a:r>
                    </a:p>
                    <a:p>
                      <a:pPr marL="171450" lvl="0" indent="-171450" algn="l">
                        <a:lnSpc>
                          <a:spcPct val="107000"/>
                        </a:lnSpc>
                        <a:spcAft>
                          <a:spcPts val="800"/>
                        </a:spcAft>
                        <a:buFont typeface="Calibri" panose="020F0502020204030204" pitchFamily="34" charset="0"/>
                        <a:buChar char="⁻"/>
                      </a:pPr>
                      <a:r>
                        <a:rPr lang="is-IS" sz="1100" b="0" dirty="0">
                          <a:solidFill>
                            <a:schemeClr val="tx1"/>
                          </a:solidFill>
                          <a:effectLst/>
                          <a:latin typeface="Calibri" panose="020F0502020204030204" pitchFamily="34" charset="0"/>
                          <a:ea typeface="Calibri" panose="020F0502020204030204" pitchFamily="34" charset="0"/>
                        </a:rPr>
                        <a:t>Öðlist skilning og jákvætt viðhorf gagnvart fjölbreytileika sem er í samfélaginu</a:t>
                      </a:r>
                    </a:p>
                  </a:txBody>
                  <a:tcPr marL="89535" marR="89535"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a:lnSpc>
                          <a:spcPct val="107000"/>
                        </a:lnSpc>
                        <a:spcAft>
                          <a:spcPts val="800"/>
                        </a:spcAft>
                      </a:pPr>
                      <a:r>
                        <a:rPr lang="is-IS" sz="1100" u="sng" dirty="0">
                          <a:solidFill>
                            <a:srgbClr val="548DD4"/>
                          </a:solidFill>
                          <a:effectLst/>
                          <a:latin typeface="Calibri" panose="020F0502020204030204" pitchFamily="34" charset="0"/>
                          <a:ea typeface="Calibri" panose="020F0502020204030204" pitchFamily="34" charset="0"/>
                          <a:hlinkClick r:id="rId3"/>
                        </a:rPr>
                        <a:t>Ég veit</a:t>
                      </a:r>
                      <a:r>
                        <a:rPr lang="is-IS" sz="1100" dirty="0">
                          <a:solidFill>
                            <a:srgbClr val="548DD4"/>
                          </a:solidFill>
                          <a:effectLst/>
                          <a:latin typeface="Calibri" panose="020F0502020204030204" pitchFamily="34" charset="0"/>
                          <a:ea typeface="Calibri" panose="020F0502020204030204" pitchFamily="34" charset="0"/>
                        </a:rPr>
                        <a:t> </a:t>
                      </a:r>
                      <a:r>
                        <a:rPr lang="is-IS" sz="1100" dirty="0">
                          <a:effectLst/>
                          <a:latin typeface="Calibri" panose="020F0502020204030204" pitchFamily="34" charset="0"/>
                          <a:ea typeface="Calibri" panose="020F0502020204030204" pitchFamily="34" charset="0"/>
                        </a:rPr>
                        <a:t>– fyrir yngsta stig. MMS</a:t>
                      </a:r>
                    </a:p>
                    <a:p>
                      <a:pPr algn="l">
                        <a:lnSpc>
                          <a:spcPct val="107000"/>
                        </a:lnSpc>
                        <a:spcAft>
                          <a:spcPts val="800"/>
                        </a:spcAft>
                      </a:pPr>
                      <a:r>
                        <a:rPr lang="is-IS" sz="1100" u="sng" dirty="0">
                          <a:solidFill>
                            <a:srgbClr val="0000FF"/>
                          </a:solidFill>
                          <a:effectLst/>
                          <a:latin typeface="Calibri" panose="020F0502020204030204" pitchFamily="34" charset="0"/>
                          <a:ea typeface="Calibri" panose="020F0502020204030204" pitchFamily="34" charset="0"/>
                          <a:hlinkClick r:id="rId4"/>
                        </a:rPr>
                        <a:t>Stopp ofbeldi</a:t>
                      </a:r>
                      <a:r>
                        <a:rPr lang="is-IS" sz="1100" dirty="0">
                          <a:effectLst/>
                          <a:latin typeface="Calibri" panose="020F0502020204030204" pitchFamily="34" charset="0"/>
                          <a:ea typeface="Calibri" panose="020F0502020204030204" pitchFamily="34" charset="0"/>
                        </a:rPr>
                        <a:t> </a:t>
                      </a:r>
                      <a:r>
                        <a:rPr lang="is-IS" sz="1100" i="1" dirty="0">
                          <a:effectLst/>
                          <a:latin typeface="Calibri" panose="020F0502020204030204" pitchFamily="34" charset="0"/>
                          <a:ea typeface="Calibri" panose="020F0502020204030204" pitchFamily="34" charset="0"/>
                        </a:rPr>
                        <a:t>- Leyndarmálið-segjum nei</a:t>
                      </a:r>
                      <a:r>
                        <a:rPr lang="is-IS" sz="1100" dirty="0">
                          <a:effectLst/>
                          <a:latin typeface="Calibri" panose="020F0502020204030204" pitchFamily="34" charset="0"/>
                          <a:ea typeface="Calibri" panose="020F0502020204030204" pitchFamily="34" charset="0"/>
                        </a:rPr>
                        <a:t> og </a:t>
                      </a:r>
                      <a:r>
                        <a:rPr lang="is-IS" sz="1100" i="1" dirty="0">
                          <a:effectLst/>
                          <a:latin typeface="Calibri" panose="020F0502020204030204" pitchFamily="34" charset="0"/>
                          <a:ea typeface="Calibri" panose="020F0502020204030204" pitchFamily="34" charset="0"/>
                        </a:rPr>
                        <a:t>Segðu frá! </a:t>
                      </a:r>
                      <a:endParaRPr lang="is-IS" sz="1100" dirty="0">
                        <a:effectLst/>
                        <a:latin typeface="Calibri" panose="020F0502020204030204" pitchFamily="34" charset="0"/>
                        <a:ea typeface="Calibri" panose="020F0502020204030204" pitchFamily="34" charset="0"/>
                      </a:endParaRPr>
                    </a:p>
                    <a:p>
                      <a:pPr algn="l">
                        <a:lnSpc>
                          <a:spcPct val="107000"/>
                        </a:lnSpc>
                        <a:spcAft>
                          <a:spcPts val="800"/>
                        </a:spcAft>
                      </a:pPr>
                      <a:r>
                        <a:rPr lang="is-IS" sz="1100" u="sng" dirty="0">
                          <a:solidFill>
                            <a:srgbClr val="0000FF"/>
                          </a:solidFill>
                          <a:effectLst/>
                          <a:latin typeface="Calibri" panose="020F0502020204030204" pitchFamily="34" charset="0"/>
                          <a:ea typeface="MS Gothic" panose="020B0609070205080204" pitchFamily="49" charset="-128"/>
                          <a:cs typeface="Times New Roman" panose="02020603050405020304" pitchFamily="18" charset="0"/>
                          <a:hlinkClick r:id="rId5"/>
                        </a:rPr>
                        <a:t>Samfélagslöggur</a:t>
                      </a:r>
                      <a:r>
                        <a:rPr lang="is-IS" sz="1100" dirty="0">
                          <a:effectLst/>
                          <a:latin typeface="Calibri" panose="020F0502020204030204" pitchFamily="34" charset="0"/>
                          <a:ea typeface="MS Gothic" panose="020B0609070205080204" pitchFamily="49" charset="-128"/>
                          <a:cs typeface="Times New Roman" panose="02020603050405020304" pitchFamily="18" charset="0"/>
                        </a:rPr>
                        <a:t> forvarnarverkefni lögreglunnar </a:t>
                      </a:r>
                      <a:endParaRPr lang="is-IS" sz="1100" dirty="0">
                        <a:effectLst/>
                        <a:latin typeface="Calibri" panose="020F0502020204030204" pitchFamily="34" charset="0"/>
                        <a:ea typeface="Calibri" panose="020F0502020204030204" pitchFamily="34" charset="0"/>
                      </a:endParaRPr>
                    </a:p>
                    <a:p>
                      <a:pPr algn="l">
                        <a:lnSpc>
                          <a:spcPct val="107000"/>
                        </a:lnSpc>
                        <a:spcAft>
                          <a:spcPts val="800"/>
                        </a:spcAft>
                      </a:pPr>
                      <a:r>
                        <a:rPr lang="is-IS" sz="1100" dirty="0">
                          <a:effectLst/>
                          <a:latin typeface="Calibri"/>
                          <a:ea typeface="Calibri" panose="020F0502020204030204" pitchFamily="34" charset="0"/>
                        </a:rPr>
                        <a:t>Jafnvægi í stafrænni netnotkun – kennsluverkefni </a:t>
                      </a:r>
                      <a:r>
                        <a:rPr lang="is-IS" sz="1100" b="1" dirty="0">
                          <a:solidFill>
                            <a:srgbClr val="4F81BD"/>
                          </a:solidFill>
                          <a:effectLst/>
                          <a:latin typeface="Calibri"/>
                          <a:ea typeface="Calibri" panose="020F0502020204030204" pitchFamily="34" charset="0"/>
                        </a:rPr>
                        <a:t>Vitundin.is</a:t>
                      </a:r>
                      <a:r>
                        <a:rPr lang="is-IS" sz="1100" dirty="0">
                          <a:solidFill>
                            <a:srgbClr val="4F81BD"/>
                          </a:solidFill>
                          <a:effectLst/>
                          <a:latin typeface="Calibri"/>
                          <a:ea typeface="Calibri" panose="020F0502020204030204" pitchFamily="34" charset="0"/>
                        </a:rPr>
                        <a:t> </a:t>
                      </a:r>
                    </a:p>
                    <a:p>
                      <a:pPr algn="l">
                        <a:lnSpc>
                          <a:spcPct val="107000"/>
                        </a:lnSpc>
                        <a:spcAft>
                          <a:spcPts val="800"/>
                        </a:spcAft>
                      </a:pPr>
                      <a:r>
                        <a:rPr lang="is-IS" sz="1100" u="sng" dirty="0">
                          <a:solidFill>
                            <a:srgbClr val="548DD4"/>
                          </a:solidFill>
                          <a:effectLst/>
                          <a:latin typeface="Calibri" panose="020F0502020204030204" pitchFamily="34" charset="0"/>
                          <a:ea typeface="Calibri" panose="020F0502020204030204" pitchFamily="34" charset="0"/>
                          <a:hlinkClick r:id="rId6"/>
                        </a:rPr>
                        <a:t>Spurðu áður en þú sendir</a:t>
                      </a:r>
                      <a:r>
                        <a:rPr lang="is-IS" sz="1100" dirty="0">
                          <a:solidFill>
                            <a:srgbClr val="548DD4"/>
                          </a:solidFill>
                          <a:effectLst/>
                          <a:latin typeface="Calibri" panose="020F0502020204030204" pitchFamily="34" charset="0"/>
                          <a:ea typeface="Calibri" panose="020F0502020204030204" pitchFamily="34" charset="0"/>
                        </a:rPr>
                        <a:t> </a:t>
                      </a:r>
                      <a:r>
                        <a:rPr lang="is-IS" sz="1100" dirty="0">
                          <a:effectLst/>
                          <a:latin typeface="Calibri" panose="020F0502020204030204" pitchFamily="34" charset="0"/>
                          <a:ea typeface="Calibri" panose="020F0502020204030204" pitchFamily="34" charset="0"/>
                        </a:rPr>
                        <a:t>–Persónuvernd</a:t>
                      </a:r>
                    </a:p>
                    <a:p>
                      <a:pPr algn="l">
                        <a:lnSpc>
                          <a:spcPct val="107000"/>
                        </a:lnSpc>
                        <a:spcAft>
                          <a:spcPts val="800"/>
                        </a:spcAft>
                      </a:pPr>
                      <a:br>
                        <a:rPr lang="is-IS" sz="1100" dirty="0">
                          <a:effectLst/>
                          <a:latin typeface="Calibri" panose="020F0502020204030204" pitchFamily="34" charset="0"/>
                          <a:ea typeface="Calibri" panose="020F0502020204030204" pitchFamily="34" charset="0"/>
                        </a:rPr>
                      </a:br>
                      <a:r>
                        <a:rPr lang="is-IS" sz="1100" u="sng" dirty="0">
                          <a:solidFill>
                            <a:srgbClr val="0000FF"/>
                          </a:solidFill>
                          <a:effectLst/>
                          <a:latin typeface="Calibri" panose="020F0502020204030204" pitchFamily="34" charset="0"/>
                          <a:ea typeface="Calibri" panose="020F0502020204030204" pitchFamily="34" charset="0"/>
                          <a:hlinkClick r:id="rId7"/>
                        </a:rPr>
                        <a:t>Netöryggismiðstöð Íslands</a:t>
                      </a:r>
                      <a:r>
                        <a:rPr lang="is-IS" sz="1100" u="sng" dirty="0">
                          <a:solidFill>
                            <a:srgbClr val="548DD4"/>
                          </a:solidFill>
                          <a:effectLst/>
                          <a:latin typeface="Calibri" panose="020F0502020204030204" pitchFamily="34" charset="0"/>
                          <a:ea typeface="Calibri" panose="020F0502020204030204" pitchFamily="34" charset="0"/>
                          <a:hlinkClick r:id="rId7"/>
                        </a:rPr>
                        <a:t> (SAFT)</a:t>
                      </a:r>
                      <a:endParaRPr lang="is-IS" sz="1100" dirty="0">
                        <a:effectLst/>
                        <a:latin typeface="Calibri" panose="020F0502020204030204" pitchFamily="34" charset="0"/>
                        <a:ea typeface="Calibri" panose="020F0502020204030204" pitchFamily="34" charset="0"/>
                      </a:endParaRPr>
                    </a:p>
                    <a:p>
                      <a:pPr algn="l">
                        <a:lnSpc>
                          <a:spcPct val="107000"/>
                        </a:lnSpc>
                        <a:spcAft>
                          <a:spcPts val="1100"/>
                        </a:spcAft>
                      </a:pPr>
                      <a:r>
                        <a:rPr lang="is-IS" sz="1100" u="sng" dirty="0">
                          <a:solidFill>
                            <a:srgbClr val="0000FF"/>
                          </a:solidFill>
                          <a:effectLst/>
                          <a:latin typeface="Calibri" panose="020F0502020204030204" pitchFamily="34" charset="0"/>
                          <a:ea typeface="Calibri" panose="020F0502020204030204" pitchFamily="34" charset="0"/>
                          <a:hlinkClick r:id="rId8"/>
                        </a:rPr>
                        <a:t>112 dagurinn</a:t>
                      </a:r>
                      <a:endParaRPr lang="is-IS" sz="1100" u="sng" dirty="0">
                        <a:solidFill>
                          <a:srgbClr val="0000FF"/>
                        </a:solidFill>
                        <a:effectLst/>
                        <a:latin typeface="Calibri" panose="020F0502020204030204" pitchFamily="34" charset="0"/>
                        <a:ea typeface="Calibri" panose="020F0502020204030204" pitchFamily="34" charset="0"/>
                      </a:endParaRPr>
                    </a:p>
                    <a:p>
                      <a:pPr algn="l">
                        <a:lnSpc>
                          <a:spcPct val="107000"/>
                        </a:lnSpc>
                        <a:spcAft>
                          <a:spcPts val="1100"/>
                        </a:spcAft>
                      </a:pPr>
                      <a:r>
                        <a:rPr lang="is-IS" sz="1100" dirty="0">
                          <a:effectLst/>
                          <a:latin typeface="Calibri" panose="020F0502020204030204" pitchFamily="34" charset="0"/>
                          <a:ea typeface="Calibri" panose="020F0502020204030204" pitchFamily="34" charset="0"/>
                        </a:rPr>
                        <a:t>Fræðsla um fjölbreytileika/mannréttindi</a:t>
                      </a:r>
                    </a:p>
                  </a:txBody>
                  <a:tcPr marL="89535" marR="895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7000"/>
                        </a:lnSpc>
                        <a:spcAft>
                          <a:spcPts val="800"/>
                        </a:spcAft>
                      </a:pPr>
                      <a:r>
                        <a:rPr lang="is-IS" sz="700">
                          <a:solidFill>
                            <a:schemeClr val="tx1"/>
                          </a:solidFill>
                          <a:effectLst/>
                        </a:rPr>
                        <a:t> </a:t>
                      </a:r>
                      <a:endParaRPr lang="is-IS" sz="70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7000"/>
                        </a:lnSpc>
                        <a:spcAft>
                          <a:spcPts val="800"/>
                        </a:spcAft>
                      </a:pPr>
                      <a:r>
                        <a:rPr lang="is-IS" sz="700" dirty="0">
                          <a:solidFill>
                            <a:schemeClr val="tx1"/>
                          </a:solidFill>
                          <a:effectLst/>
                        </a:rPr>
                        <a:t> </a:t>
                      </a:r>
                      <a:endParaRPr lang="is-IS" sz="700" dirty="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893064"/>
                  </a:ext>
                </a:extLst>
              </a:tr>
            </a:tbl>
          </a:graphicData>
        </a:graphic>
      </p:graphicFrame>
    </p:spTree>
    <p:extLst>
      <p:ext uri="{BB962C8B-B14F-4D97-AF65-F5344CB8AC3E}">
        <p14:creationId xmlns:p14="http://schemas.microsoft.com/office/powerpoint/2010/main" val="33943968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075A69D-224A-4EED-9089-17A3D80F0041}"/>
              </a:ext>
            </a:extLst>
          </p:cNvPr>
          <p:cNvSpPr>
            <a:spLocks noGrp="1"/>
          </p:cNvSpPr>
          <p:nvPr>
            <p:ph type="title"/>
          </p:nvPr>
        </p:nvSpPr>
        <p:spPr>
          <a:xfrm>
            <a:off x="3186641" y="199844"/>
            <a:ext cx="3174402" cy="900000"/>
          </a:xfrm>
        </p:spPr>
        <p:txBody>
          <a:bodyPr>
            <a:normAutofit/>
          </a:bodyPr>
          <a:lstStyle/>
          <a:p>
            <a:r>
              <a:rPr lang="is-IS" sz="2400" dirty="0">
                <a:solidFill>
                  <a:schemeClr val="bg1"/>
                </a:solidFill>
                <a:latin typeface="Calibri" panose="020F0502020204030204" pitchFamily="34" charset="0"/>
                <a:ea typeface="Calibri" panose="020F0502020204030204" pitchFamily="34" charset="0"/>
              </a:rPr>
              <a:t>Einelti - forvarnir</a:t>
            </a:r>
            <a:br>
              <a:rPr lang="is-IS" sz="2400" b="1" dirty="0">
                <a:solidFill>
                  <a:schemeClr val="bg1"/>
                </a:solidFill>
                <a:effectLst/>
                <a:latin typeface="Calibri" panose="020F0502020204030204" pitchFamily="34" charset="0"/>
                <a:ea typeface="Calibri" panose="020F0502020204030204" pitchFamily="34" charset="0"/>
              </a:rPr>
            </a:br>
            <a:endParaRPr lang="is-IS" sz="1600" dirty="0">
              <a:solidFill>
                <a:schemeClr val="bg1"/>
              </a:solidFill>
            </a:endParaRPr>
          </a:p>
        </p:txBody>
      </p:sp>
      <p:sp>
        <p:nvSpPr>
          <p:cNvPr id="12" name="TextBox 11">
            <a:extLst>
              <a:ext uri="{FF2B5EF4-FFF2-40B4-BE49-F238E27FC236}">
                <a16:creationId xmlns:a16="http://schemas.microsoft.com/office/drawing/2014/main" id="{41368D3E-9295-A67A-9ABF-D474CEC915C6}"/>
              </a:ext>
            </a:extLst>
          </p:cNvPr>
          <p:cNvSpPr txBox="1"/>
          <p:nvPr/>
        </p:nvSpPr>
        <p:spPr>
          <a:xfrm>
            <a:off x="429492" y="1670406"/>
            <a:ext cx="3818021" cy="417358"/>
          </a:xfrm>
          <a:prstGeom prst="rect">
            <a:avLst/>
          </a:prstGeom>
          <a:noFill/>
        </p:spPr>
        <p:txBody>
          <a:bodyPr wrap="square" rtlCol="0">
            <a:spAutoFit/>
          </a:bodyPr>
          <a:lstStyle/>
          <a:p>
            <a:r>
              <a:rPr lang="is-IS"/>
              <a:t>1. – 4. BEKKUR</a:t>
            </a:r>
          </a:p>
        </p:txBody>
      </p:sp>
      <p:graphicFrame>
        <p:nvGraphicFramePr>
          <p:cNvPr id="4" name="Table 3">
            <a:extLst>
              <a:ext uri="{FF2B5EF4-FFF2-40B4-BE49-F238E27FC236}">
                <a16:creationId xmlns:a16="http://schemas.microsoft.com/office/drawing/2014/main" id="{64DE34F3-32C0-8CEF-DCA6-403DB8D8C615}"/>
              </a:ext>
            </a:extLst>
          </p:cNvPr>
          <p:cNvGraphicFramePr>
            <a:graphicFrameLocks noGrp="1"/>
          </p:cNvGraphicFramePr>
          <p:nvPr>
            <p:extLst>
              <p:ext uri="{D42A27DB-BD31-4B8C-83A1-F6EECF244321}">
                <p14:modId xmlns:p14="http://schemas.microsoft.com/office/powerpoint/2010/main" val="3432416003"/>
              </p:ext>
            </p:extLst>
          </p:nvPr>
        </p:nvGraphicFramePr>
        <p:xfrm>
          <a:off x="429492" y="2434677"/>
          <a:ext cx="5958047" cy="6742577"/>
        </p:xfrm>
        <a:graphic>
          <a:graphicData uri="http://schemas.openxmlformats.org/drawingml/2006/table">
            <a:tbl>
              <a:tblPr firstRow="1" firstCol="1" bandRow="1">
                <a:tableStyleId>{5C22544A-7EE6-4342-B048-85BDC9FD1C3A}</a:tableStyleId>
              </a:tblPr>
              <a:tblGrid>
                <a:gridCol w="1901162">
                  <a:extLst>
                    <a:ext uri="{9D8B030D-6E8A-4147-A177-3AD203B41FA5}">
                      <a16:colId xmlns:a16="http://schemas.microsoft.com/office/drawing/2014/main" val="24890468"/>
                    </a:ext>
                  </a:extLst>
                </a:gridCol>
                <a:gridCol w="2524516">
                  <a:extLst>
                    <a:ext uri="{9D8B030D-6E8A-4147-A177-3AD203B41FA5}">
                      <a16:colId xmlns:a16="http://schemas.microsoft.com/office/drawing/2014/main" val="957653503"/>
                    </a:ext>
                  </a:extLst>
                </a:gridCol>
                <a:gridCol w="662707">
                  <a:extLst>
                    <a:ext uri="{9D8B030D-6E8A-4147-A177-3AD203B41FA5}">
                      <a16:colId xmlns:a16="http://schemas.microsoft.com/office/drawing/2014/main" val="199538696"/>
                    </a:ext>
                  </a:extLst>
                </a:gridCol>
                <a:gridCol w="869662">
                  <a:extLst>
                    <a:ext uri="{9D8B030D-6E8A-4147-A177-3AD203B41FA5}">
                      <a16:colId xmlns:a16="http://schemas.microsoft.com/office/drawing/2014/main" val="702745349"/>
                    </a:ext>
                  </a:extLst>
                </a:gridCol>
              </a:tblGrid>
              <a:tr h="492956">
                <a:tc>
                  <a:txBody>
                    <a:bodyPr/>
                    <a:lstStyle/>
                    <a:p>
                      <a:pPr algn="l">
                        <a:lnSpc>
                          <a:spcPct val="115000"/>
                        </a:lnSpc>
                        <a:spcAft>
                          <a:spcPts val="800"/>
                        </a:spcAft>
                      </a:pPr>
                      <a:r>
                        <a:rPr lang="is-IS" sz="700">
                          <a:solidFill>
                            <a:schemeClr val="tx1"/>
                          </a:solidFill>
                          <a:effectLst/>
                        </a:rPr>
                        <a:t>Markmið</a:t>
                      </a:r>
                      <a:endParaRPr lang="is-IS" sz="70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a:lnSpc>
                          <a:spcPct val="115000"/>
                        </a:lnSpc>
                        <a:spcAft>
                          <a:spcPts val="800"/>
                        </a:spcAft>
                      </a:pPr>
                      <a:r>
                        <a:rPr lang="is-IS" sz="700">
                          <a:solidFill>
                            <a:schemeClr val="tx1"/>
                          </a:solidFill>
                          <a:effectLst/>
                        </a:rPr>
                        <a:t>Verkefni/leiðir</a:t>
                      </a:r>
                      <a:endParaRPr lang="is-IS" sz="70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a:lnSpc>
                          <a:spcPct val="107000"/>
                        </a:lnSpc>
                        <a:spcAft>
                          <a:spcPts val="800"/>
                        </a:spcAft>
                      </a:pPr>
                      <a:r>
                        <a:rPr lang="is-IS" sz="700">
                          <a:solidFill>
                            <a:schemeClr val="tx1"/>
                          </a:solidFill>
                          <a:effectLst/>
                        </a:rPr>
                        <a:t>Ábyrgðaraðili fræðslu: </a:t>
                      </a:r>
                      <a:endParaRPr lang="is-IS" sz="70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a:lnSpc>
                          <a:spcPct val="107000"/>
                        </a:lnSpc>
                        <a:spcAft>
                          <a:spcPts val="800"/>
                        </a:spcAft>
                      </a:pPr>
                      <a:r>
                        <a:rPr lang="is-IS" sz="700">
                          <a:solidFill>
                            <a:schemeClr val="tx1"/>
                          </a:solidFill>
                          <a:effectLst/>
                        </a:rPr>
                        <a:t>Hvernig verður fræðslunni fylgt eftir:</a:t>
                      </a:r>
                      <a:endParaRPr lang="is-IS" sz="70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625762487"/>
                  </a:ext>
                </a:extLst>
              </a:tr>
              <a:tr h="6249621">
                <a:tc>
                  <a:txBody>
                    <a:bodyPr/>
                    <a:lstStyle/>
                    <a:p>
                      <a:pPr algn="l">
                        <a:lnSpc>
                          <a:spcPct val="107000"/>
                        </a:lnSpc>
                        <a:spcAft>
                          <a:spcPts val="800"/>
                        </a:spcAft>
                      </a:pPr>
                      <a:r>
                        <a:rPr lang="is-IS" sz="1100" i="1" dirty="0" err="1">
                          <a:solidFill>
                            <a:schemeClr val="tx1"/>
                          </a:solidFill>
                          <a:effectLst/>
                          <a:latin typeface="Calibri" panose="020F0502020204030204" pitchFamily="34" charset="0"/>
                          <a:ea typeface="Calibri" panose="020F0502020204030204" pitchFamily="34" charset="0"/>
                        </a:rPr>
                        <a:t>Samkend</a:t>
                      </a:r>
                      <a:endParaRPr lang="is-IS" sz="1100" dirty="0">
                        <a:solidFill>
                          <a:schemeClr val="tx1"/>
                        </a:solidFill>
                        <a:effectLst/>
                        <a:latin typeface="Calibri" panose="020F0502020204030204" pitchFamily="34" charset="0"/>
                        <a:ea typeface="Calibri" panose="020F0502020204030204" pitchFamily="34" charset="0"/>
                      </a:endParaRPr>
                    </a:p>
                    <a:p>
                      <a:pPr marL="0" lvl="0" indent="0" algn="l">
                        <a:lnSpc>
                          <a:spcPct val="107000"/>
                        </a:lnSpc>
                        <a:spcAft>
                          <a:spcPts val="800"/>
                        </a:spcAft>
                        <a:buFont typeface="Calibri" panose="020F0502020204030204" pitchFamily="34" charset="0"/>
                        <a:buNone/>
                      </a:pPr>
                      <a:r>
                        <a:rPr lang="is-IS" sz="1100" b="0" dirty="0">
                          <a:solidFill>
                            <a:schemeClr val="tx1"/>
                          </a:solidFill>
                          <a:effectLst/>
                          <a:latin typeface="Calibri" panose="020F0502020204030204" pitchFamily="34" charset="0"/>
                          <a:ea typeface="Calibri" panose="020F0502020204030204" pitchFamily="34" charset="0"/>
                        </a:rPr>
                        <a:t>Að nemendur:</a:t>
                      </a:r>
                    </a:p>
                  </a:txBody>
                  <a:tcPr marL="89535" marR="89535"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a:lnSpc>
                          <a:spcPct val="107000"/>
                        </a:lnSpc>
                        <a:spcAft>
                          <a:spcPts val="1100"/>
                        </a:spcAft>
                      </a:pPr>
                      <a:endParaRPr lang="is-IS" sz="1100" dirty="0">
                        <a:effectLst/>
                        <a:latin typeface="Calibri" panose="020F0502020204030204" pitchFamily="34" charset="0"/>
                        <a:ea typeface="Calibri" panose="020F0502020204030204" pitchFamily="34" charset="0"/>
                      </a:endParaRPr>
                    </a:p>
                  </a:txBody>
                  <a:tcPr marL="89535" marR="895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7000"/>
                        </a:lnSpc>
                        <a:spcAft>
                          <a:spcPts val="800"/>
                        </a:spcAft>
                      </a:pPr>
                      <a:r>
                        <a:rPr lang="is-IS" sz="700">
                          <a:solidFill>
                            <a:schemeClr val="tx1"/>
                          </a:solidFill>
                          <a:effectLst/>
                        </a:rPr>
                        <a:t> </a:t>
                      </a:r>
                      <a:endParaRPr lang="is-IS" sz="70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7000"/>
                        </a:lnSpc>
                        <a:spcAft>
                          <a:spcPts val="800"/>
                        </a:spcAft>
                      </a:pPr>
                      <a:r>
                        <a:rPr lang="is-IS" sz="700" dirty="0">
                          <a:solidFill>
                            <a:schemeClr val="tx1"/>
                          </a:solidFill>
                          <a:effectLst/>
                        </a:rPr>
                        <a:t> </a:t>
                      </a:r>
                      <a:endParaRPr lang="is-IS" sz="700" dirty="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893064"/>
                  </a:ext>
                </a:extLst>
              </a:tr>
            </a:tbl>
          </a:graphicData>
        </a:graphic>
      </p:graphicFrame>
    </p:spTree>
    <p:extLst>
      <p:ext uri="{BB962C8B-B14F-4D97-AF65-F5344CB8AC3E}">
        <p14:creationId xmlns:p14="http://schemas.microsoft.com/office/powerpoint/2010/main" val="19131696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9A9C37F-A366-F0DE-E6AA-F0F6B69D5227}"/>
              </a:ext>
            </a:extLst>
          </p:cNvPr>
          <p:cNvSpPr>
            <a:spLocks noGrp="1"/>
          </p:cNvSpPr>
          <p:nvPr>
            <p:ph type="ctrTitle"/>
          </p:nvPr>
        </p:nvSpPr>
        <p:spPr/>
        <p:txBody>
          <a:bodyPr>
            <a:normAutofit/>
          </a:bodyPr>
          <a:lstStyle/>
          <a:p>
            <a:r>
              <a:rPr lang="is-IS" sz="6600"/>
              <a:t>5. 7. BEKKUR</a:t>
            </a:r>
          </a:p>
        </p:txBody>
      </p:sp>
      <p:sp>
        <p:nvSpPr>
          <p:cNvPr id="5" name="Subtitle 4">
            <a:extLst>
              <a:ext uri="{FF2B5EF4-FFF2-40B4-BE49-F238E27FC236}">
                <a16:creationId xmlns:a16="http://schemas.microsoft.com/office/drawing/2014/main" id="{04C319FF-F69D-E1C9-2314-CB880C37390E}"/>
              </a:ext>
            </a:extLst>
          </p:cNvPr>
          <p:cNvSpPr>
            <a:spLocks noGrp="1"/>
          </p:cNvSpPr>
          <p:nvPr>
            <p:ph type="subTitle" idx="1"/>
          </p:nvPr>
        </p:nvSpPr>
        <p:spPr/>
        <p:txBody>
          <a:bodyPr/>
          <a:lstStyle/>
          <a:p>
            <a:r>
              <a:rPr lang="is-IS"/>
              <a:t>FORVARNIR MEÐAL BARNA GEGN KYNFERÐISLEGU OG KYNBUNDNU OFBELDI OG ÁREITNI</a:t>
            </a:r>
          </a:p>
        </p:txBody>
      </p:sp>
      <p:pic>
        <p:nvPicPr>
          <p:cNvPr id="3" name="Picture 2">
            <a:extLst>
              <a:ext uri="{FF2B5EF4-FFF2-40B4-BE49-F238E27FC236}">
                <a16:creationId xmlns:a16="http://schemas.microsoft.com/office/drawing/2014/main" id="{72711F5F-BD76-D204-81CE-71ABF8CC8705}"/>
              </a:ext>
            </a:extLst>
          </p:cNvPr>
          <p:cNvPicPr>
            <a:picLocks noChangeAspect="1"/>
          </p:cNvPicPr>
          <p:nvPr/>
        </p:nvPicPr>
        <p:blipFill>
          <a:blip r:embed="rId2"/>
          <a:stretch>
            <a:fillRect/>
          </a:stretch>
        </p:blipFill>
        <p:spPr>
          <a:xfrm>
            <a:off x="137160" y="216489"/>
            <a:ext cx="3048000" cy="1095375"/>
          </a:xfrm>
          <a:prstGeom prst="rect">
            <a:avLst/>
          </a:prstGeom>
        </p:spPr>
      </p:pic>
    </p:spTree>
    <p:extLst>
      <p:ext uri="{BB962C8B-B14F-4D97-AF65-F5344CB8AC3E}">
        <p14:creationId xmlns:p14="http://schemas.microsoft.com/office/powerpoint/2010/main" val="3821903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075A69D-224A-4EED-9089-17A3D80F0041}"/>
              </a:ext>
            </a:extLst>
          </p:cNvPr>
          <p:cNvSpPr>
            <a:spLocks noGrp="1"/>
          </p:cNvSpPr>
          <p:nvPr>
            <p:ph type="title"/>
          </p:nvPr>
        </p:nvSpPr>
        <p:spPr>
          <a:xfrm>
            <a:off x="3186641" y="199844"/>
            <a:ext cx="3174402" cy="900000"/>
          </a:xfrm>
        </p:spPr>
        <p:txBody>
          <a:bodyPr>
            <a:normAutofit fontScale="90000"/>
          </a:bodyPr>
          <a:lstStyle/>
          <a:p>
            <a:r>
              <a:rPr lang="is-IS" sz="2500">
                <a:solidFill>
                  <a:srgbClr val="FFFFFF"/>
                </a:solidFill>
              </a:rPr>
              <a:t>HEILBRIGÐI</a:t>
            </a:r>
            <a:br>
              <a:rPr lang="is-IS" sz="2500">
                <a:solidFill>
                  <a:srgbClr val="FFFFFF"/>
                </a:solidFill>
              </a:rPr>
            </a:br>
            <a:r>
              <a:rPr lang="is-IS" sz="1800">
                <a:solidFill>
                  <a:schemeClr val="bg1"/>
                </a:solidFill>
                <a:effectLst/>
                <a:latin typeface="Calibri" panose="020F0502020204030204" pitchFamily="34" charset="0"/>
                <a:ea typeface="Calibri" panose="020F0502020204030204" pitchFamily="34" charset="0"/>
              </a:rPr>
              <a:t>(Líkaminn minn, kynfræðsla, kynvitund, félagsfærni, seigla og sjálfsefling)</a:t>
            </a:r>
            <a:endParaRPr lang="is-IS" sz="2800">
              <a:solidFill>
                <a:schemeClr val="bg1"/>
              </a:solidFill>
            </a:endParaRPr>
          </a:p>
        </p:txBody>
      </p:sp>
      <p:graphicFrame>
        <p:nvGraphicFramePr>
          <p:cNvPr id="9" name="Table 8">
            <a:extLst>
              <a:ext uri="{FF2B5EF4-FFF2-40B4-BE49-F238E27FC236}">
                <a16:creationId xmlns:a16="http://schemas.microsoft.com/office/drawing/2014/main" id="{31EBF3C3-E600-D930-064B-B88D9DEF5739}"/>
              </a:ext>
            </a:extLst>
          </p:cNvPr>
          <p:cNvGraphicFramePr>
            <a:graphicFrameLocks noGrp="1"/>
          </p:cNvGraphicFramePr>
          <p:nvPr>
            <p:extLst>
              <p:ext uri="{D42A27DB-BD31-4B8C-83A1-F6EECF244321}">
                <p14:modId xmlns:p14="http://schemas.microsoft.com/office/powerpoint/2010/main" val="632461314"/>
              </p:ext>
            </p:extLst>
          </p:nvPr>
        </p:nvGraphicFramePr>
        <p:xfrm>
          <a:off x="463224" y="2442366"/>
          <a:ext cx="5931551" cy="6572845"/>
        </p:xfrm>
        <a:graphic>
          <a:graphicData uri="http://schemas.openxmlformats.org/drawingml/2006/table">
            <a:tbl>
              <a:tblPr firstRow="1" firstCol="1" bandRow="1">
                <a:tableStyleId>{5C22544A-7EE6-4342-B048-85BDC9FD1C3A}</a:tableStyleId>
              </a:tblPr>
              <a:tblGrid>
                <a:gridCol w="1886784">
                  <a:extLst>
                    <a:ext uri="{9D8B030D-6E8A-4147-A177-3AD203B41FA5}">
                      <a16:colId xmlns:a16="http://schemas.microsoft.com/office/drawing/2014/main" val="24890468"/>
                    </a:ext>
                  </a:extLst>
                </a:gridCol>
                <a:gridCol w="2551601">
                  <a:extLst>
                    <a:ext uri="{9D8B030D-6E8A-4147-A177-3AD203B41FA5}">
                      <a16:colId xmlns:a16="http://schemas.microsoft.com/office/drawing/2014/main" val="957653503"/>
                    </a:ext>
                  </a:extLst>
                </a:gridCol>
                <a:gridCol w="623504">
                  <a:extLst>
                    <a:ext uri="{9D8B030D-6E8A-4147-A177-3AD203B41FA5}">
                      <a16:colId xmlns:a16="http://schemas.microsoft.com/office/drawing/2014/main" val="199538696"/>
                    </a:ext>
                  </a:extLst>
                </a:gridCol>
                <a:gridCol w="869662">
                  <a:extLst>
                    <a:ext uri="{9D8B030D-6E8A-4147-A177-3AD203B41FA5}">
                      <a16:colId xmlns:a16="http://schemas.microsoft.com/office/drawing/2014/main" val="702745349"/>
                    </a:ext>
                  </a:extLst>
                </a:gridCol>
              </a:tblGrid>
              <a:tr h="423548">
                <a:tc>
                  <a:txBody>
                    <a:bodyPr/>
                    <a:lstStyle/>
                    <a:p>
                      <a:pPr algn="l">
                        <a:lnSpc>
                          <a:spcPct val="115000"/>
                        </a:lnSpc>
                        <a:spcAft>
                          <a:spcPts val="800"/>
                        </a:spcAft>
                      </a:pPr>
                      <a:r>
                        <a:rPr lang="is-IS" sz="700">
                          <a:solidFill>
                            <a:schemeClr val="tx1"/>
                          </a:solidFill>
                          <a:effectLst/>
                        </a:rPr>
                        <a:t>Markmið</a:t>
                      </a:r>
                      <a:endParaRPr lang="is-IS" sz="70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a:lnSpc>
                          <a:spcPct val="115000"/>
                        </a:lnSpc>
                        <a:spcAft>
                          <a:spcPts val="800"/>
                        </a:spcAft>
                      </a:pPr>
                      <a:r>
                        <a:rPr lang="is-IS" sz="700">
                          <a:solidFill>
                            <a:schemeClr val="tx1"/>
                          </a:solidFill>
                          <a:effectLst/>
                        </a:rPr>
                        <a:t>Verkefni/leiðir</a:t>
                      </a:r>
                      <a:endParaRPr lang="is-IS" sz="70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a:lnSpc>
                          <a:spcPct val="107000"/>
                        </a:lnSpc>
                        <a:spcAft>
                          <a:spcPts val="800"/>
                        </a:spcAft>
                      </a:pPr>
                      <a:r>
                        <a:rPr lang="is-IS" sz="700">
                          <a:solidFill>
                            <a:schemeClr val="tx1"/>
                          </a:solidFill>
                          <a:effectLst/>
                        </a:rPr>
                        <a:t>Ábyrgðaraðili fræðslu: </a:t>
                      </a:r>
                      <a:endParaRPr lang="is-IS" sz="70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a:lnSpc>
                          <a:spcPct val="107000"/>
                        </a:lnSpc>
                        <a:spcAft>
                          <a:spcPts val="800"/>
                        </a:spcAft>
                      </a:pPr>
                      <a:r>
                        <a:rPr lang="is-IS" sz="700">
                          <a:solidFill>
                            <a:schemeClr val="tx1"/>
                          </a:solidFill>
                          <a:effectLst/>
                        </a:rPr>
                        <a:t>Hvernig verður fræðslunni fylgt eftir:</a:t>
                      </a:r>
                      <a:endParaRPr lang="is-IS" sz="70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625762487"/>
                  </a:ext>
                </a:extLst>
              </a:tr>
              <a:tr h="6149297">
                <a:tc>
                  <a:txBody>
                    <a:bodyPr/>
                    <a:lstStyle/>
                    <a:p>
                      <a:pPr algn="l">
                        <a:lnSpc>
                          <a:spcPct val="107000"/>
                        </a:lnSpc>
                        <a:spcAft>
                          <a:spcPts val="800"/>
                        </a:spcAft>
                      </a:pPr>
                      <a:r>
                        <a:rPr lang="is-IS" sz="1100" i="1" dirty="0">
                          <a:solidFill>
                            <a:schemeClr val="tx1"/>
                          </a:solidFill>
                          <a:effectLst/>
                          <a:latin typeface="Calibri" panose="020F0502020204030204" pitchFamily="34" charset="0"/>
                          <a:ea typeface="Calibri" panose="020F0502020204030204" pitchFamily="34" charset="0"/>
                        </a:rPr>
                        <a:t>Félagsfærni, seigla og sjálfsefling:</a:t>
                      </a:r>
                      <a:endParaRPr lang="is-IS" sz="1100" dirty="0">
                        <a:solidFill>
                          <a:schemeClr val="tx1"/>
                        </a:solidFill>
                        <a:effectLst/>
                        <a:latin typeface="Calibri" panose="020F0502020204030204" pitchFamily="34" charset="0"/>
                        <a:ea typeface="Calibri" panose="020F0502020204030204" pitchFamily="34" charset="0"/>
                      </a:endParaRPr>
                    </a:p>
                    <a:p>
                      <a:pPr algn="l">
                        <a:lnSpc>
                          <a:spcPct val="100000"/>
                        </a:lnSpc>
                        <a:spcAft>
                          <a:spcPts val="0"/>
                        </a:spcAft>
                      </a:pPr>
                      <a:r>
                        <a:rPr lang="is-IS" sz="1100" b="0" dirty="0">
                          <a:solidFill>
                            <a:schemeClr val="tx1"/>
                          </a:solidFill>
                          <a:effectLst/>
                          <a:latin typeface="Calibri" panose="020F0502020204030204" pitchFamily="34" charset="0"/>
                          <a:ea typeface="Calibri" panose="020F0502020204030204" pitchFamily="34" charset="0"/>
                        </a:rPr>
                        <a:t>Að nemendur</a:t>
                      </a:r>
                    </a:p>
                    <a:p>
                      <a:pPr algn="l">
                        <a:lnSpc>
                          <a:spcPct val="100000"/>
                        </a:lnSpc>
                        <a:spcAft>
                          <a:spcPts val="0"/>
                        </a:spcAft>
                      </a:pPr>
                      <a:endParaRPr lang="is-IS" sz="1100" b="0" dirty="0">
                        <a:solidFill>
                          <a:schemeClr val="tx1"/>
                        </a:solidFill>
                        <a:effectLst/>
                        <a:latin typeface="Calibri" panose="020F0502020204030204" pitchFamily="34" charset="0"/>
                        <a:ea typeface="Calibri" panose="020F0502020204030204" pitchFamily="34" charset="0"/>
                      </a:endParaRPr>
                    </a:p>
                    <a:p>
                      <a:pPr marL="342900" lvl="0" indent="-342900" algn="l">
                        <a:lnSpc>
                          <a:spcPct val="100000"/>
                        </a:lnSpc>
                        <a:spcAft>
                          <a:spcPts val="0"/>
                        </a:spcAft>
                        <a:buFont typeface="Symbol" panose="05050102010706020507" pitchFamily="18" charset="2"/>
                        <a:buChar char="-"/>
                      </a:pPr>
                      <a:r>
                        <a:rPr lang="is-IS" sz="11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Þekki og hafi skilningur á tilfinningum.</a:t>
                      </a:r>
                    </a:p>
                    <a:p>
                      <a:pPr marL="342900" lvl="0" indent="-342900" algn="l">
                        <a:lnSpc>
                          <a:spcPct val="100000"/>
                        </a:lnSpc>
                        <a:spcAft>
                          <a:spcPts val="0"/>
                        </a:spcAft>
                        <a:buFont typeface="Symbol" panose="05050102010706020507" pitchFamily="18" charset="2"/>
                        <a:buChar char="-"/>
                      </a:pPr>
                      <a:r>
                        <a:rPr lang="is-IS" sz="11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Þjálfi tilfinningastjórn.</a:t>
                      </a:r>
                    </a:p>
                    <a:p>
                      <a:pPr marL="342900" lvl="0" indent="-342900" algn="l">
                        <a:lnSpc>
                          <a:spcPct val="100000"/>
                        </a:lnSpc>
                        <a:spcAft>
                          <a:spcPts val="0"/>
                        </a:spcAft>
                        <a:buFont typeface="Symbol" panose="05050102010706020507" pitchFamily="18" charset="2"/>
                        <a:buChar char="-"/>
                      </a:pPr>
                      <a:r>
                        <a:rPr lang="is-IS" sz="11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Þjálfi hæfni til að gera grein fyrir mörkun sínum, að setja mörk og virða mörk annarra. </a:t>
                      </a:r>
                    </a:p>
                    <a:p>
                      <a:pPr marL="342900" lvl="0" indent="-342900" algn="l">
                        <a:lnSpc>
                          <a:spcPct val="100000"/>
                        </a:lnSpc>
                        <a:spcAft>
                          <a:spcPts val="0"/>
                        </a:spcAft>
                        <a:buFont typeface="Symbol" panose="05050102010706020507" pitchFamily="18" charset="2"/>
                        <a:buChar char="-"/>
                      </a:pPr>
                      <a:r>
                        <a:rPr lang="is-IS" sz="11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Þjálfi virkra hlustun</a:t>
                      </a:r>
                    </a:p>
                    <a:p>
                      <a:pPr marL="342900" lvl="0" indent="-342900" algn="l">
                        <a:lnSpc>
                          <a:spcPct val="100000"/>
                        </a:lnSpc>
                        <a:spcAft>
                          <a:spcPts val="0"/>
                        </a:spcAft>
                        <a:buFont typeface="Symbol" panose="05050102010706020507" pitchFamily="18" charset="2"/>
                        <a:buChar char="-"/>
                      </a:pPr>
                      <a:r>
                        <a:rPr lang="is-IS" sz="11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Þjálfi færni til að leysa úr ágreiningi.</a:t>
                      </a:r>
                    </a:p>
                    <a:p>
                      <a:pPr algn="l">
                        <a:lnSpc>
                          <a:spcPct val="100000"/>
                        </a:lnSpc>
                        <a:spcAft>
                          <a:spcPts val="0"/>
                        </a:spcAft>
                      </a:pPr>
                      <a:r>
                        <a:rPr lang="is-IS" sz="1100" dirty="0">
                          <a:solidFill>
                            <a:schemeClr val="tx1"/>
                          </a:solidFill>
                          <a:effectLst/>
                          <a:latin typeface="Calibri" panose="020F0502020204030204" pitchFamily="34" charset="0"/>
                          <a:ea typeface="Calibri" panose="020F0502020204030204" pitchFamily="34" charset="0"/>
                        </a:rPr>
                        <a:t> </a:t>
                      </a:r>
                    </a:p>
                    <a:p>
                      <a:pPr algn="l">
                        <a:lnSpc>
                          <a:spcPct val="100000"/>
                        </a:lnSpc>
                        <a:spcAft>
                          <a:spcPts val="0"/>
                        </a:spcAft>
                      </a:pPr>
                      <a:r>
                        <a:rPr lang="is-IS" sz="1100" i="1" dirty="0">
                          <a:solidFill>
                            <a:schemeClr val="tx1"/>
                          </a:solidFill>
                          <a:effectLst/>
                          <a:latin typeface="Calibri" panose="020F0502020204030204" pitchFamily="34" charset="0"/>
                          <a:ea typeface="Calibri" panose="020F0502020204030204" pitchFamily="34" charset="0"/>
                        </a:rPr>
                        <a:t>Líkaminn, kynfræðsla og kynvitund:</a:t>
                      </a:r>
                    </a:p>
                    <a:p>
                      <a:pPr algn="l">
                        <a:lnSpc>
                          <a:spcPct val="100000"/>
                        </a:lnSpc>
                        <a:spcAft>
                          <a:spcPts val="0"/>
                        </a:spcAft>
                      </a:pPr>
                      <a:endParaRPr lang="is-IS" sz="1100" dirty="0">
                        <a:solidFill>
                          <a:schemeClr val="tx1"/>
                        </a:solidFill>
                        <a:effectLst/>
                        <a:latin typeface="Calibri" panose="020F0502020204030204" pitchFamily="34" charset="0"/>
                        <a:ea typeface="Calibri" panose="020F0502020204030204" pitchFamily="34" charset="0"/>
                      </a:endParaRPr>
                    </a:p>
                    <a:p>
                      <a:pPr marL="342900" lvl="0" indent="-342900" algn="l">
                        <a:lnSpc>
                          <a:spcPct val="100000"/>
                        </a:lnSpc>
                        <a:spcAft>
                          <a:spcPts val="0"/>
                        </a:spcAft>
                        <a:buFont typeface="Calibri" panose="020F0502020204030204" pitchFamily="34" charset="0"/>
                        <a:buChar char="-"/>
                      </a:pPr>
                      <a:r>
                        <a:rPr lang="is-I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Öðlist þekkingu á kynþroska og breytingar sem koma í kjölfar hormóna-breytinga þessum aldri.</a:t>
                      </a:r>
                    </a:p>
                  </a:txBody>
                  <a:tcPr marL="89535" marR="89535"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a:lnSpc>
                          <a:spcPct val="107000"/>
                        </a:lnSpc>
                        <a:spcAft>
                          <a:spcPts val="800"/>
                        </a:spcAft>
                      </a:pPr>
                      <a:r>
                        <a:rPr lang="is-IS" sz="1100" dirty="0">
                          <a:solidFill>
                            <a:schemeClr val="tx1"/>
                          </a:solidFill>
                          <a:effectLst/>
                          <a:latin typeface="Calibri" panose="020F0502020204030204" pitchFamily="34" charset="0"/>
                          <a:ea typeface="Calibri" panose="020F0502020204030204" pitchFamily="34" charset="0"/>
                        </a:rPr>
                        <a:t>Kynfræðsla sett í skólanámskrár.</a:t>
                      </a:r>
                    </a:p>
                    <a:p>
                      <a:pPr algn="l">
                        <a:lnSpc>
                          <a:spcPct val="107000"/>
                        </a:lnSpc>
                        <a:spcAft>
                          <a:spcPts val="800"/>
                        </a:spcAft>
                      </a:pPr>
                      <a:r>
                        <a:rPr lang="is-IS" sz="1100" dirty="0">
                          <a:solidFill>
                            <a:schemeClr val="tx1"/>
                          </a:solidFill>
                          <a:effectLst/>
                          <a:latin typeface="Calibri" panose="020F0502020204030204" pitchFamily="34" charset="0"/>
                          <a:ea typeface="Calibri" panose="020F0502020204030204" pitchFamily="34" charset="0"/>
                        </a:rPr>
                        <a:t>Kynfræðsla fyrir öll aldursstig. Hugmyndir að námsefni, kveikjum og kennsluleiðbeiningum auk annars fróðleiks. Verkefnið </a:t>
                      </a:r>
                      <a:r>
                        <a:rPr lang="is-IS" sz="1100" u="sng" dirty="0">
                          <a:solidFill>
                            <a:schemeClr val="tx1"/>
                          </a:solidFill>
                          <a:effectLst/>
                          <a:latin typeface="Calibri" panose="020F0502020204030204" pitchFamily="34" charset="0"/>
                          <a:ea typeface="Calibri" panose="020F0502020204030204" pitchFamily="34" charset="0"/>
                          <a:hlinkClick r:id="rId3">
                            <a:extLst>
                              <a:ext uri="{A12FA001-AC4F-418D-AE19-62706E023703}">
                                <ahyp:hlinkClr xmlns:ahyp="http://schemas.microsoft.com/office/drawing/2018/hyperlinkcolor" val="tx"/>
                              </a:ext>
                            </a:extLst>
                          </a:hlinkClick>
                        </a:rPr>
                        <a:t>Vika6</a:t>
                      </a:r>
                      <a:r>
                        <a:rPr lang="is-IS" sz="1100" dirty="0">
                          <a:solidFill>
                            <a:schemeClr val="tx1"/>
                          </a:solidFill>
                          <a:effectLst/>
                          <a:latin typeface="Calibri" panose="020F0502020204030204" pitchFamily="34" charset="0"/>
                          <a:ea typeface="Calibri" panose="020F0502020204030204" pitchFamily="34" charset="0"/>
                        </a:rPr>
                        <a:t> hjá Skóla- og frístundasviði Reykjavíkurborgar sem fyrirmynd.</a:t>
                      </a:r>
                      <a:r>
                        <a:rPr lang="is-IS" sz="1100" u="none" dirty="0">
                          <a:solidFill>
                            <a:schemeClr val="tx1"/>
                          </a:solidFill>
                          <a:effectLst/>
                          <a:latin typeface="Calibri" panose="020F0502020204030204" pitchFamily="34" charset="0"/>
                          <a:ea typeface="Calibri" panose="020F0502020204030204" pitchFamily="34" charset="0"/>
                        </a:rPr>
                        <a:t> </a:t>
                      </a:r>
                    </a:p>
                    <a:p>
                      <a:pPr algn="l">
                        <a:lnSpc>
                          <a:spcPct val="107000"/>
                        </a:lnSpc>
                        <a:spcAft>
                          <a:spcPts val="800"/>
                        </a:spcAft>
                      </a:pPr>
                      <a:r>
                        <a:rPr lang="is-IS" sz="1100" u="sng" dirty="0">
                          <a:solidFill>
                            <a:srgbClr val="3180BC"/>
                          </a:solidFill>
                          <a:effectLst/>
                          <a:latin typeface="Calibri" panose="020F0502020204030204" pitchFamily="34" charset="0"/>
                          <a:ea typeface="Calibri" panose="020F0502020204030204" pitchFamily="34" charset="0"/>
                          <a:hlinkClick r:id="rId4">
                            <a:extLst>
                              <a:ext uri="{A12FA001-AC4F-418D-AE19-62706E023703}">
                                <ahyp:hlinkClr xmlns:ahyp="http://schemas.microsoft.com/office/drawing/2018/hyperlinkcolor" val="tx"/>
                              </a:ext>
                            </a:extLst>
                          </a:hlinkClick>
                        </a:rPr>
                        <a:t>Efni </a:t>
                      </a:r>
                      <a:r>
                        <a:rPr lang="is-IS" sz="1100" u="sng" dirty="0">
                          <a:solidFill>
                            <a:schemeClr val="tx1"/>
                          </a:solidFill>
                          <a:effectLst/>
                          <a:latin typeface="Calibri" panose="020F0502020204030204" pitchFamily="34" charset="0"/>
                          <a:ea typeface="Calibri" panose="020F0502020204030204" pitchFamily="34" charset="0"/>
                          <a:hlinkClick r:id="rId4">
                            <a:extLst>
                              <a:ext uri="{A12FA001-AC4F-418D-AE19-62706E023703}">
                                <ahyp:hlinkClr xmlns:ahyp="http://schemas.microsoft.com/office/drawing/2018/hyperlinkcolor" val="tx"/>
                              </a:ext>
                            </a:extLst>
                          </a:hlinkClick>
                        </a:rPr>
                        <a:t>fyrir kynfræðslu</a:t>
                      </a:r>
                      <a:r>
                        <a:rPr lang="is-IS" sz="1100" dirty="0">
                          <a:solidFill>
                            <a:schemeClr val="tx1"/>
                          </a:solidFill>
                          <a:effectLst/>
                          <a:latin typeface="Calibri" panose="020F0502020204030204" pitchFamily="34" charset="0"/>
                          <a:ea typeface="Calibri" panose="020F0502020204030204" pitchFamily="34" charset="0"/>
                        </a:rPr>
                        <a:t> Indiana Rós </a:t>
                      </a:r>
                      <a:r>
                        <a:rPr lang="is-IS" sz="1100" dirty="0" err="1">
                          <a:solidFill>
                            <a:schemeClr val="tx1"/>
                          </a:solidFill>
                          <a:effectLst/>
                          <a:latin typeface="Calibri" panose="020F0502020204030204" pitchFamily="34" charset="0"/>
                          <a:ea typeface="Calibri" panose="020F0502020204030204" pitchFamily="34" charset="0"/>
                        </a:rPr>
                        <a:t>kynfærðingur</a:t>
                      </a:r>
                      <a:endParaRPr lang="is-IS" sz="1100" dirty="0">
                        <a:solidFill>
                          <a:schemeClr val="tx1"/>
                        </a:solidFill>
                        <a:effectLst/>
                        <a:latin typeface="Calibri" panose="020F0502020204030204" pitchFamily="34" charset="0"/>
                        <a:ea typeface="Calibri" panose="020F0502020204030204" pitchFamily="34" charset="0"/>
                      </a:endParaRPr>
                    </a:p>
                    <a:p>
                      <a:pPr algn="l">
                        <a:lnSpc>
                          <a:spcPct val="107000"/>
                        </a:lnSpc>
                        <a:spcAft>
                          <a:spcPts val="800"/>
                        </a:spcAft>
                      </a:pPr>
                      <a:r>
                        <a:rPr lang="is-IS" sz="1100" dirty="0">
                          <a:solidFill>
                            <a:schemeClr val="tx1"/>
                          </a:solidFill>
                          <a:effectLst/>
                          <a:latin typeface="Calibri" panose="020F0502020204030204" pitchFamily="34" charset="0"/>
                          <a:ea typeface="Calibri" panose="020F0502020204030204" pitchFamily="34" charset="0"/>
                        </a:rPr>
                        <a:t>Örugg Saman - Embætti Landlæknis</a:t>
                      </a:r>
                    </a:p>
                    <a:p>
                      <a:pPr marL="0" marR="0" lvl="0" indent="0" algn="l" defTabSz="257188" rtl="0" eaLnBrk="1" fontAlgn="auto" latinLnBrk="0" hangingPunct="1">
                        <a:lnSpc>
                          <a:spcPct val="107000"/>
                        </a:lnSpc>
                        <a:spcBef>
                          <a:spcPts val="0"/>
                        </a:spcBef>
                        <a:spcAft>
                          <a:spcPts val="800"/>
                        </a:spcAft>
                        <a:buClrTx/>
                        <a:buSzTx/>
                        <a:buFontTx/>
                        <a:buNone/>
                        <a:tabLst/>
                        <a:defRPr/>
                      </a:pPr>
                      <a:r>
                        <a:rPr lang="is-IS" sz="1100" dirty="0">
                          <a:solidFill>
                            <a:schemeClr val="tx1"/>
                          </a:solidFill>
                          <a:effectLst/>
                          <a:latin typeface="Calibri" panose="020F0502020204030204" pitchFamily="34" charset="0"/>
                          <a:ea typeface="Calibri" panose="020F0502020204030204" pitchFamily="34" charset="0"/>
                        </a:rPr>
                        <a:t>Jafnvægi í stafrænni netnotkun  </a:t>
                      </a:r>
                      <a:r>
                        <a:rPr lang="is-IS" sz="1100" b="1" dirty="0">
                          <a:solidFill>
                            <a:schemeClr val="tx1"/>
                          </a:solidFill>
                          <a:effectLst/>
                          <a:latin typeface="Calibri" panose="020F0502020204030204" pitchFamily="34" charset="0"/>
                          <a:ea typeface="Calibri" panose="020F0502020204030204" pitchFamily="34" charset="0"/>
                        </a:rPr>
                        <a:t>Vitundin.is</a:t>
                      </a:r>
                      <a:r>
                        <a:rPr lang="is-IS" sz="1100" dirty="0">
                          <a:solidFill>
                            <a:schemeClr val="tx1"/>
                          </a:solidFill>
                          <a:effectLst/>
                          <a:latin typeface="Calibri" panose="020F0502020204030204" pitchFamily="34" charset="0"/>
                          <a:ea typeface="Calibri" panose="020F0502020204030204" pitchFamily="34" charset="0"/>
                        </a:rPr>
                        <a:t>  </a:t>
                      </a:r>
                    </a:p>
                  </a:txBody>
                  <a:tcPr marL="89535" marR="895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7000"/>
                        </a:lnSpc>
                        <a:spcAft>
                          <a:spcPts val="800"/>
                        </a:spcAft>
                      </a:pPr>
                      <a:r>
                        <a:rPr lang="is-IS" sz="700">
                          <a:solidFill>
                            <a:schemeClr val="tx1"/>
                          </a:solidFill>
                          <a:effectLst/>
                        </a:rPr>
                        <a:t> </a:t>
                      </a:r>
                      <a:endParaRPr lang="is-IS" sz="700">
                        <a:solidFill>
                          <a:schemeClr val="tx1"/>
                        </a:solidFill>
                        <a:effectLst/>
                        <a:latin typeface="Calibri" panose="020F0502020204030204" pitchFamily="34" charset="0"/>
                        <a:ea typeface="Calibri" panose="020F0502020204030204" pitchFamily="34" charset="0"/>
                      </a:endParaRPr>
                    </a:p>
                  </a:txBody>
                  <a:tcPr marL="46191" marR="461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7000"/>
                        </a:lnSpc>
                        <a:spcAft>
                          <a:spcPts val="800"/>
                        </a:spcAft>
                      </a:pPr>
                      <a:endParaRPr lang="is-IS" sz="1100" dirty="0">
                        <a:effectLst/>
                        <a:latin typeface="Calibri" panose="020F0502020204030204" pitchFamily="34" charset="0"/>
                        <a:ea typeface="Calibri" panose="020F0502020204030204" pitchFamily="34" charset="0"/>
                      </a:endParaRPr>
                    </a:p>
                  </a:txBody>
                  <a:tcPr marL="89535" marR="895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893064"/>
                  </a:ext>
                </a:extLst>
              </a:tr>
            </a:tbl>
          </a:graphicData>
        </a:graphic>
      </p:graphicFrame>
      <p:sp>
        <p:nvSpPr>
          <p:cNvPr id="12" name="TextBox 11">
            <a:extLst>
              <a:ext uri="{FF2B5EF4-FFF2-40B4-BE49-F238E27FC236}">
                <a16:creationId xmlns:a16="http://schemas.microsoft.com/office/drawing/2014/main" id="{41368D3E-9295-A67A-9ABF-D474CEC915C6}"/>
              </a:ext>
            </a:extLst>
          </p:cNvPr>
          <p:cNvSpPr txBox="1"/>
          <p:nvPr/>
        </p:nvSpPr>
        <p:spPr>
          <a:xfrm>
            <a:off x="429492" y="1670406"/>
            <a:ext cx="3818021" cy="417358"/>
          </a:xfrm>
          <a:prstGeom prst="rect">
            <a:avLst/>
          </a:prstGeom>
          <a:noFill/>
        </p:spPr>
        <p:txBody>
          <a:bodyPr wrap="square" rtlCol="0">
            <a:spAutoFit/>
          </a:bodyPr>
          <a:lstStyle/>
          <a:p>
            <a:r>
              <a:rPr lang="is-IS"/>
              <a:t>5. – 7. BEKKUR</a:t>
            </a:r>
          </a:p>
        </p:txBody>
      </p:sp>
    </p:spTree>
    <p:extLst>
      <p:ext uri="{BB962C8B-B14F-4D97-AF65-F5344CB8AC3E}">
        <p14:creationId xmlns:p14="http://schemas.microsoft.com/office/powerpoint/2010/main" val="306777119"/>
      </p:ext>
    </p:extLst>
  </p:cSld>
  <p:clrMapOvr>
    <a:masterClrMapping/>
  </p:clrMapOvr>
</p:sld>
</file>

<file path=ppt/theme/theme1.xml><?xml version="1.0" encoding="utf-8"?>
<a:theme xmlns:a="http://schemas.openxmlformats.org/drawingml/2006/main" name="Kopavogur">
  <a:themeElements>
    <a:clrScheme name="Custom 2">
      <a:dk1>
        <a:srgbClr val="000000"/>
      </a:dk1>
      <a:lt1>
        <a:srgbClr val="FFFFFF"/>
      </a:lt1>
      <a:dk2>
        <a:srgbClr val="00617F"/>
      </a:dk2>
      <a:lt2>
        <a:srgbClr val="DAD9D6"/>
      </a:lt2>
      <a:accent1>
        <a:srgbClr val="0F98BD"/>
      </a:accent1>
      <a:accent2>
        <a:srgbClr val="C2044D"/>
      </a:accent2>
      <a:accent3>
        <a:srgbClr val="80DC43"/>
      </a:accent3>
      <a:accent4>
        <a:srgbClr val="2700A2"/>
      </a:accent4>
      <a:accent5>
        <a:srgbClr val="048138"/>
      </a:accent5>
      <a:accent6>
        <a:srgbClr val="E65446"/>
      </a:accent6>
      <a:hlink>
        <a:srgbClr val="3180BC"/>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FDE38AB05F69946BCD837D7ABA88289" ma:contentTypeVersion="4" ma:contentTypeDescription="Create a new document." ma:contentTypeScope="" ma:versionID="c1374e8485de30f732c773775a0634ea">
  <xsd:schema xmlns:xsd="http://www.w3.org/2001/XMLSchema" xmlns:xs="http://www.w3.org/2001/XMLSchema" xmlns:p="http://schemas.microsoft.com/office/2006/metadata/properties" xmlns:ns2="46fa6641-5c76-4d5a-9bf2-226c8a5496ad" targetNamespace="http://schemas.microsoft.com/office/2006/metadata/properties" ma:root="true" ma:fieldsID="189b5baacd91281ba0226b74127ab58a" ns2:_="">
    <xsd:import namespace="46fa6641-5c76-4d5a-9bf2-226c8a5496a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6fa6641-5c76-4d5a-9bf2-226c8a5496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0BEFAB0-0A6F-4671-9AA1-7FA2FE58D7D9}">
  <ds:schemaRefs>
    <ds:schemaRef ds:uri="http://schemas.microsoft.com/sharepoint/v3/contenttype/forms"/>
  </ds:schemaRefs>
</ds:datastoreItem>
</file>

<file path=customXml/itemProps2.xml><?xml version="1.0" encoding="utf-8"?>
<ds:datastoreItem xmlns:ds="http://schemas.openxmlformats.org/officeDocument/2006/customXml" ds:itemID="{2B1D106D-AE78-456B-9CB1-2B3773932771}">
  <ds:schemaRefs>
    <ds:schemaRef ds:uri="46fa6641-5c76-4d5a-9bf2-226c8a5496a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B0A6FA04-63A8-4071-B465-0D364FCAA918}">
  <ds:schemaRefs>
    <ds:schemaRef ds:uri="http://www.w3.org/XML/1998/namespace"/>
    <ds:schemaRef ds:uri="46fa6641-5c76-4d5a-9bf2-226c8a5496ad"/>
    <ds:schemaRef ds:uri="http://schemas.microsoft.com/office/2006/documentManagement/types"/>
    <ds:schemaRef ds:uri="http://purl.org/dc/terms/"/>
    <ds:schemaRef ds:uri="http://schemas.microsoft.com/office/infopath/2007/PartnerControls"/>
    <ds:schemaRef ds:uri="http://purl.org/dc/dcmitype/"/>
    <ds:schemaRef ds:uri="http://schemas.openxmlformats.org/package/2006/metadata/core-properties"/>
    <ds:schemaRef ds:uri="http://schemas.microsoft.com/office/2006/metadata/propertie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
  <TotalTime>352</TotalTime>
  <Words>2301</Words>
  <Application>Microsoft Office PowerPoint</Application>
  <PresentationFormat>A4 Paper (210x297 mm)</PresentationFormat>
  <Paragraphs>325</Paragraphs>
  <Slides>21</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IBM Plex Sans</vt:lpstr>
      <vt:lpstr>Symbol</vt:lpstr>
      <vt:lpstr>Kopavogur</vt:lpstr>
      <vt:lpstr>Forvarnir Viðmið fyrir grunnskóla og frístundastarf í grunnskólum um gerð forvarnaráætlunar  </vt:lpstr>
      <vt:lpstr>Formáli</vt:lpstr>
      <vt:lpstr>1. - 4. BEKKUR</vt:lpstr>
      <vt:lpstr>HEILBRIGÐI (Líkaminn minn, kynfræðsla, kynvitund, félagsfærni, seigla og sjálfsefling)</vt:lpstr>
      <vt:lpstr>ÖRYGGI ( ofbeldi, áreiti, netöryggi)</vt:lpstr>
      <vt:lpstr>FJÖLBREYTILEIKI (fjölmenning, hinsegin málefni)</vt:lpstr>
      <vt:lpstr>Einelti - forvarnir </vt:lpstr>
      <vt:lpstr>5. 7. BEKKUR</vt:lpstr>
      <vt:lpstr>HEILBRIGÐI (Líkaminn minn, kynfræðsla, kynvitund, félagsfærni, seigla og sjálfsefling)</vt:lpstr>
      <vt:lpstr>ÖRYGGI ( ofbeldi, áreiti, netöryggi)</vt:lpstr>
      <vt:lpstr>FJÖLBREYTILEIKI (fjölmenning, hinsegin málefni)</vt:lpstr>
      <vt:lpstr>8. 10. BEKKUR</vt:lpstr>
      <vt:lpstr>HEILBRIGÐI (Líkaminn minn, kynfræðsla, kynvitund, félagsfærni, seigla og sjálfsefling)</vt:lpstr>
      <vt:lpstr>ÖRYGGI ( ofbeldi, áreiti, netöryggi)</vt:lpstr>
      <vt:lpstr>FJÖLBREYTILEIKI (fjölmenning, hinsegin málefni)</vt:lpstr>
      <vt:lpstr>Nemendur með stuðningsþarfir</vt:lpstr>
      <vt:lpstr>Nemendur með stuðningsþarfir</vt:lpstr>
      <vt:lpstr>FRÆÐSLA</vt:lpstr>
      <vt:lpstr>Fræðsla  fyrir starfsfólk skóla- og frístundastarfs</vt:lpstr>
      <vt:lpstr>Fræðsla  fyrir foreldra</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sigurdurao@kopavogur.is</dc:creator>
  <cp:lastModifiedBy>Ragnheiður Hermannsdóttir - deildarstjóri Grunnskóladeildar</cp:lastModifiedBy>
  <cp:revision>12</cp:revision>
  <cp:lastPrinted>2021-08-20T12:49:24Z</cp:lastPrinted>
  <dcterms:created xsi:type="dcterms:W3CDTF">2018-01-15T15:57:44Z</dcterms:created>
  <dcterms:modified xsi:type="dcterms:W3CDTF">2024-11-27T10:48:38Z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0x010100BFDE38AB05F69946BCD837D7ABA88289</vt:lpwstr>
  </property>
  <property fmtid="{D5CDD505-2E9C-101B-9397-08002B2CF9AE}" pid="3" name="MediaServiceImageTags">
    <vt:lpwstr/>
  </property>
  <property fmtid="{D5CDD505-2E9C-101B-9397-08002B2CF9AE}" pid="4" name="Order">
    <vt:r8>142100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