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notesSlides/notesSlide2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256" r:id="rId2"/>
    <p:sldId id="380" r:id="rId3"/>
    <p:sldId id="381" r:id="rId4"/>
    <p:sldId id="355" r:id="rId5"/>
    <p:sldId id="347" r:id="rId6"/>
    <p:sldId id="371" r:id="rId7"/>
    <p:sldId id="374" r:id="rId8"/>
    <p:sldId id="379" r:id="rId9"/>
    <p:sldId id="343" r:id="rId10"/>
    <p:sldId id="357" r:id="rId11"/>
    <p:sldId id="362" r:id="rId12"/>
    <p:sldId id="364" r:id="rId13"/>
    <p:sldId id="390" r:id="rId14"/>
    <p:sldId id="382" r:id="rId15"/>
    <p:sldId id="383" r:id="rId16"/>
    <p:sldId id="384" r:id="rId17"/>
    <p:sldId id="385" r:id="rId18"/>
    <p:sldId id="386" r:id="rId19"/>
    <p:sldId id="387" r:id="rId20"/>
    <p:sldId id="388" r:id="rId21"/>
    <p:sldId id="391" r:id="rId22"/>
    <p:sldId id="373" r:id="rId23"/>
  </p:sldIdLst>
  <p:sldSz cx="9144000" cy="6858000" type="screen4x3"/>
  <p:notesSz cx="6797675" cy="9928225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7">
          <p15:clr>
            <a:srgbClr val="A4A3A4"/>
          </p15:clr>
        </p15:guide>
        <p15:guide id="2" pos="214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4627" autoAdjust="0"/>
    <p:restoredTop sz="94647" autoAdjust="0"/>
  </p:normalViewPr>
  <p:slideViewPr>
    <p:cSldViewPr snapToGrid="0" snapToObjects="1">
      <p:cViewPr varScale="1">
        <p:scale>
          <a:sx n="120" d="100"/>
          <a:sy n="120" d="100"/>
        </p:scale>
        <p:origin x="942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112" d="100"/>
          <a:sy n="112" d="100"/>
        </p:scale>
        <p:origin x="-4240" y="-96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32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Relationship Id="rId30" Type="http://schemas.openxmlformats.org/officeDocument/2006/relationships/customXml" Target="../customXml/item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34F6049-6B04-467F-A9CF-AF70C7016724}" type="datetimeFigureOut">
              <a:rPr lang="en-US"/>
              <a:pPr>
                <a:defRPr/>
              </a:pPr>
              <a:t>1/15/2025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E8C64D2D-B660-461B-B1B4-2FFB31F62E3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17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51A9DB4A-EE6D-4893-810A-D1F8FED350E6}" type="datetimeFigureOut">
              <a:rPr lang="en-US"/>
              <a:pPr>
                <a:defRPr/>
              </a:pPr>
              <a:t>1/15/2025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s-IS" noProof="0"/>
              <a:t>Click to edit Master text styles</a:t>
            </a:r>
          </a:p>
          <a:p>
            <a:pPr lvl="1"/>
            <a:r>
              <a:rPr lang="is-IS" noProof="0"/>
              <a:t>Second level</a:t>
            </a:r>
          </a:p>
          <a:p>
            <a:pPr lvl="2"/>
            <a:r>
              <a:rPr lang="is-IS" noProof="0"/>
              <a:t>Third level</a:t>
            </a:r>
          </a:p>
          <a:p>
            <a:pPr lvl="3"/>
            <a:r>
              <a:rPr lang="is-IS" noProof="0"/>
              <a:t>Fourth level</a:t>
            </a:r>
          </a:p>
          <a:p>
            <a:pPr lvl="4"/>
            <a:r>
              <a:rPr lang="is-IS" noProof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C178748-22DB-4CBC-8E01-3D6BA9A3F8D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5880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s-IS"/>
          </a:p>
        </p:txBody>
      </p:sp>
      <p:sp>
        <p:nvSpPr>
          <p:cNvPr id="16387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14C611E-FA23-424B-8D06-87139A3F3F5B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C178748-22DB-4CBC-8E01-3D6BA9A3F8DE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40372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01240" y="2130425"/>
            <a:ext cx="4656959" cy="1399299"/>
          </a:xfrm>
        </p:spPr>
        <p:txBody>
          <a:bodyPr lIns="0" tIns="0" rIns="0" bIns="0"/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is-IS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01240" y="3886200"/>
            <a:ext cx="3971160" cy="1596697"/>
          </a:xfrm>
        </p:spPr>
        <p:txBody>
          <a:bodyPr lIns="0" tIns="0" rIns="0" bIns="0"/>
          <a:lstStyle>
            <a:lvl1pPr marL="0" indent="0" algn="l">
              <a:spcBef>
                <a:spcPts val="0"/>
              </a:spcBef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s-IS" dirty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B7EBEE-E378-4572-A997-4E40F8C74978}" type="datetimeFigureOut">
              <a:rPr lang="en-US"/>
              <a:pPr>
                <a:defRPr/>
              </a:pPr>
              <a:t>1/15/2025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28A7E6-600F-4501-A4AA-30EC676D76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6966" y="966569"/>
            <a:ext cx="7959834" cy="1143000"/>
          </a:xfrm>
        </p:spPr>
        <p:txBody>
          <a:bodyPr lIns="0" tIns="0" rIns="0" bIns="0">
            <a:normAutofit/>
          </a:bodyPr>
          <a:lstStyle>
            <a:lvl1pPr algn="l">
              <a:defRPr sz="4000"/>
            </a:lvl1pPr>
          </a:lstStyle>
          <a:p>
            <a:r>
              <a:rPr lang="is-IS" dirty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1200" y="2109568"/>
            <a:ext cx="7975600" cy="3609811"/>
          </a:xfrm>
        </p:spPr>
        <p:txBody>
          <a:bodyPr/>
          <a:lstStyle/>
          <a:p>
            <a:pPr lvl="0"/>
            <a:r>
              <a:rPr lang="is-IS"/>
              <a:t>Click to edit Master text styles</a:t>
            </a:r>
          </a:p>
          <a:p>
            <a:pPr lvl="1"/>
            <a:r>
              <a:rPr lang="is-IS"/>
              <a:t>Second level</a:t>
            </a:r>
          </a:p>
          <a:p>
            <a:pPr lvl="2"/>
            <a:r>
              <a:rPr lang="is-IS"/>
              <a:t>Third level</a:t>
            </a:r>
          </a:p>
          <a:p>
            <a:pPr lvl="3"/>
            <a:r>
              <a:rPr lang="is-IS"/>
              <a:t>Fourth level</a:t>
            </a:r>
          </a:p>
          <a:p>
            <a:pPr lvl="4"/>
            <a:r>
              <a:rPr lang="is-I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5D5E6E-516A-4F40-A42A-CCCD0F487BE3}" type="datetimeFigureOut">
              <a:rPr lang="en-US"/>
              <a:pPr>
                <a:defRPr/>
              </a:pPr>
              <a:t>1/15/2025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B42B3F-D739-41D5-A26E-5C757B549E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46138"/>
            <a:ext cx="8229600" cy="1143000"/>
          </a:xfrm>
        </p:spPr>
        <p:txBody>
          <a:bodyPr lIns="0" tIns="0" rIns="0" bIns="0">
            <a:normAutofit/>
          </a:bodyPr>
          <a:lstStyle>
            <a:lvl1pPr>
              <a:defRPr sz="4000"/>
            </a:lvl1pPr>
          </a:lstStyle>
          <a:p>
            <a:r>
              <a:rPr lang="is-IS" dirty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2247DC-BCB3-4972-B542-9D2D8F1FB720}" type="datetimeFigureOut">
              <a:rPr lang="en-US"/>
              <a:pPr>
                <a:defRPr/>
              </a:pPr>
              <a:t>1/15/2025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F128EE-B57F-4EF4-88F5-739367E17C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60F821-39A9-4BFE-9ACD-2DB46F713D68}" type="datetimeFigureOut">
              <a:rPr lang="en-US"/>
              <a:pPr>
                <a:defRPr/>
              </a:pPr>
              <a:t>1/15/2025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40D7AE-BC6F-419D-ABFC-E144C7F8C5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ill, texti og 2 efnishlut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is-IS"/>
              <a:t>Smelltu til að breyta stíl aðaltitils</a:t>
            </a:r>
            <a:endParaRPr lang="en-US"/>
          </a:p>
        </p:txBody>
      </p:sp>
      <p:sp>
        <p:nvSpPr>
          <p:cNvPr id="3" name="Textastaðgengill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s-IS"/>
              <a:t>Smelltu til að breyta stílum aðaltexta</a:t>
            </a:r>
          </a:p>
          <a:p>
            <a:pPr lvl="1"/>
            <a:r>
              <a:rPr lang="is-IS"/>
              <a:t>Annað stig</a:t>
            </a:r>
          </a:p>
          <a:p>
            <a:pPr lvl="2"/>
            <a:r>
              <a:rPr lang="is-IS"/>
              <a:t>Þriðja stig</a:t>
            </a:r>
          </a:p>
          <a:p>
            <a:pPr lvl="3"/>
            <a:r>
              <a:rPr lang="is-IS"/>
              <a:t>Fjórða stig</a:t>
            </a:r>
          </a:p>
          <a:p>
            <a:pPr lvl="4"/>
            <a:r>
              <a:rPr lang="is-IS"/>
              <a:t>Fimmta stig</a:t>
            </a:r>
            <a:endParaRPr lang="en-US"/>
          </a:p>
        </p:txBody>
      </p:sp>
      <p:sp>
        <p:nvSpPr>
          <p:cNvPr id="4" name="Staðgengill efnis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is-IS"/>
              <a:t>Smelltu til að breyta stílum aðaltexta</a:t>
            </a:r>
          </a:p>
          <a:p>
            <a:pPr lvl="1"/>
            <a:r>
              <a:rPr lang="is-IS"/>
              <a:t>Annað stig</a:t>
            </a:r>
          </a:p>
          <a:p>
            <a:pPr lvl="2"/>
            <a:r>
              <a:rPr lang="is-IS"/>
              <a:t>Þriðja stig</a:t>
            </a:r>
          </a:p>
          <a:p>
            <a:pPr lvl="3"/>
            <a:r>
              <a:rPr lang="is-IS"/>
              <a:t>Fjórða stig</a:t>
            </a:r>
          </a:p>
          <a:p>
            <a:pPr lvl="4"/>
            <a:r>
              <a:rPr lang="is-IS"/>
              <a:t>Fimmta stig</a:t>
            </a:r>
            <a:endParaRPr lang="en-US"/>
          </a:p>
        </p:txBody>
      </p:sp>
      <p:sp>
        <p:nvSpPr>
          <p:cNvPr id="5" name="Staðgengill efnis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is-IS"/>
              <a:t>Smelltu til að breyta stílum aðaltexta</a:t>
            </a:r>
          </a:p>
          <a:p>
            <a:pPr lvl="1"/>
            <a:r>
              <a:rPr lang="is-IS"/>
              <a:t>Annað stig</a:t>
            </a:r>
          </a:p>
          <a:p>
            <a:pPr lvl="2"/>
            <a:r>
              <a:rPr lang="is-IS"/>
              <a:t>Þriðja stig</a:t>
            </a:r>
          </a:p>
          <a:p>
            <a:pPr lvl="3"/>
            <a:r>
              <a:rPr lang="is-IS"/>
              <a:t>Fjórða stig</a:t>
            </a:r>
          </a:p>
          <a:p>
            <a:pPr lvl="4"/>
            <a:r>
              <a:rPr lang="is-IS"/>
              <a:t>Fimmta stig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B45FC4-3491-453F-B55C-477D3E48CAA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13869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s-IS"/>
              <a:t>Click to edit Master title style</a:t>
            </a:r>
            <a:endParaRPr 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s-IS"/>
              <a:t>Click to edit Master text styles</a:t>
            </a:r>
          </a:p>
          <a:p>
            <a:pPr lvl="1"/>
            <a:r>
              <a:rPr lang="is-IS"/>
              <a:t>Second level</a:t>
            </a:r>
          </a:p>
          <a:p>
            <a:pPr lvl="2"/>
            <a:r>
              <a:rPr lang="is-IS"/>
              <a:t>Third level</a:t>
            </a:r>
          </a:p>
          <a:p>
            <a:pPr lvl="3"/>
            <a:r>
              <a:rPr lang="is-IS"/>
              <a:t>Fourth level</a:t>
            </a:r>
          </a:p>
          <a:p>
            <a:pPr lvl="4"/>
            <a:r>
              <a:rPr lang="is-I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873D894-26C0-43F6-BB5B-16B39C5D264B}" type="datetimeFigureOut">
              <a:rPr lang="en-US"/>
              <a:pPr>
                <a:defRPr/>
              </a:pPr>
              <a:t>1/15/2025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7C1AE0A-47F9-4B8A-9219-4CD875BF7A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Arial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Arial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ctrTitle"/>
          </p:nvPr>
        </p:nvSpPr>
        <p:spPr>
          <a:xfrm>
            <a:off x="1071563" y="2225675"/>
            <a:ext cx="6477553" cy="2335692"/>
          </a:xfrm>
        </p:spPr>
        <p:txBody>
          <a:bodyPr/>
          <a:lstStyle/>
          <a:p>
            <a:pPr eaLnBrk="1" hangingPunct="1"/>
            <a:r>
              <a:rPr lang="en-US" sz="4800" b="1" dirty="0" err="1">
                <a:latin typeface="Arial" charset="0"/>
              </a:rPr>
              <a:t>Skemmtilegar</a:t>
            </a:r>
            <a:r>
              <a:rPr lang="en-US" sz="4800" b="1" dirty="0">
                <a:latin typeface="Arial" charset="0"/>
              </a:rPr>
              <a:t> </a:t>
            </a:r>
            <a:r>
              <a:rPr lang="en-US" sz="4800" b="1" dirty="0" err="1">
                <a:latin typeface="Arial" charset="0"/>
              </a:rPr>
              <a:t>leikskólalóðir</a:t>
            </a:r>
            <a:r>
              <a:rPr lang="en-US" sz="4800" b="1" dirty="0">
                <a:latin typeface="Arial" charset="0"/>
              </a:rPr>
              <a:t> </a:t>
            </a:r>
            <a:br>
              <a:rPr lang="en-US" sz="4800" b="1" dirty="0">
                <a:latin typeface="Arial" charset="0"/>
              </a:rPr>
            </a:br>
            <a:r>
              <a:rPr lang="en-US" sz="4800" b="1" dirty="0">
                <a:latin typeface="Arial" charset="0"/>
              </a:rPr>
              <a:t>í </a:t>
            </a:r>
            <a:r>
              <a:rPr lang="en-US" sz="4800" b="1" dirty="0" err="1">
                <a:latin typeface="Arial" charset="0"/>
              </a:rPr>
              <a:t>Kópavogi</a:t>
            </a:r>
            <a:endParaRPr lang="en-US" sz="4800" dirty="0">
              <a:latin typeface="Arial" charset="0"/>
            </a:endParaRPr>
          </a:p>
        </p:txBody>
      </p:sp>
      <p:sp>
        <p:nvSpPr>
          <p:cNvPr id="8195" name="Subtitle 2"/>
          <p:cNvSpPr>
            <a:spLocks noGrp="1"/>
          </p:cNvSpPr>
          <p:nvPr>
            <p:ph type="subTitle" idx="1"/>
          </p:nvPr>
        </p:nvSpPr>
        <p:spPr>
          <a:xfrm>
            <a:off x="925513" y="4851400"/>
            <a:ext cx="5883275" cy="1597025"/>
          </a:xfrm>
        </p:spPr>
        <p:txBody>
          <a:bodyPr/>
          <a:lstStyle/>
          <a:p>
            <a:pPr eaLnBrk="1" hangingPunct="1">
              <a:spcBef>
                <a:spcPct val="0"/>
              </a:spcBef>
            </a:pPr>
            <a:r>
              <a:rPr lang="en-US" sz="2800" b="1" dirty="0" err="1">
                <a:latin typeface="Arial" charset="0"/>
              </a:rPr>
              <a:t>Leikskólanefnd</a:t>
            </a:r>
            <a:r>
              <a:rPr lang="en-US" sz="2800" b="1" dirty="0">
                <a:latin typeface="Arial" charset="0"/>
              </a:rPr>
              <a:t> 16.1. 2025</a:t>
            </a:r>
          </a:p>
          <a:p>
            <a:pPr eaLnBrk="1" hangingPunct="1">
              <a:spcBef>
                <a:spcPct val="0"/>
              </a:spcBef>
            </a:pPr>
            <a:endParaRPr lang="is-IS" sz="3100" dirty="0">
              <a:latin typeface="Arial" charset="0"/>
            </a:endParaRPr>
          </a:p>
          <a:p>
            <a:pPr eaLnBrk="1" hangingPunct="1">
              <a:spcBef>
                <a:spcPct val="0"/>
              </a:spcBef>
            </a:pPr>
            <a:r>
              <a:rPr lang="is-IS" sz="1800" b="1" dirty="0">
                <a:latin typeface="Arial" charset="0"/>
              </a:rPr>
              <a:t>Friðrik Baldursson, garðyrkjustjóri</a:t>
            </a:r>
            <a:endParaRPr lang="en-US" sz="1800" b="1" dirty="0">
              <a:latin typeface="Arial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6966" y="966568"/>
            <a:ext cx="2706347" cy="1578223"/>
          </a:xfrm>
        </p:spPr>
        <p:txBody>
          <a:bodyPr>
            <a:normAutofit/>
          </a:bodyPr>
          <a:lstStyle/>
          <a:p>
            <a:r>
              <a:rPr lang="is-IS" sz="3600" b="1" dirty="0" err="1"/>
              <a:t>Tölfræðin</a:t>
            </a:r>
            <a:r>
              <a:rPr lang="is-IS" sz="3600" b="1" dirty="0"/>
              <a:t> og töflurnar</a:t>
            </a: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4731" y="966569"/>
            <a:ext cx="3652069" cy="494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 descr="S:\Sameign\Lóðir\Skemmtilegri lóðir\Leikskólalóðir - myndir v. skýrslu\Bls. .... N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966" y="3094479"/>
            <a:ext cx="4059719" cy="3044616"/>
          </a:xfrm>
          <a:prstGeom prst="rect">
            <a:avLst/>
          </a:prstGeom>
          <a:noFill/>
          <a:ln w="952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46700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s-IS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0201" y="966569"/>
            <a:ext cx="6679696" cy="57677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668657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3557"/>
          </a:xfrm>
        </p:spPr>
        <p:txBody>
          <a:bodyPr/>
          <a:lstStyle/>
          <a:p>
            <a:pPr algn="l"/>
            <a:r>
              <a:rPr lang="is-IS" sz="3600" b="1" dirty="0"/>
              <a:t>MAT Á LEIKSKÓLALÓÐUM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1"/>
          </p:nvPr>
        </p:nvSpPr>
        <p:spPr>
          <a:xfrm>
            <a:off x="457200" y="978196"/>
            <a:ext cx="7804298" cy="5147968"/>
          </a:xfrm>
        </p:spPr>
        <p:txBody>
          <a:bodyPr/>
          <a:lstStyle/>
          <a:p>
            <a:pPr marL="0" indent="0">
              <a:buNone/>
            </a:pPr>
            <a:r>
              <a:rPr lang="is-IS" sz="2400" b="1" dirty="0"/>
              <a:t>Aðferð og mælikvarðar:</a:t>
            </a:r>
          </a:p>
          <a:p>
            <a:r>
              <a:rPr lang="is-IS" sz="2000" b="1" dirty="0"/>
              <a:t>Aðstæður</a:t>
            </a:r>
          </a:p>
          <a:p>
            <a:pPr lvl="1"/>
            <a:r>
              <a:rPr lang="is-IS" sz="1400" b="1" dirty="0"/>
              <a:t>stærð útisvæða</a:t>
            </a:r>
          </a:p>
          <a:p>
            <a:pPr lvl="1"/>
            <a:r>
              <a:rPr lang="is-IS" sz="1400" b="1" dirty="0"/>
              <a:t>leiktæki</a:t>
            </a:r>
          </a:p>
          <a:p>
            <a:pPr lvl="1"/>
            <a:r>
              <a:rPr lang="is-IS" sz="1400" b="1" dirty="0"/>
              <a:t>leiktækjastig</a:t>
            </a:r>
          </a:p>
          <a:p>
            <a:pPr lvl="1"/>
            <a:r>
              <a:rPr lang="is-IS" sz="1400" b="1" dirty="0"/>
              <a:t>önnur leiktækifæri </a:t>
            </a:r>
          </a:p>
          <a:p>
            <a:pPr lvl="1"/>
            <a:r>
              <a:rPr lang="is-IS" sz="1400" b="1" dirty="0"/>
              <a:t>aðgengi að útivistarsvæðum í </a:t>
            </a:r>
            <a:r>
              <a:rPr lang="is-IS" sz="1400" b="1" dirty="0" err="1"/>
              <a:t>nærumhverfinu</a:t>
            </a:r>
            <a:endParaRPr lang="is-IS" sz="1400" b="1" dirty="0"/>
          </a:p>
          <a:p>
            <a:r>
              <a:rPr lang="is-IS" sz="2000" b="1" dirty="0"/>
              <a:t>Almennt ástand</a:t>
            </a:r>
          </a:p>
          <a:p>
            <a:pPr lvl="1"/>
            <a:r>
              <a:rPr lang="is-IS" sz="1400" b="1" dirty="0"/>
              <a:t>leiktækja</a:t>
            </a:r>
          </a:p>
          <a:p>
            <a:pPr lvl="1"/>
            <a:r>
              <a:rPr lang="is-IS" sz="1400" b="1" dirty="0"/>
              <a:t>undirlags við leiktæki</a:t>
            </a:r>
          </a:p>
          <a:p>
            <a:pPr lvl="1"/>
            <a:r>
              <a:rPr lang="is-IS" sz="1400" b="1" dirty="0"/>
              <a:t>annars búnaðar á lóð</a:t>
            </a:r>
          </a:p>
          <a:p>
            <a:pPr lvl="1"/>
            <a:r>
              <a:rPr lang="is-IS" sz="1400" b="1" dirty="0"/>
              <a:t>girðinga og hliða</a:t>
            </a:r>
          </a:p>
          <a:p>
            <a:pPr lvl="1"/>
            <a:r>
              <a:rPr lang="is-IS" sz="1400" b="1" dirty="0"/>
              <a:t>lýsingar á lóð </a:t>
            </a:r>
          </a:p>
          <a:p>
            <a:pPr lvl="1"/>
            <a:r>
              <a:rPr lang="is-IS" sz="1400" b="1" dirty="0"/>
              <a:t>annarra lóðarhluta</a:t>
            </a:r>
          </a:p>
          <a:p>
            <a:r>
              <a:rPr lang="is-IS" sz="2000" b="1" dirty="0"/>
              <a:t>Tími</a:t>
            </a:r>
          </a:p>
          <a:p>
            <a:pPr lvl="1"/>
            <a:r>
              <a:rPr lang="is-IS" sz="1400" b="1" dirty="0"/>
              <a:t>aldur leiktækja</a:t>
            </a:r>
            <a:r>
              <a:rPr lang="is-IS" sz="1400" dirty="0"/>
              <a:t> </a:t>
            </a:r>
          </a:p>
          <a:p>
            <a:pPr lvl="1"/>
            <a:r>
              <a:rPr lang="is-IS" sz="1400" b="1" dirty="0" err="1"/>
              <a:t>hvernær</a:t>
            </a:r>
            <a:r>
              <a:rPr lang="is-IS" sz="1400" b="1" dirty="0"/>
              <a:t> lóð var gerð eða endurgerð</a:t>
            </a:r>
          </a:p>
          <a:p>
            <a:pPr lvl="1"/>
            <a:endParaRPr lang="is-IS" sz="1400" dirty="0"/>
          </a:p>
          <a:p>
            <a:pPr marL="0" indent="0">
              <a:buNone/>
            </a:pPr>
            <a:endParaRPr lang="is-IS" dirty="0"/>
          </a:p>
        </p:txBody>
      </p:sp>
      <p:pic>
        <p:nvPicPr>
          <p:cNvPr id="11266" name="Picture 2" descr="S:\Sameign\Lóðir\Skemmtilegri lóðir\Leikskólalóðir - myndir v. skýrslu\DSC0399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0173" y="1681453"/>
            <a:ext cx="3207224" cy="4801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64576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2F2794A-81BD-A3F0-3628-1C79D5406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7398" y="966569"/>
            <a:ext cx="1884459" cy="1143000"/>
          </a:xfrm>
        </p:spPr>
        <p:txBody>
          <a:bodyPr>
            <a:normAutofit/>
          </a:bodyPr>
          <a:lstStyle/>
          <a:p>
            <a:r>
              <a:rPr lang="is-IS" sz="3600" b="1" dirty="0"/>
              <a:t>Uppfært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92CC96AF-E9F8-8943-2619-3CAF0B11841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9321" y="1311442"/>
            <a:ext cx="3741837" cy="5092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DB5D494-D5F1-ED1C-2CCC-36A930A4B7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966569"/>
            <a:ext cx="2492734" cy="3665165"/>
          </a:xfrm>
          <a:prstGeom prst="rect">
            <a:avLst/>
          </a:prstGeom>
          <a:ln w="3175">
            <a:solidFill>
              <a:schemeClr val="tx1"/>
            </a:solidFill>
          </a:ln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D38F2EC-7EE1-15CB-28DE-4BBA00D082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70090" y="2922185"/>
            <a:ext cx="2414446" cy="3481582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38849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C33E5-8FF5-D982-2783-F73286041A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s-IS" sz="3600" b="1" dirty="0"/>
              <a:t>Endurgerð lóða síðustu ár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C5E851D-9090-9174-4023-32281AD254D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63350" y="2353587"/>
            <a:ext cx="6517285" cy="2585270"/>
          </a:xfrm>
        </p:spPr>
      </p:pic>
    </p:spTree>
    <p:extLst>
      <p:ext uri="{BB962C8B-B14F-4D97-AF65-F5344CB8AC3E}">
        <p14:creationId xmlns:p14="http://schemas.microsoft.com/office/powerpoint/2010/main" val="35819054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E3781-A39E-57D8-9D51-9A81A63F36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s-I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6DFB5F8-C27A-0D48-53A1-ADBF448DAA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8855" y="831397"/>
            <a:ext cx="6903322" cy="5787747"/>
          </a:xfrm>
        </p:spPr>
      </p:pic>
    </p:spTree>
    <p:extLst>
      <p:ext uri="{BB962C8B-B14F-4D97-AF65-F5344CB8AC3E}">
        <p14:creationId xmlns:p14="http://schemas.microsoft.com/office/powerpoint/2010/main" val="117918953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ADC954-EA3D-47A7-6AF3-33FBCFC834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s-I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1F76A5E-716F-D5B1-096E-16B88C844B4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61227" y="966569"/>
            <a:ext cx="5593269" cy="5638450"/>
          </a:xfrm>
        </p:spPr>
      </p:pic>
    </p:spTree>
    <p:extLst>
      <p:ext uri="{BB962C8B-B14F-4D97-AF65-F5344CB8AC3E}">
        <p14:creationId xmlns:p14="http://schemas.microsoft.com/office/powerpoint/2010/main" val="405357732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57A9E1-CBA0-4F6F-357F-A510CE6742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s-I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BDACDC8-4AF0-1118-9E60-C9791A2A14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6966" y="816466"/>
            <a:ext cx="7100502" cy="5538614"/>
          </a:xfrm>
        </p:spPr>
      </p:pic>
    </p:spTree>
    <p:extLst>
      <p:ext uri="{BB962C8B-B14F-4D97-AF65-F5344CB8AC3E}">
        <p14:creationId xmlns:p14="http://schemas.microsoft.com/office/powerpoint/2010/main" val="898063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574848-114F-D956-696A-9A4163764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s-I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343DD49-BDA8-4825-F032-67ADC135D4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124966" y="1981570"/>
            <a:ext cx="4723782" cy="3909861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849A4EE-440B-4B64-8A70-660E479F7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5252" y="928476"/>
            <a:ext cx="3781888" cy="2500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08522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F1782A-8F60-74B0-923A-87D171F459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s-I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CA12C13-BAF0-7A03-1DC6-711FC7A8AE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26966" y="1058264"/>
            <a:ext cx="6971161" cy="5013352"/>
          </a:xfrm>
        </p:spPr>
      </p:pic>
    </p:spTree>
    <p:extLst>
      <p:ext uri="{BB962C8B-B14F-4D97-AF65-F5344CB8AC3E}">
        <p14:creationId xmlns:p14="http://schemas.microsoft.com/office/powerpoint/2010/main" val="1366055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>
          <a:xfrm>
            <a:off x="727075" y="966788"/>
            <a:ext cx="7959725" cy="739067"/>
          </a:xfrm>
        </p:spPr>
        <p:txBody>
          <a:bodyPr>
            <a:normAutofit/>
          </a:bodyPr>
          <a:lstStyle/>
          <a:p>
            <a:pPr eaLnBrk="1" hangingPunct="1"/>
            <a:r>
              <a:rPr lang="is-IS" sz="3600" b="1" dirty="0">
                <a:latin typeface="Arial" charset="0"/>
              </a:rPr>
              <a:t>Verkefnið „skemmtilegar skólalóðir“</a:t>
            </a:r>
            <a:endParaRPr lang="en-US" sz="3600" b="1" dirty="0">
              <a:latin typeface="Arial" charset="0"/>
            </a:endParaRPr>
          </a:p>
        </p:txBody>
      </p:sp>
      <p:sp>
        <p:nvSpPr>
          <p:cNvPr id="25602" name="Content Placeholder 2"/>
          <p:cNvSpPr>
            <a:spLocks noGrp="1"/>
          </p:cNvSpPr>
          <p:nvPr>
            <p:ph idx="1"/>
          </p:nvPr>
        </p:nvSpPr>
        <p:spPr>
          <a:xfrm>
            <a:off x="465826" y="1828800"/>
            <a:ext cx="8220974" cy="44767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is-IS" sz="2400" dirty="0">
                <a:latin typeface="Arial" charset="0"/>
              </a:rPr>
              <a:t>Tveir starfshópar voru stofnaðir, annar um grunnskólalóðir og hinn um leikskólalóðir, og tóku til starfa í lok nóvember 2015.</a:t>
            </a:r>
          </a:p>
          <a:p>
            <a:pPr eaLnBrk="1" hangingPunct="1">
              <a:lnSpc>
                <a:spcPct val="80000"/>
              </a:lnSpc>
            </a:pPr>
            <a:r>
              <a:rPr lang="is-IS" sz="2400" dirty="0">
                <a:latin typeface="Arial" charset="0"/>
              </a:rPr>
              <a:t>Skipaðir af sviðstjórum umhverfissviðs og menntasviðs.</a:t>
            </a:r>
          </a:p>
          <a:p>
            <a:pPr marL="0" indent="0" eaLnBrk="1" hangingPunct="1">
              <a:lnSpc>
                <a:spcPct val="80000"/>
              </a:lnSpc>
              <a:buNone/>
            </a:pPr>
            <a:endParaRPr lang="is-IS" sz="2400" dirty="0">
              <a:latin typeface="Arial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is-IS" sz="2400" dirty="0">
                <a:latin typeface="Arial" charset="0"/>
              </a:rPr>
              <a:t>Allar lóðir voru yfirfarnar og metin þörf á endurgerð þeirra og lagfæringum.</a:t>
            </a:r>
          </a:p>
          <a:p>
            <a:pPr eaLnBrk="1" hangingPunct="1">
              <a:lnSpc>
                <a:spcPct val="80000"/>
              </a:lnSpc>
            </a:pPr>
            <a:r>
              <a:rPr lang="is-IS" sz="2400" dirty="0">
                <a:latin typeface="Arial" charset="0"/>
              </a:rPr>
              <a:t>Fengnar voru ábendingar frá skólasamfélaginu.</a:t>
            </a:r>
          </a:p>
          <a:p>
            <a:pPr eaLnBrk="1" hangingPunct="1">
              <a:lnSpc>
                <a:spcPct val="80000"/>
              </a:lnSpc>
            </a:pPr>
            <a:r>
              <a:rPr lang="is-IS" sz="2400" dirty="0">
                <a:latin typeface="Arial" charset="0"/>
              </a:rPr>
              <a:t>Gerðar tillögur um forgangsröðun verkefna til næstu ára.</a:t>
            </a:r>
          </a:p>
          <a:p>
            <a:pPr eaLnBrk="1" hangingPunct="1">
              <a:lnSpc>
                <a:spcPct val="80000"/>
              </a:lnSpc>
            </a:pPr>
            <a:endParaRPr lang="is-IS" sz="2400" dirty="0">
              <a:latin typeface="Arial" charset="0"/>
            </a:endParaRPr>
          </a:p>
          <a:p>
            <a:pPr eaLnBrk="1" hangingPunct="1">
              <a:lnSpc>
                <a:spcPct val="80000"/>
              </a:lnSpc>
            </a:pPr>
            <a:r>
              <a:rPr lang="is-IS" sz="2400" dirty="0">
                <a:latin typeface="Arial" charset="0"/>
              </a:rPr>
              <a:t>Lokið var við skýrslu um grunnskólalóðir í mars 2016 og ári síðar skýrslu um leikskólalóðirnar.</a:t>
            </a:r>
          </a:p>
          <a:p>
            <a:pPr eaLnBrk="1" hangingPunct="1">
              <a:lnSpc>
                <a:spcPct val="80000"/>
              </a:lnSpc>
            </a:pPr>
            <a:endParaRPr lang="is-IS" sz="2400" dirty="0">
              <a:latin typeface="Arial" charset="0"/>
            </a:endParaRPr>
          </a:p>
          <a:p>
            <a:pPr marL="457200" lvl="1" indent="0" eaLnBrk="1" hangingPunct="1">
              <a:lnSpc>
                <a:spcPct val="80000"/>
              </a:lnSpc>
              <a:buNone/>
            </a:pPr>
            <a:endParaRPr lang="is-IS" sz="2600" dirty="0">
              <a:latin typeface="Arial" charset="0"/>
            </a:endParaRPr>
          </a:p>
          <a:p>
            <a:pPr eaLnBrk="1" hangingPunct="1">
              <a:lnSpc>
                <a:spcPct val="80000"/>
              </a:lnSpc>
            </a:pPr>
            <a:endParaRPr lang="is-IS" sz="3000" dirty="0">
              <a:latin typeface="Arial" charset="0"/>
            </a:endParaRPr>
          </a:p>
          <a:p>
            <a:pPr eaLnBrk="1" hangingPunct="1">
              <a:lnSpc>
                <a:spcPct val="80000"/>
              </a:lnSpc>
            </a:pPr>
            <a:endParaRPr lang="is-IS" sz="3000" dirty="0">
              <a:latin typeface="Arial" charset="0"/>
            </a:endParaRPr>
          </a:p>
          <a:p>
            <a:pPr eaLnBrk="1" hangingPunct="1">
              <a:lnSpc>
                <a:spcPct val="80000"/>
              </a:lnSpc>
            </a:pPr>
            <a:endParaRPr lang="is-IS" sz="3000" dirty="0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27D5F6-A162-9BB3-2632-665628C96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s-I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3B30291A-F75C-4C76-C4D2-16500ECDDF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89888" y="914364"/>
            <a:ext cx="7027146" cy="5670826"/>
          </a:xfrm>
        </p:spPr>
      </p:pic>
    </p:spTree>
    <p:extLst>
      <p:ext uri="{BB962C8B-B14F-4D97-AF65-F5344CB8AC3E}">
        <p14:creationId xmlns:p14="http://schemas.microsoft.com/office/powerpoint/2010/main" val="40369871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C6CBE0-50F1-3F81-53A5-48B4EB4B4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s-IS" b="1" dirty="0"/>
              <a:t>Tillaga að endurgerð</a:t>
            </a:r>
            <a:br>
              <a:rPr lang="is-IS" b="1" dirty="0"/>
            </a:br>
            <a:r>
              <a:rPr lang="is-IS" b="1" dirty="0"/>
              <a:t>leikskólalóða 2025: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D76A3E-E7D8-AEE8-B5CF-A117D92C34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200" y="2361537"/>
            <a:ext cx="7975600" cy="2134264"/>
          </a:xfrm>
        </p:spPr>
        <p:txBody>
          <a:bodyPr/>
          <a:lstStyle/>
          <a:p>
            <a:r>
              <a:rPr lang="is-IS" sz="2800" dirty="0"/>
              <a:t>Leikskólinn Rjúpnahæð - framkvæmdir</a:t>
            </a:r>
          </a:p>
          <a:p>
            <a:r>
              <a:rPr lang="is-IS" sz="2800" dirty="0"/>
              <a:t>Leikskólinn Baugur – framkvæmdir</a:t>
            </a:r>
          </a:p>
          <a:p>
            <a:r>
              <a:rPr lang="is-IS" sz="2800" dirty="0"/>
              <a:t>Leikskólinn Kór – undirbúningur</a:t>
            </a:r>
          </a:p>
          <a:p>
            <a:r>
              <a:rPr lang="is-IS" sz="2800" dirty="0"/>
              <a:t>Leikskólinn Urðarhóll - undirbúningur</a:t>
            </a:r>
          </a:p>
          <a:p>
            <a:endParaRPr lang="is-IS" dirty="0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F0500F8-732D-AD03-01B1-0C8CEDF200A7}"/>
              </a:ext>
            </a:extLst>
          </p:cNvPr>
          <p:cNvSpPr txBox="1">
            <a:spLocks/>
          </p:cNvSpPr>
          <p:nvPr/>
        </p:nvSpPr>
        <p:spPr bwMode="auto">
          <a:xfrm>
            <a:off x="711200" y="4747769"/>
            <a:ext cx="7975600" cy="1267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32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742950" indent="-28575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11430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6002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–"/>
              <a:defRPr sz="20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2057400" indent="-228600" algn="l" defTabSz="457200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is-IS" sz="2800" dirty="0"/>
              <a:t>Leikskólinn Kópasteinn, Litli-Steinn – framkvæmdir (sér fjárveiting)</a:t>
            </a:r>
          </a:p>
          <a:p>
            <a:pPr marL="0" indent="0">
              <a:buNone/>
            </a:pPr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1078624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LEIKSKÓLALÓÐIR\Leikskólalóðir - myndir v. skýrslu\SA700345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184"/>
          <a:stretch/>
        </p:blipFill>
        <p:spPr bwMode="auto">
          <a:xfrm>
            <a:off x="329609" y="1008461"/>
            <a:ext cx="8527312" cy="5360441"/>
          </a:xfrm>
          <a:prstGeom prst="rect">
            <a:avLst/>
          </a:prstGeom>
          <a:noFill/>
          <a:ln w="952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4818" y="5566031"/>
            <a:ext cx="2863959" cy="792237"/>
          </a:xfrm>
        </p:spPr>
        <p:txBody>
          <a:bodyPr/>
          <a:lstStyle/>
          <a:p>
            <a:r>
              <a:rPr lang="is-IS" b="1" dirty="0">
                <a:solidFill>
                  <a:schemeClr val="bg1"/>
                </a:solidFill>
              </a:rPr>
              <a:t>Takk fyrir!</a:t>
            </a:r>
          </a:p>
        </p:txBody>
      </p:sp>
    </p:spTree>
    <p:extLst>
      <p:ext uri="{BB962C8B-B14F-4D97-AF65-F5344CB8AC3E}">
        <p14:creationId xmlns:p14="http://schemas.microsoft.com/office/powerpoint/2010/main" val="8574593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2449" y="5635982"/>
            <a:ext cx="5530299" cy="817321"/>
          </a:xfrm>
        </p:spPr>
        <p:txBody>
          <a:bodyPr>
            <a:normAutofit fontScale="90000"/>
          </a:bodyPr>
          <a:lstStyle/>
          <a:p>
            <a:r>
              <a:rPr lang="is-IS" sz="2000" b="1" dirty="0" err="1"/>
              <a:t>Leikskólaskýrslurna</a:t>
            </a:r>
            <a:r>
              <a:rPr lang="is-IS" sz="2000" b="1" dirty="0"/>
              <a:t> má finna á </a:t>
            </a:r>
            <a:r>
              <a:rPr lang="is-IS" sz="2000" b="1" dirty="0">
                <a:solidFill>
                  <a:srgbClr val="0070C0"/>
                </a:solidFill>
              </a:rPr>
              <a:t>www.</a:t>
            </a:r>
            <a:r>
              <a:rPr lang="nn-NO" sz="2000" b="1" dirty="0">
                <a:solidFill>
                  <a:srgbClr val="0070C0"/>
                </a:solidFill>
              </a:rPr>
              <a:t>kopavogur.is/is/ibuar/0-til-6-ara/leikskolar</a:t>
            </a:r>
            <a:endParaRPr lang="is-IS" sz="2000" b="1" dirty="0">
              <a:solidFill>
                <a:srgbClr val="0070C0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5912"/>
          <a:stretch/>
        </p:blipFill>
        <p:spPr bwMode="auto">
          <a:xfrm>
            <a:off x="552449" y="956888"/>
            <a:ext cx="2914320" cy="42093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93" b="93"/>
          <a:stretch/>
        </p:blipFill>
        <p:spPr bwMode="auto">
          <a:xfrm>
            <a:off x="4937760" y="940410"/>
            <a:ext cx="3403158" cy="476862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6436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68"/>
          <a:stretch/>
        </p:blipFill>
        <p:spPr bwMode="auto">
          <a:xfrm>
            <a:off x="301924" y="925278"/>
            <a:ext cx="8376250" cy="5685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4068" y="3914775"/>
            <a:ext cx="2719657" cy="1998991"/>
          </a:xfrm>
        </p:spPr>
        <p:txBody>
          <a:bodyPr>
            <a:noAutofit/>
          </a:bodyPr>
          <a:lstStyle/>
          <a:p>
            <a:r>
              <a:rPr lang="is-IS" sz="3600" b="1" dirty="0"/>
              <a:t>21 leikskóli, 23 lóðir</a:t>
            </a:r>
            <a:br>
              <a:rPr lang="is-IS" sz="3600" b="1" dirty="0"/>
            </a:br>
            <a:br>
              <a:rPr lang="is-IS" sz="3600" b="1" dirty="0"/>
            </a:br>
            <a:r>
              <a:rPr lang="is-IS" sz="3600" b="1" dirty="0"/>
              <a:t>1964 - 2014</a:t>
            </a:r>
          </a:p>
        </p:txBody>
      </p:sp>
    </p:spTree>
    <p:extLst>
      <p:ext uri="{BB962C8B-B14F-4D97-AF65-F5344CB8AC3E}">
        <p14:creationId xmlns:p14="http://schemas.microsoft.com/office/powerpoint/2010/main" val="29545632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581" y="1915064"/>
            <a:ext cx="7614261" cy="4624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29728" y="1035170"/>
            <a:ext cx="75481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2000" b="1" dirty="0"/>
              <a:t>Leikskólalóðir í Kópavogi í aldursröð og helstu lagfæringar sem gerðar hafa verið á þeim undanfarið </a:t>
            </a:r>
            <a:r>
              <a:rPr lang="is-IS" sz="1400" b="1" dirty="0"/>
              <a:t>(2016) </a:t>
            </a:r>
            <a:r>
              <a:rPr lang="is-IS" sz="2000" b="1" dirty="0"/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41126337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6966" y="966569"/>
            <a:ext cx="7959834" cy="777171"/>
          </a:xfrm>
        </p:spPr>
        <p:txBody>
          <a:bodyPr>
            <a:normAutofit/>
          </a:bodyPr>
          <a:lstStyle/>
          <a:p>
            <a:r>
              <a:rPr lang="is-IS" sz="3600" b="1" dirty="0"/>
              <a:t>Umfjöllun um hvern leikskóla...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5742" y="2098936"/>
            <a:ext cx="4883226" cy="3609811"/>
          </a:xfrm>
        </p:spPr>
        <p:txBody>
          <a:bodyPr/>
          <a:lstStyle/>
          <a:p>
            <a:r>
              <a:rPr lang="is-IS" sz="2400" b="1" dirty="0"/>
              <a:t>Leikskólastarfið</a:t>
            </a:r>
          </a:p>
          <a:p>
            <a:pPr lvl="1"/>
            <a:r>
              <a:rPr lang="is-IS" sz="1800" dirty="0"/>
              <a:t>uppeldisstefna, markmið, einkunnarorð</a:t>
            </a:r>
          </a:p>
          <a:p>
            <a:pPr lvl="1"/>
            <a:r>
              <a:rPr lang="is-IS" sz="1800" dirty="0"/>
              <a:t>fjöldi barna og aldurssamsetning nú, 2010, 2005 og 2000 til samanburðar</a:t>
            </a:r>
          </a:p>
          <a:p>
            <a:pPr lvl="1"/>
            <a:r>
              <a:rPr lang="is-IS" sz="1800" dirty="0"/>
              <a:t>fjöldi starfsmanna nú og stöðugildi</a:t>
            </a:r>
          </a:p>
          <a:p>
            <a:pPr marL="457200" lvl="1" indent="0">
              <a:buNone/>
            </a:pPr>
            <a:endParaRPr lang="is-IS" sz="1800" dirty="0"/>
          </a:p>
          <a:p>
            <a:r>
              <a:rPr lang="is-IS" sz="2400" b="1" dirty="0"/>
              <a:t>Leikskólabyggingin</a:t>
            </a:r>
          </a:p>
          <a:p>
            <a:pPr lvl="1"/>
            <a:r>
              <a:rPr lang="is-IS" sz="1800" dirty="0"/>
              <a:t>hvenær byggt (hvenær byggt við)</a:t>
            </a:r>
          </a:p>
          <a:p>
            <a:pPr lvl="1"/>
            <a:r>
              <a:rPr lang="is-IS" sz="1800" dirty="0"/>
              <a:t>stærð í m</a:t>
            </a:r>
            <a:r>
              <a:rPr lang="is-IS" sz="1800" baseline="30000" dirty="0"/>
              <a:t>2</a:t>
            </a:r>
          </a:p>
          <a:p>
            <a:pPr lvl="1"/>
            <a:r>
              <a:rPr lang="is-IS" sz="1800" dirty="0"/>
              <a:t>landnr. FMR</a:t>
            </a:r>
          </a:p>
          <a:p>
            <a:pPr lvl="1"/>
            <a:endParaRPr lang="is-IS" dirty="0"/>
          </a:p>
        </p:txBody>
      </p:sp>
      <p:pic>
        <p:nvPicPr>
          <p:cNvPr id="2050" name="Picture 2" descr="F:\LEIKSKÓLALÓÐIR\Leikskólalóðir - myndir v. skýrslu\SA70137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43" r="5857" b="24088"/>
          <a:stretch/>
        </p:blipFill>
        <p:spPr bwMode="auto">
          <a:xfrm>
            <a:off x="5527675" y="4253068"/>
            <a:ext cx="3159125" cy="2360381"/>
          </a:xfrm>
          <a:prstGeom prst="rect">
            <a:avLst/>
          </a:prstGeom>
          <a:noFill/>
          <a:ln w="952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F:\LEIKSKÓLALÓÐIR\Leikskólalóðir - myndir v. skýrslu\100_033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7675" y="1935925"/>
            <a:ext cx="3159125" cy="2105849"/>
          </a:xfrm>
          <a:prstGeom prst="rect">
            <a:avLst/>
          </a:prstGeom>
          <a:noFill/>
          <a:ln w="9525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90710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6966" y="966568"/>
            <a:ext cx="7959834" cy="666749"/>
          </a:xfrm>
        </p:spPr>
        <p:txBody>
          <a:bodyPr>
            <a:normAutofit/>
          </a:bodyPr>
          <a:lstStyle/>
          <a:p>
            <a:r>
              <a:rPr lang="is-IS" sz="3600" b="1" dirty="0"/>
              <a:t>... og hverja lóð</a:t>
            </a:r>
            <a:endParaRPr lang="is-I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1200" y="1850065"/>
            <a:ext cx="7433340" cy="4646428"/>
          </a:xfrm>
        </p:spPr>
        <p:txBody>
          <a:bodyPr/>
          <a:lstStyle/>
          <a:p>
            <a:r>
              <a:rPr lang="is-IS" sz="2400" b="1" dirty="0"/>
              <a:t>Leikskólalóðin</a:t>
            </a:r>
          </a:p>
          <a:p>
            <a:pPr lvl="1"/>
            <a:r>
              <a:rPr lang="is-IS" sz="1800" dirty="0"/>
              <a:t>lóðarstærð skv. FMR og mæld lóð innan girðingar (útileiksvæði)</a:t>
            </a:r>
          </a:p>
          <a:p>
            <a:pPr lvl="1"/>
            <a:r>
              <a:rPr lang="is-IS" sz="1800" dirty="0"/>
              <a:t>fjöldi m</a:t>
            </a:r>
            <a:r>
              <a:rPr lang="is-IS" sz="1800" baseline="30000" dirty="0"/>
              <a:t>2</a:t>
            </a:r>
            <a:r>
              <a:rPr lang="is-IS" sz="1800" dirty="0"/>
              <a:t> pr. barn (rými)</a:t>
            </a:r>
          </a:p>
          <a:p>
            <a:pPr lvl="1"/>
            <a:r>
              <a:rPr lang="is-IS" sz="1800" dirty="0"/>
              <a:t>yfirlit yfir helstu breytingar/endurbætur á lóð undanfarin 20-25 ár</a:t>
            </a:r>
          </a:p>
          <a:p>
            <a:pPr lvl="1"/>
            <a:r>
              <a:rPr lang="is-IS" sz="1800" dirty="0"/>
              <a:t>leiktækjalisti og listi yfir „leiktækifæri“</a:t>
            </a:r>
          </a:p>
          <a:p>
            <a:pPr lvl="1"/>
            <a:r>
              <a:rPr lang="is-IS" sz="1800" dirty="0"/>
              <a:t>upplýsingar um undirlag leiktækja</a:t>
            </a:r>
          </a:p>
          <a:p>
            <a:pPr lvl="1"/>
            <a:r>
              <a:rPr lang="is-IS" sz="1800" dirty="0"/>
              <a:t>fjöldi bílastæða, þ.á.m. bílastæða hreyfihamlaðra</a:t>
            </a:r>
          </a:p>
          <a:p>
            <a:pPr lvl="1"/>
            <a:r>
              <a:rPr lang="is-IS" sz="1800" dirty="0"/>
              <a:t>fjöldi hjólastæða</a:t>
            </a:r>
          </a:p>
          <a:p>
            <a:pPr lvl="1"/>
            <a:r>
              <a:rPr lang="is-IS" sz="1800" dirty="0"/>
              <a:t>lýsing á lóð og á byggingu</a:t>
            </a:r>
          </a:p>
          <a:p>
            <a:pPr lvl="1"/>
            <a:r>
              <a:rPr lang="is-IS" sz="1800" dirty="0"/>
              <a:t>lengd girðinga og gerð, ásamt fjölda hliða</a:t>
            </a:r>
          </a:p>
          <a:p>
            <a:pPr lvl="1"/>
            <a:r>
              <a:rPr lang="is-IS" sz="1800" dirty="0"/>
              <a:t>aðrar upplýsingar, s.s. um ungbarnaleiksvæði, náttúrusvæði, leikfangageymlu, sorpgerði o.fl.</a:t>
            </a:r>
          </a:p>
          <a:p>
            <a:pPr lvl="1"/>
            <a:r>
              <a:rPr lang="is-IS" sz="1800" dirty="0"/>
              <a:t>niðurstöður könnunar um nýtingu lóðar og nærumhverfis.</a:t>
            </a:r>
          </a:p>
          <a:p>
            <a:pPr marL="457200" lvl="1" indent="0">
              <a:buNone/>
            </a:pPr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22990702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6966" y="966568"/>
            <a:ext cx="7959834" cy="666749"/>
          </a:xfrm>
        </p:spPr>
        <p:txBody>
          <a:bodyPr>
            <a:normAutofit/>
          </a:bodyPr>
          <a:lstStyle/>
          <a:p>
            <a:r>
              <a:rPr lang="is-IS" sz="3600" b="1" dirty="0"/>
              <a:t>... o.fl.</a:t>
            </a:r>
            <a:endParaRPr lang="is-I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1200" y="1850065"/>
            <a:ext cx="4785833" cy="4646428"/>
          </a:xfrm>
        </p:spPr>
        <p:txBody>
          <a:bodyPr/>
          <a:lstStyle/>
          <a:p>
            <a:r>
              <a:rPr lang="is-IS" sz="2400" b="1" dirty="0"/>
              <a:t>Ábendingar frá starfsfólki og foreldrum</a:t>
            </a:r>
          </a:p>
          <a:p>
            <a:pPr lvl="1"/>
            <a:r>
              <a:rPr lang="is-IS" sz="1800" dirty="0"/>
              <a:t>hvað þykir þeim brýnast að gera?</a:t>
            </a:r>
          </a:p>
          <a:p>
            <a:pPr marL="457200" lvl="1" indent="0">
              <a:buNone/>
            </a:pPr>
            <a:endParaRPr lang="is-IS" sz="1800" dirty="0"/>
          </a:p>
          <a:p>
            <a:r>
              <a:rPr lang="is-IS" sz="2400" b="1" dirty="0"/>
              <a:t>Afgreiðsla starfshópsins</a:t>
            </a:r>
          </a:p>
          <a:p>
            <a:pPr lvl="1"/>
            <a:r>
              <a:rPr lang="is-IS" sz="1800" dirty="0"/>
              <a:t>hvað þykir honum brýnast að gera?</a:t>
            </a:r>
          </a:p>
          <a:p>
            <a:pPr lvl="1"/>
            <a:r>
              <a:rPr lang="is-IS" sz="1800" dirty="0"/>
              <a:t>greint á milli viðhaldsverka og endurgerðar</a:t>
            </a:r>
          </a:p>
          <a:p>
            <a:pPr marL="457200" lvl="1" indent="0">
              <a:buNone/>
            </a:pPr>
            <a:endParaRPr lang="is-IS" sz="1800" dirty="0"/>
          </a:p>
          <a:p>
            <a:r>
              <a:rPr lang="is-IS" sz="2400" b="1" dirty="0"/>
              <a:t>Annað</a:t>
            </a:r>
          </a:p>
          <a:p>
            <a:pPr lvl="1"/>
            <a:r>
              <a:rPr lang="is-IS" sz="1800" dirty="0"/>
              <a:t>myndir og töflur</a:t>
            </a:r>
          </a:p>
          <a:p>
            <a:pPr marL="457200" lvl="1" indent="0">
              <a:buNone/>
            </a:pPr>
            <a:endParaRPr lang="is-IS" dirty="0"/>
          </a:p>
        </p:txBody>
      </p:sp>
      <p:pic>
        <p:nvPicPr>
          <p:cNvPr id="6" name="Picture 5"/>
          <p:cNvPicPr/>
          <p:nvPr/>
        </p:nvPicPr>
        <p:blipFill>
          <a:blip r:embed="rId2"/>
          <a:stretch>
            <a:fillRect/>
          </a:stretch>
        </p:blipFill>
        <p:spPr>
          <a:xfrm>
            <a:off x="5826642" y="966568"/>
            <a:ext cx="2966484" cy="5625618"/>
          </a:xfrm>
          <a:prstGeom prst="rect">
            <a:avLst/>
          </a:prstGeom>
          <a:ln w="952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615626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9287" y="1124667"/>
            <a:ext cx="2884166" cy="4045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01539"/>
          </a:xfrm>
        </p:spPr>
        <p:txBody>
          <a:bodyPr/>
          <a:lstStyle/>
          <a:p>
            <a:pPr algn="l"/>
            <a:r>
              <a:rPr lang="is-IS" sz="3600" b="1" dirty="0"/>
              <a:t>Greinargerð fyrir hverja lóð - dæmi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B45FC4-3491-453F-B55C-477D3E48CAA1}" type="slidenum">
              <a:rPr lang="en-GB" smtClean="0"/>
              <a:pPr>
                <a:defRPr/>
              </a:pPr>
              <a:t>9</a:t>
            </a:fld>
            <a:endParaRPr lang="en-GB"/>
          </a:p>
        </p:txBody>
      </p:sp>
      <p:pic>
        <p:nvPicPr>
          <p:cNvPr id="10243" name="Picture 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1" y="1762621"/>
            <a:ext cx="2913320" cy="40690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850605"/>
            <a:ext cx="2906232" cy="40821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496353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D8D3E6E60EE5349B744371F33697F2D" ma:contentTypeVersion="8" ma:contentTypeDescription="Create a new document." ma:contentTypeScope="" ma:versionID="33d6d973072a746b77fff077f4d771c0">
  <xsd:schema xmlns:xsd="http://www.w3.org/2001/XMLSchema" xmlns:xs="http://www.w3.org/2001/XMLSchema" xmlns:p="http://schemas.microsoft.com/office/2006/metadata/properties" xmlns:ns2="c992852f-4ce9-4236-b844-ee3afa234b60" targetNamespace="http://schemas.microsoft.com/office/2006/metadata/properties" ma:root="true" ma:fieldsID="0a1a911222133735f294bae4a6b0fa6c" ns2:_="">
    <xsd:import namespace="c992852f-4ce9-4236-b844-ee3afa234b6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992852f-4ce9-4236-b844-ee3afa234b6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E9BD44C-339F-4A7E-B9C2-6620D367D278}"/>
</file>

<file path=customXml/itemProps2.xml><?xml version="1.0" encoding="utf-8"?>
<ds:datastoreItem xmlns:ds="http://schemas.openxmlformats.org/officeDocument/2006/customXml" ds:itemID="{E8820562-0DB5-4A1C-9C79-1A2487A4EAE4}"/>
</file>

<file path=customXml/itemProps3.xml><?xml version="1.0" encoding="utf-8"?>
<ds:datastoreItem xmlns:ds="http://schemas.openxmlformats.org/officeDocument/2006/customXml" ds:itemID="{94CEEA2F-B6A4-4B13-A89A-CF55910BDF44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9403</TotalTime>
  <Words>416</Words>
  <Application>Microsoft Office PowerPoint</Application>
  <PresentationFormat>On-screen Show (4:3)</PresentationFormat>
  <Paragraphs>84</Paragraphs>
  <Slides>22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Calibri</vt:lpstr>
      <vt:lpstr>Office Theme</vt:lpstr>
      <vt:lpstr>Skemmtilegar leikskólalóðir  í Kópavogi</vt:lpstr>
      <vt:lpstr>Verkefnið „skemmtilegar skólalóðir“</vt:lpstr>
      <vt:lpstr>Leikskólaskýrslurna má finna á www.kopavogur.is/is/ibuar/0-til-6-ara/leikskolar</vt:lpstr>
      <vt:lpstr>21 leikskóli, 23 lóðir  1964 - 2014</vt:lpstr>
      <vt:lpstr>PowerPoint Presentation</vt:lpstr>
      <vt:lpstr>Umfjöllun um hvern leikskóla...</vt:lpstr>
      <vt:lpstr>... og hverja lóð</vt:lpstr>
      <vt:lpstr>... o.fl.</vt:lpstr>
      <vt:lpstr>Greinargerð fyrir hverja lóð - dæmi</vt:lpstr>
      <vt:lpstr>Tölfræðin og töflurnar</vt:lpstr>
      <vt:lpstr>PowerPoint Presentation</vt:lpstr>
      <vt:lpstr>MAT Á LEIKSKÓLALÓÐUM</vt:lpstr>
      <vt:lpstr>Uppfært</vt:lpstr>
      <vt:lpstr>Endurgerð lóða síðustu ár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Tillaga að endurgerð leikskólalóða 2025:</vt:lpstr>
      <vt:lpstr>Takk fyrir!</vt:lpstr>
    </vt:vector>
  </TitlesOfParts>
  <Company>Flandcrest enterprices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Tryggvi</dc:creator>
  <cp:lastModifiedBy>Friðrik Baldursson - garðyrkjustjóri</cp:lastModifiedBy>
  <cp:revision>130</cp:revision>
  <dcterms:created xsi:type="dcterms:W3CDTF">2012-10-02T11:11:51Z</dcterms:created>
  <dcterms:modified xsi:type="dcterms:W3CDTF">2025-01-15T13:04:27Z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0x010100CD8D3E6E60EE5349B744371F33697F2D</vt:lpwstr>
  </property>
</Properties>
</file>