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14"/>
  </p:notesMasterIdLst>
  <p:handoutMasterIdLst>
    <p:handoutMasterId r:id="rId15"/>
  </p:handoutMasterIdLst>
  <p:sldIdLst>
    <p:sldId id="556" r:id="rId5"/>
    <p:sldId id="561" r:id="rId6"/>
    <p:sldId id="258" r:id="rId7"/>
    <p:sldId id="560" r:id="rId8"/>
    <p:sldId id="562" r:id="rId9"/>
    <p:sldId id="564" r:id="rId10"/>
    <p:sldId id="567" r:id="rId11"/>
    <p:sldId id="566" r:id="rId12"/>
    <p:sldId id="558" r:id="rId13"/>
  </p:sldIdLst>
  <p:sldSz cx="9144000" cy="5143500" type="screen16x9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urður Arnar Ólafsson" initials="SAÓ" lastIdx="23" clrIdx="0">
    <p:extLst>
      <p:ext uri="{19B8F6BF-5375-455C-9EA6-DF929625EA0E}">
        <p15:presenceInfo xmlns:p15="http://schemas.microsoft.com/office/powerpoint/2012/main" userId="S-1-5-21-18574106-1041566437-1483158053-68178" providerId="AD"/>
      </p:ext>
    </p:extLst>
  </p:cmAuthor>
  <p:cmAuthor id="2" name="Jóhanna Lilja Ólafsdóttir" initials="JLÓ" lastIdx="5" clrIdx="1">
    <p:extLst>
      <p:ext uri="{19B8F6BF-5375-455C-9EA6-DF929625EA0E}">
        <p15:presenceInfo xmlns:p15="http://schemas.microsoft.com/office/powerpoint/2012/main" userId="S::joli@kopavogur.is::774eedc2-bc1a-40a2-8fa9-1aaabae2be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D0C6"/>
    <a:srgbClr val="FFA729"/>
    <a:srgbClr val="FFFF00"/>
    <a:srgbClr val="FF5D00"/>
    <a:srgbClr val="00A49F"/>
    <a:srgbClr val="16A49F"/>
    <a:srgbClr val="92D0C6"/>
    <a:srgbClr val="00A4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6357" autoAdjust="0"/>
  </p:normalViewPr>
  <p:slideViewPr>
    <p:cSldViewPr snapToGrid="0">
      <p:cViewPr varScale="1">
        <p:scale>
          <a:sx n="145" d="100"/>
          <a:sy n="145" d="100"/>
        </p:scale>
        <p:origin x="63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AAB7C4-E4A0-454D-986A-3143A17A4CCF}" type="doc">
      <dgm:prSet loTypeId="urn:microsoft.com/office/officeart/2005/8/layout/hChevron3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E9A538A-53C2-4499-B683-B9FBE269A1EB}">
      <dgm:prSet phldrT="[Text]" custT="1"/>
      <dgm:spPr>
        <a:xfrm>
          <a:off x="2477980" y="258553"/>
          <a:ext cx="815566" cy="266636"/>
        </a:xfrm>
        <a:gradFill rotWithShape="0">
          <a:gsLst>
            <a:gs pos="100000">
              <a:schemeClr val="accent3">
                <a:lumMod val="60000"/>
                <a:lumOff val="4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</a:gradFill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marL="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dirty="0">
            <a:latin typeface="+mn-lt"/>
            <a:ea typeface="+mn-ea"/>
            <a:cs typeface="+mn-cs"/>
          </a:endParaRPr>
        </a:p>
      </dgm:t>
    </dgm:pt>
    <dgm:pt modelId="{D57CF2A6-10D1-4053-8950-7091EAD1B691}" type="parTrans" cxnId="{B770084D-46B8-4A73-B117-45D3274B7155}">
      <dgm:prSet/>
      <dgm:spPr/>
      <dgm:t>
        <a:bodyPr/>
        <a:lstStyle/>
        <a:p>
          <a:endParaRPr lang="en-US" sz="1200"/>
        </a:p>
      </dgm:t>
    </dgm:pt>
    <dgm:pt modelId="{5187E01C-8076-4421-B004-750DDB25A96A}" type="sibTrans" cxnId="{B770084D-46B8-4A73-B117-45D3274B7155}">
      <dgm:prSet/>
      <dgm:spPr/>
      <dgm:t>
        <a:bodyPr/>
        <a:lstStyle/>
        <a:p>
          <a:endParaRPr lang="en-US" sz="1200"/>
        </a:p>
      </dgm:t>
    </dgm:pt>
    <dgm:pt modelId="{C060EFF7-9A56-471A-92F6-3C3B97D7AF9A}">
      <dgm:prSet phldrT="[Text]" custT="1"/>
      <dgm:spPr>
        <a:xfrm>
          <a:off x="3305712" y="191894"/>
          <a:ext cx="839898" cy="333295"/>
        </a:xfrm>
        <a:gradFill rotWithShape="0">
          <a:gsLst>
            <a:gs pos="100000">
              <a:schemeClr val="accent1"/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</a:gradFill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algn="ctr"/>
          <a:r>
            <a:rPr lang="en-US" sz="1400" b="1" dirty="0" err="1">
              <a:solidFill>
                <a:schemeClr val="tx1"/>
              </a:solidFill>
              <a:latin typeface="+mn-lt"/>
              <a:ea typeface="+mn-ea"/>
              <a:cs typeface="+mn-cs"/>
            </a:rPr>
            <a:t>Þrep</a:t>
          </a:r>
          <a:r>
            <a:rPr lang="en-US" sz="1400" b="1" dirty="0">
              <a:solidFill>
                <a:schemeClr val="tx1"/>
              </a:solidFill>
              <a:latin typeface="+mn-lt"/>
              <a:ea typeface="+mn-ea"/>
              <a:cs typeface="+mn-cs"/>
            </a:rPr>
            <a:t> 2 </a:t>
          </a:r>
          <a:br>
            <a:rPr lang="en-US" sz="1400" b="1" dirty="0">
              <a:solidFill>
                <a:schemeClr val="tx1"/>
              </a:solidFill>
              <a:latin typeface="+mn-lt"/>
              <a:ea typeface="+mn-ea"/>
              <a:cs typeface="+mn-cs"/>
            </a:rPr>
          </a:br>
          <a:endParaRPr lang="en-US" sz="1400" b="1" dirty="0">
            <a:solidFill>
              <a:schemeClr val="tx1"/>
            </a:solidFill>
            <a:latin typeface="+mn-lt"/>
            <a:ea typeface="+mn-ea"/>
            <a:cs typeface="+mn-cs"/>
          </a:endParaRPr>
        </a:p>
        <a:p>
          <a:pPr algn="ctr"/>
          <a:r>
            <a:rPr lang="en-US" sz="1200" dirty="0">
              <a:solidFill>
                <a:schemeClr val="tx1"/>
              </a:solidFill>
              <a:latin typeface="+mn-lt"/>
              <a:ea typeface="+mn-ea"/>
              <a:cs typeface="+mn-cs"/>
            </a:rPr>
            <a:t>26 -62</a:t>
          </a:r>
        </a:p>
        <a:p>
          <a:pPr algn="ctr"/>
          <a:endParaRPr lang="en-US" sz="1200" dirty="0">
            <a:solidFill>
              <a:schemeClr val="tx1"/>
            </a:solidFill>
            <a:latin typeface="+mn-lt"/>
            <a:ea typeface="+mn-ea"/>
            <a:cs typeface="+mn-cs"/>
          </a:endParaRPr>
        </a:p>
        <a:p>
          <a:pPr algn="ctr"/>
          <a:r>
            <a:rPr lang="en-US" sz="1200" dirty="0" err="1">
              <a:solidFill>
                <a:schemeClr val="tx1"/>
              </a:solidFill>
              <a:latin typeface="+mn-lt"/>
              <a:ea typeface="+mn-ea"/>
              <a:cs typeface="+mn-cs"/>
            </a:rPr>
            <a:t>Aðgerð</a:t>
          </a:r>
          <a:r>
            <a:rPr lang="en-US" sz="1200" dirty="0">
              <a:solidFill>
                <a:schemeClr val="tx1"/>
              </a:solidFill>
              <a:latin typeface="+mn-lt"/>
              <a:ea typeface="+mn-ea"/>
              <a:cs typeface="+mn-cs"/>
            </a:rPr>
            <a:t> </a:t>
          </a:r>
          <a:r>
            <a:rPr lang="en-US" sz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I</a:t>
          </a:r>
          <a:endParaRPr lang="en-US" sz="1100" dirty="0">
            <a:solidFill>
              <a:schemeClr val="tx1"/>
            </a:solidFill>
            <a:latin typeface="+mn-lt"/>
            <a:ea typeface="+mn-ea"/>
            <a:cs typeface="+mn-cs"/>
          </a:endParaRPr>
        </a:p>
      </dgm:t>
    </dgm:pt>
    <dgm:pt modelId="{1BED22EB-0755-4098-A350-AD4BA94DEA3E}" type="parTrans" cxnId="{C643F379-C262-4E6C-BA69-8E5DAD93FB48}">
      <dgm:prSet/>
      <dgm:spPr/>
      <dgm:t>
        <a:bodyPr/>
        <a:lstStyle/>
        <a:p>
          <a:endParaRPr lang="en-US" sz="1200"/>
        </a:p>
      </dgm:t>
    </dgm:pt>
    <dgm:pt modelId="{B66AF9F0-E000-435B-AD5E-BAEF96B409DC}" type="sibTrans" cxnId="{C643F379-C262-4E6C-BA69-8E5DAD93FB48}">
      <dgm:prSet/>
      <dgm:spPr/>
      <dgm:t>
        <a:bodyPr/>
        <a:lstStyle/>
        <a:p>
          <a:endParaRPr lang="en-US" sz="1200"/>
        </a:p>
      </dgm:t>
    </dgm:pt>
    <dgm:pt modelId="{7C3389D4-B808-453E-AAD0-5609D5D81559}">
      <dgm:prSet phldrT="[Text]" custT="1"/>
      <dgm:spPr>
        <a:xfrm>
          <a:off x="4985508" y="58576"/>
          <a:ext cx="839898" cy="466613"/>
        </a:xfrm>
        <a:gradFill rotWithShape="0">
          <a:gsLst>
            <a:gs pos="100000">
              <a:srgbClr val="FF0000"/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</a:gradFill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endParaRPr lang="en-US" sz="1200" dirty="0">
            <a:latin typeface="+mj-lt"/>
            <a:ea typeface="+mn-ea"/>
            <a:cs typeface="+mn-cs"/>
          </a:endParaRPr>
        </a:p>
        <a:p>
          <a:pPr algn="ctr"/>
          <a:r>
            <a:rPr lang="en-US" sz="1400" b="1" dirty="0" err="1">
              <a:solidFill>
                <a:schemeClr val="tx1"/>
              </a:solidFill>
              <a:latin typeface="+mj-lt"/>
              <a:ea typeface="+mn-ea"/>
              <a:cs typeface="+mn-cs"/>
            </a:rPr>
            <a:t>Þrep</a:t>
          </a:r>
          <a:r>
            <a:rPr lang="en-US" sz="1400" b="1" dirty="0">
              <a:solidFill>
                <a:schemeClr val="tx1"/>
              </a:solidFill>
              <a:latin typeface="+mj-lt"/>
              <a:ea typeface="+mn-ea"/>
              <a:cs typeface="+mn-cs"/>
            </a:rPr>
            <a:t> 4 </a:t>
          </a:r>
        </a:p>
        <a:p>
          <a:pPr algn="ctr"/>
          <a:endParaRPr lang="en-US" sz="1400" b="1" dirty="0">
            <a:solidFill>
              <a:schemeClr val="tx1"/>
            </a:solidFill>
            <a:latin typeface="+mj-lt"/>
            <a:ea typeface="+mn-ea"/>
            <a:cs typeface="+mn-cs"/>
          </a:endParaRPr>
        </a:p>
        <a:p>
          <a:pPr algn="ctr"/>
          <a:r>
            <a:rPr lang="en-US" sz="1200" dirty="0">
              <a:solidFill>
                <a:schemeClr val="tx1"/>
              </a:solidFill>
              <a:latin typeface="+mj-lt"/>
              <a:ea typeface="+mn-ea"/>
              <a:cs typeface="+mn-cs"/>
            </a:rPr>
            <a:t>113 - 174+</a:t>
          </a:r>
        </a:p>
        <a:p>
          <a:pPr algn="ctr"/>
          <a:r>
            <a:rPr lang="en-US" sz="1200" dirty="0" err="1">
              <a:solidFill>
                <a:schemeClr val="tx1"/>
              </a:solidFill>
              <a:latin typeface="+mj-lt"/>
              <a:ea typeface="+mn-ea"/>
              <a:cs typeface="+mn-cs"/>
            </a:rPr>
            <a:t>Aðgerð</a:t>
          </a:r>
          <a:r>
            <a:rPr lang="en-US" sz="1200" dirty="0">
              <a:solidFill>
                <a:schemeClr val="tx1"/>
              </a:solidFill>
              <a:latin typeface="+mj-lt"/>
              <a:ea typeface="+mn-ea"/>
              <a:cs typeface="+mn-cs"/>
            </a:rPr>
            <a:t> III</a:t>
          </a:r>
          <a:endParaRPr lang="en-US" sz="1200" b="1" dirty="0">
            <a:solidFill>
              <a:schemeClr val="tx1"/>
            </a:solidFill>
            <a:latin typeface="+mj-lt"/>
            <a:ea typeface="+mn-ea"/>
            <a:cs typeface="+mn-cs"/>
          </a:endParaRPr>
        </a:p>
      </dgm:t>
    </dgm:pt>
    <dgm:pt modelId="{E2D534DA-C295-4DDA-A6E4-DCDAA173187B}" type="parTrans" cxnId="{B9852D62-1504-4791-99AB-AB1E8A606B0B}">
      <dgm:prSet/>
      <dgm:spPr/>
      <dgm:t>
        <a:bodyPr/>
        <a:lstStyle/>
        <a:p>
          <a:endParaRPr lang="en-US" sz="1200"/>
        </a:p>
      </dgm:t>
    </dgm:pt>
    <dgm:pt modelId="{4ACFD700-4306-48CE-8888-61E4508BA77E}" type="sibTrans" cxnId="{B9852D62-1504-4791-99AB-AB1E8A606B0B}">
      <dgm:prSet/>
      <dgm:spPr/>
      <dgm:t>
        <a:bodyPr/>
        <a:lstStyle/>
        <a:p>
          <a:endParaRPr lang="en-US" sz="1200"/>
        </a:p>
      </dgm:t>
    </dgm:pt>
    <dgm:pt modelId="{E5E799E9-E11E-49E5-83C9-4E3F7D803B78}">
      <dgm:prSet custT="1"/>
      <dgm:spPr>
        <a:xfrm>
          <a:off x="2474217" y="502000"/>
          <a:ext cx="823091" cy="1646197"/>
        </a:xfrm>
        <a:gradFill rotWithShape="0">
          <a:gsLst>
            <a:gs pos="100000">
              <a:schemeClr val="accent3">
                <a:lumMod val="60000"/>
                <a:lumOff val="4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</a:gradFill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gm:spPr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b="1" dirty="0" err="1">
              <a:solidFill>
                <a:schemeClr val="tx1"/>
              </a:solidFill>
              <a:latin typeface="+mn-lt"/>
              <a:ea typeface="+mn-ea"/>
              <a:cs typeface="+mn-cs"/>
            </a:rPr>
            <a:t>Þrep</a:t>
          </a:r>
          <a:r>
            <a:rPr lang="en-US" sz="1400" b="1" dirty="0">
              <a:solidFill>
                <a:schemeClr val="tx1"/>
              </a:solidFill>
              <a:latin typeface="+mn-lt"/>
              <a:ea typeface="+mn-ea"/>
              <a:cs typeface="+mn-cs"/>
            </a:rPr>
            <a:t> 1</a:t>
          </a:r>
        </a:p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br>
            <a:rPr lang="en-US" sz="1200" dirty="0">
              <a:solidFill>
                <a:schemeClr val="tx1"/>
              </a:solidFill>
              <a:latin typeface="+mn-lt"/>
              <a:ea typeface="+mn-ea"/>
              <a:cs typeface="+mn-cs"/>
            </a:rPr>
          </a:br>
          <a:r>
            <a:rPr lang="en-US" sz="1200" dirty="0">
              <a:solidFill>
                <a:schemeClr val="tx1"/>
              </a:solidFill>
              <a:latin typeface="+mn-lt"/>
              <a:ea typeface="+mn-ea"/>
              <a:cs typeface="+mn-cs"/>
            </a:rPr>
            <a:t>0 - 25</a:t>
          </a:r>
        </a:p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br>
            <a:rPr lang="en-US" sz="1200" dirty="0">
              <a:solidFill>
                <a:schemeClr val="tx1"/>
              </a:solidFill>
              <a:latin typeface="+mn-lt"/>
              <a:ea typeface="+mn-ea"/>
              <a:cs typeface="+mn-cs"/>
            </a:rPr>
          </a:br>
          <a:r>
            <a:rPr lang="en-US" sz="1200" dirty="0" err="1">
              <a:solidFill>
                <a:schemeClr val="tx1"/>
              </a:solidFill>
              <a:latin typeface="+mn-lt"/>
              <a:ea typeface="+mn-ea"/>
              <a:cs typeface="+mn-cs"/>
            </a:rPr>
            <a:t>Ekkert</a:t>
          </a:r>
          <a:r>
            <a:rPr lang="en-US" sz="1200" dirty="0">
              <a:solidFill>
                <a:schemeClr val="tx1"/>
              </a:solidFill>
              <a:latin typeface="+mn-lt"/>
              <a:ea typeface="+mn-ea"/>
              <a:cs typeface="+mn-cs"/>
            </a:rPr>
            <a:t> </a:t>
          </a:r>
          <a:r>
            <a:rPr lang="en-US" sz="1200" dirty="0" err="1">
              <a:solidFill>
                <a:schemeClr val="tx1"/>
              </a:solidFill>
              <a:latin typeface="+mn-lt"/>
              <a:ea typeface="+mn-ea"/>
              <a:cs typeface="+mn-cs"/>
            </a:rPr>
            <a:t>aðhafst</a:t>
          </a:r>
          <a:endParaRPr lang="en-US" sz="1200" dirty="0">
            <a:solidFill>
              <a:schemeClr val="tx1"/>
            </a:solidFill>
            <a:latin typeface="+mn-lt"/>
            <a:ea typeface="+mn-ea"/>
            <a:cs typeface="+mn-cs"/>
          </a:endParaRPr>
        </a:p>
      </dgm:t>
    </dgm:pt>
    <dgm:pt modelId="{CF2CBE5C-A3AE-4B3B-A4D9-DAD446B045FA}" type="parTrans" cxnId="{5E77B3E5-94F8-4680-9BF6-C6160C7B313A}">
      <dgm:prSet/>
      <dgm:spPr/>
      <dgm:t>
        <a:bodyPr/>
        <a:lstStyle/>
        <a:p>
          <a:endParaRPr lang="en-US" sz="1200"/>
        </a:p>
      </dgm:t>
    </dgm:pt>
    <dgm:pt modelId="{23085C02-3020-4002-BA28-CF382D87B713}" type="sibTrans" cxnId="{5E77B3E5-94F8-4680-9BF6-C6160C7B313A}">
      <dgm:prSet/>
      <dgm:spPr/>
      <dgm:t>
        <a:bodyPr/>
        <a:lstStyle/>
        <a:p>
          <a:endParaRPr lang="en-US" sz="1200"/>
        </a:p>
      </dgm:t>
    </dgm:pt>
    <dgm:pt modelId="{33485E2C-64ED-4CF1-8A84-65DA5193FF15}">
      <dgm:prSet phldrT="[Text]" custT="1"/>
      <dgm:spPr>
        <a:xfrm>
          <a:off x="4145610" y="127368"/>
          <a:ext cx="839898" cy="399954"/>
        </a:xfrm>
        <a:gradFill rotWithShape="0">
          <a:gsLst>
            <a:gs pos="100000">
              <a:srgbClr val="FFC000"/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</a:gradFill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endParaRPr lang="en-US" sz="1200" dirty="0">
            <a:latin typeface="+mn-lt"/>
            <a:ea typeface="+mn-ea"/>
            <a:cs typeface="+mn-cs"/>
          </a:endParaRPr>
        </a:p>
        <a:p>
          <a:pPr algn="ctr"/>
          <a:r>
            <a:rPr lang="en-US" sz="1400" b="1" dirty="0" err="1">
              <a:solidFill>
                <a:schemeClr val="tx1"/>
              </a:solidFill>
              <a:latin typeface="+mn-lt"/>
              <a:ea typeface="+mn-ea"/>
              <a:cs typeface="+mn-cs"/>
            </a:rPr>
            <a:t>Þrep</a:t>
          </a:r>
          <a:r>
            <a:rPr lang="en-US" sz="1400" b="1" dirty="0">
              <a:solidFill>
                <a:schemeClr val="tx1"/>
              </a:solidFill>
              <a:latin typeface="+mn-lt"/>
              <a:ea typeface="+mn-ea"/>
              <a:cs typeface="+mn-cs"/>
            </a:rPr>
            <a:t> 3 </a:t>
          </a:r>
        </a:p>
        <a:p>
          <a:pPr algn="ctr"/>
          <a:endParaRPr lang="en-US" sz="1200" dirty="0">
            <a:solidFill>
              <a:schemeClr val="tx1"/>
            </a:solidFill>
            <a:latin typeface="+mn-lt"/>
            <a:ea typeface="+mn-ea"/>
            <a:cs typeface="+mn-cs"/>
          </a:endParaRPr>
        </a:p>
        <a:p>
          <a:pPr algn="ctr"/>
          <a:r>
            <a:rPr lang="en-US" sz="1200" dirty="0">
              <a:solidFill>
                <a:schemeClr val="tx1"/>
              </a:solidFill>
              <a:latin typeface="+mn-lt"/>
              <a:ea typeface="+mn-ea"/>
              <a:cs typeface="+mn-cs"/>
            </a:rPr>
            <a:t>63 - 112 </a:t>
          </a:r>
        </a:p>
        <a:p>
          <a:pPr algn="ctr"/>
          <a:endParaRPr lang="en-US" sz="1200" dirty="0">
            <a:solidFill>
              <a:schemeClr val="tx1"/>
            </a:solidFill>
            <a:latin typeface="+mn-lt"/>
            <a:ea typeface="+mn-ea"/>
            <a:cs typeface="+mn-cs"/>
          </a:endParaRPr>
        </a:p>
        <a:p>
          <a:pPr algn="ctr"/>
          <a:r>
            <a:rPr lang="en-US" sz="1200" dirty="0" err="1">
              <a:solidFill>
                <a:schemeClr val="tx1"/>
              </a:solidFill>
              <a:latin typeface="+mn-lt"/>
              <a:ea typeface="+mn-ea"/>
              <a:cs typeface="+mn-cs"/>
            </a:rPr>
            <a:t>Aðgerð</a:t>
          </a:r>
          <a:r>
            <a:rPr lang="en-US" sz="1200" dirty="0">
              <a:solidFill>
                <a:schemeClr val="tx1"/>
              </a:solidFill>
              <a:latin typeface="+mn-lt"/>
              <a:ea typeface="+mn-ea"/>
              <a:cs typeface="+mn-cs"/>
            </a:rPr>
            <a:t> II </a:t>
          </a:r>
          <a:endParaRPr lang="en-US" sz="1200" b="1" dirty="0">
            <a:solidFill>
              <a:schemeClr val="tx1"/>
            </a:solidFill>
            <a:latin typeface="+mn-lt"/>
            <a:ea typeface="+mn-ea"/>
            <a:cs typeface="+mn-cs"/>
          </a:endParaRPr>
        </a:p>
      </dgm:t>
    </dgm:pt>
    <dgm:pt modelId="{AC2A001D-94F5-41A2-BAF5-474E1EF74BA6}" type="sibTrans" cxnId="{A8570B9E-8B9D-4658-8972-5D8DCD400107}">
      <dgm:prSet/>
      <dgm:spPr/>
      <dgm:t>
        <a:bodyPr/>
        <a:lstStyle/>
        <a:p>
          <a:endParaRPr lang="en-US" sz="1200"/>
        </a:p>
      </dgm:t>
    </dgm:pt>
    <dgm:pt modelId="{756CE6FB-626D-4A67-BED2-B7EC934A1ED5}" type="parTrans" cxnId="{A8570B9E-8B9D-4658-8972-5D8DCD400107}">
      <dgm:prSet/>
      <dgm:spPr/>
      <dgm:t>
        <a:bodyPr/>
        <a:lstStyle/>
        <a:p>
          <a:endParaRPr lang="en-US" sz="1200"/>
        </a:p>
      </dgm:t>
    </dgm:pt>
    <dgm:pt modelId="{BFACDA61-3891-47EA-8888-272964DB1585}">
      <dgm:prSet phldrT="[Text]" custT="1"/>
      <dgm:spPr>
        <a:xfrm>
          <a:off x="4145610" y="525189"/>
          <a:ext cx="839898" cy="1866455"/>
        </a:xfrm>
        <a:gradFill rotWithShape="0">
          <a:gsLst>
            <a:gs pos="100000">
              <a:srgbClr val="FFC000"/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</a:gradFill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gm:spPr>
      <dgm:t>
        <a:bodyPr/>
        <a:lstStyle/>
        <a:p>
          <a:pPr algn="r"/>
          <a:endParaRPr lang="en-US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4C90919C-FCFC-4D13-AA75-6BB1C2BF4E5E}" type="sibTrans" cxnId="{8E08EB54-5FC4-49B3-B261-3ECF75E65017}">
      <dgm:prSet/>
      <dgm:spPr/>
      <dgm:t>
        <a:bodyPr/>
        <a:lstStyle/>
        <a:p>
          <a:endParaRPr lang="en-US" sz="1200"/>
        </a:p>
      </dgm:t>
    </dgm:pt>
    <dgm:pt modelId="{33DC7275-7A12-4EFB-A07E-724371945D25}" type="parTrans" cxnId="{8E08EB54-5FC4-49B3-B261-3ECF75E65017}">
      <dgm:prSet/>
      <dgm:spPr/>
      <dgm:t>
        <a:bodyPr/>
        <a:lstStyle/>
        <a:p>
          <a:endParaRPr lang="en-US" sz="1200"/>
        </a:p>
      </dgm:t>
    </dgm:pt>
    <dgm:pt modelId="{F5B48A51-E5DE-42F3-96DC-9AF6DD5FCA9B}" type="pres">
      <dgm:prSet presAssocID="{D6AAB7C4-E4A0-454D-986A-3143A17A4CCF}" presName="Name0" presStyleCnt="0">
        <dgm:presLayoutVars>
          <dgm:dir/>
          <dgm:resizeHandles val="exact"/>
        </dgm:presLayoutVars>
      </dgm:prSet>
      <dgm:spPr/>
    </dgm:pt>
    <dgm:pt modelId="{DC214C8E-588A-401B-8B04-67F730D34E46}" type="pres">
      <dgm:prSet presAssocID="{3E9A538A-53C2-4499-B683-B9FBE269A1EB}" presName="parAndChTx" presStyleLbl="node1" presStyleIdx="0" presStyleCnt="4" custScaleX="91760" custScaleY="142881">
        <dgm:presLayoutVars>
          <dgm:bulletEnabled val="1"/>
        </dgm:presLayoutVars>
      </dgm:prSet>
      <dgm:spPr/>
    </dgm:pt>
    <dgm:pt modelId="{BC4836B4-EA69-43FB-9C12-2093BBAD8AF3}" type="pres">
      <dgm:prSet presAssocID="{5187E01C-8076-4421-B004-750DDB25A96A}" presName="parAndChSpace" presStyleCnt="0"/>
      <dgm:spPr/>
    </dgm:pt>
    <dgm:pt modelId="{0314897A-835D-4BD4-A033-255E18491E40}" type="pres">
      <dgm:prSet presAssocID="{C060EFF7-9A56-471A-92F6-3C3B97D7AF9A}" presName="parAndChTx" presStyleLbl="node1" presStyleIdx="1" presStyleCnt="4" custScaleX="105294" custScaleY="142881">
        <dgm:presLayoutVars>
          <dgm:bulletEnabled val="1"/>
        </dgm:presLayoutVars>
      </dgm:prSet>
      <dgm:spPr/>
    </dgm:pt>
    <dgm:pt modelId="{64B80F5C-32D8-4A10-9628-7B6394847F9E}" type="pres">
      <dgm:prSet presAssocID="{B66AF9F0-E000-435B-AD5E-BAEF96B409DC}" presName="parAndChSpace" presStyleCnt="0"/>
      <dgm:spPr/>
    </dgm:pt>
    <dgm:pt modelId="{A7602076-17BE-4EDF-BDAA-BAE6A8DFC9E3}" type="pres">
      <dgm:prSet presAssocID="{33485E2C-64ED-4CF1-8A84-65DA5193FF15}" presName="parAndChTx" presStyleLbl="node1" presStyleIdx="2" presStyleCnt="4" custScaleY="146145">
        <dgm:presLayoutVars>
          <dgm:bulletEnabled val="1"/>
        </dgm:presLayoutVars>
      </dgm:prSet>
      <dgm:spPr/>
    </dgm:pt>
    <dgm:pt modelId="{D2806907-EA26-4C9D-AFCD-7B4E00829FA3}" type="pres">
      <dgm:prSet presAssocID="{AC2A001D-94F5-41A2-BAF5-474E1EF74BA6}" presName="parAndChSpace" presStyleCnt="0"/>
      <dgm:spPr/>
    </dgm:pt>
    <dgm:pt modelId="{1AD004FB-35CF-4938-8156-7D9481D968A9}" type="pres">
      <dgm:prSet presAssocID="{7C3389D4-B808-453E-AAD0-5609D5D81559}" presName="parAndChTx" presStyleLbl="node1" presStyleIdx="3" presStyleCnt="4" custScaleY="149408">
        <dgm:presLayoutVars>
          <dgm:bulletEnabled val="1"/>
        </dgm:presLayoutVars>
      </dgm:prSet>
      <dgm:spPr/>
    </dgm:pt>
  </dgm:ptLst>
  <dgm:cxnLst>
    <dgm:cxn modelId="{7E696703-1252-4B1C-BD17-F1CBA4050FB7}" type="presOf" srcId="{7C3389D4-B808-453E-AAD0-5609D5D81559}" destId="{1AD004FB-35CF-4938-8156-7D9481D968A9}" srcOrd="0" destOrd="0" presId="urn:microsoft.com/office/officeart/2005/8/layout/hChevron3"/>
    <dgm:cxn modelId="{B9852D62-1504-4791-99AB-AB1E8A606B0B}" srcId="{D6AAB7C4-E4A0-454D-986A-3143A17A4CCF}" destId="{7C3389D4-B808-453E-AAD0-5609D5D81559}" srcOrd="3" destOrd="0" parTransId="{E2D534DA-C295-4DDA-A6E4-DCDAA173187B}" sibTransId="{4ACFD700-4306-48CE-8888-61E4508BA77E}"/>
    <dgm:cxn modelId="{E3551467-6D7F-43EB-8FE6-F89EE60033CA}" type="presOf" srcId="{E5E799E9-E11E-49E5-83C9-4E3F7D803B78}" destId="{DC214C8E-588A-401B-8B04-67F730D34E46}" srcOrd="0" destOrd="1" presId="urn:microsoft.com/office/officeart/2005/8/layout/hChevron3"/>
    <dgm:cxn modelId="{E9756B49-2561-41E6-98C2-542603EB4188}" type="presOf" srcId="{3E9A538A-53C2-4499-B683-B9FBE269A1EB}" destId="{DC214C8E-588A-401B-8B04-67F730D34E46}" srcOrd="0" destOrd="0" presId="urn:microsoft.com/office/officeart/2005/8/layout/hChevron3"/>
    <dgm:cxn modelId="{B770084D-46B8-4A73-B117-45D3274B7155}" srcId="{D6AAB7C4-E4A0-454D-986A-3143A17A4CCF}" destId="{3E9A538A-53C2-4499-B683-B9FBE269A1EB}" srcOrd="0" destOrd="0" parTransId="{D57CF2A6-10D1-4053-8950-7091EAD1B691}" sibTransId="{5187E01C-8076-4421-B004-750DDB25A96A}"/>
    <dgm:cxn modelId="{8E08EB54-5FC4-49B3-B261-3ECF75E65017}" srcId="{33485E2C-64ED-4CF1-8A84-65DA5193FF15}" destId="{BFACDA61-3891-47EA-8888-272964DB1585}" srcOrd="0" destOrd="0" parTransId="{33DC7275-7A12-4EFB-A07E-724371945D25}" sibTransId="{4C90919C-FCFC-4D13-AA75-6BB1C2BF4E5E}"/>
    <dgm:cxn modelId="{C643F379-C262-4E6C-BA69-8E5DAD93FB48}" srcId="{D6AAB7C4-E4A0-454D-986A-3143A17A4CCF}" destId="{C060EFF7-9A56-471A-92F6-3C3B97D7AF9A}" srcOrd="1" destOrd="0" parTransId="{1BED22EB-0755-4098-A350-AD4BA94DEA3E}" sibTransId="{B66AF9F0-E000-435B-AD5E-BAEF96B409DC}"/>
    <dgm:cxn modelId="{E8854B8B-D3F1-4CD1-AF2F-5E002646EE30}" type="presOf" srcId="{D6AAB7C4-E4A0-454D-986A-3143A17A4CCF}" destId="{F5B48A51-E5DE-42F3-96DC-9AF6DD5FCA9B}" srcOrd="0" destOrd="0" presId="urn:microsoft.com/office/officeart/2005/8/layout/hChevron3"/>
    <dgm:cxn modelId="{34ABB58D-CABD-4F9C-BF8E-8E50BC994251}" type="presOf" srcId="{C060EFF7-9A56-471A-92F6-3C3B97D7AF9A}" destId="{0314897A-835D-4BD4-A033-255E18491E40}" srcOrd="0" destOrd="0" presId="urn:microsoft.com/office/officeart/2005/8/layout/hChevron3"/>
    <dgm:cxn modelId="{A8570B9E-8B9D-4658-8972-5D8DCD400107}" srcId="{D6AAB7C4-E4A0-454D-986A-3143A17A4CCF}" destId="{33485E2C-64ED-4CF1-8A84-65DA5193FF15}" srcOrd="2" destOrd="0" parTransId="{756CE6FB-626D-4A67-BED2-B7EC934A1ED5}" sibTransId="{AC2A001D-94F5-41A2-BAF5-474E1EF74BA6}"/>
    <dgm:cxn modelId="{75FB6EC0-660D-4E29-AA71-E2C6790E69E1}" type="presOf" srcId="{BFACDA61-3891-47EA-8888-272964DB1585}" destId="{A7602076-17BE-4EDF-BDAA-BAE6A8DFC9E3}" srcOrd="0" destOrd="1" presId="urn:microsoft.com/office/officeart/2005/8/layout/hChevron3"/>
    <dgm:cxn modelId="{5E77B3E5-94F8-4680-9BF6-C6160C7B313A}" srcId="{3E9A538A-53C2-4499-B683-B9FBE269A1EB}" destId="{E5E799E9-E11E-49E5-83C9-4E3F7D803B78}" srcOrd="0" destOrd="0" parTransId="{CF2CBE5C-A3AE-4B3B-A4D9-DAD446B045FA}" sibTransId="{23085C02-3020-4002-BA28-CF382D87B713}"/>
    <dgm:cxn modelId="{4A056EFA-AC0C-4502-944C-79169A487E4A}" type="presOf" srcId="{33485E2C-64ED-4CF1-8A84-65DA5193FF15}" destId="{A7602076-17BE-4EDF-BDAA-BAE6A8DFC9E3}" srcOrd="0" destOrd="0" presId="urn:microsoft.com/office/officeart/2005/8/layout/hChevron3"/>
    <dgm:cxn modelId="{865F57AF-6B71-41FF-A58F-C83A8C9D0135}" type="presParOf" srcId="{F5B48A51-E5DE-42F3-96DC-9AF6DD5FCA9B}" destId="{DC214C8E-588A-401B-8B04-67F730D34E46}" srcOrd="0" destOrd="0" presId="urn:microsoft.com/office/officeart/2005/8/layout/hChevron3"/>
    <dgm:cxn modelId="{D88FAD9B-872C-4248-9F42-E3D1C542DC90}" type="presParOf" srcId="{F5B48A51-E5DE-42F3-96DC-9AF6DD5FCA9B}" destId="{BC4836B4-EA69-43FB-9C12-2093BBAD8AF3}" srcOrd="1" destOrd="0" presId="urn:microsoft.com/office/officeart/2005/8/layout/hChevron3"/>
    <dgm:cxn modelId="{2535ADF6-A0EB-4F4C-880F-17D1CED10506}" type="presParOf" srcId="{F5B48A51-E5DE-42F3-96DC-9AF6DD5FCA9B}" destId="{0314897A-835D-4BD4-A033-255E18491E40}" srcOrd="2" destOrd="0" presId="urn:microsoft.com/office/officeart/2005/8/layout/hChevron3"/>
    <dgm:cxn modelId="{6F1B4777-2C45-45AA-A501-3C1062D17D13}" type="presParOf" srcId="{F5B48A51-E5DE-42F3-96DC-9AF6DD5FCA9B}" destId="{64B80F5C-32D8-4A10-9628-7B6394847F9E}" srcOrd="3" destOrd="0" presId="urn:microsoft.com/office/officeart/2005/8/layout/hChevron3"/>
    <dgm:cxn modelId="{455DB769-9978-4D95-8B80-46179FCEDC6C}" type="presParOf" srcId="{F5B48A51-E5DE-42F3-96DC-9AF6DD5FCA9B}" destId="{A7602076-17BE-4EDF-BDAA-BAE6A8DFC9E3}" srcOrd="4" destOrd="0" presId="urn:microsoft.com/office/officeart/2005/8/layout/hChevron3"/>
    <dgm:cxn modelId="{D2C764D5-194C-4E6F-896B-C15DDB3A55B9}" type="presParOf" srcId="{F5B48A51-E5DE-42F3-96DC-9AF6DD5FCA9B}" destId="{D2806907-EA26-4C9D-AFCD-7B4E00829FA3}" srcOrd="5" destOrd="0" presId="urn:microsoft.com/office/officeart/2005/8/layout/hChevron3"/>
    <dgm:cxn modelId="{53F32B0B-D3E8-4561-948C-8F441E3B5E0F}" type="presParOf" srcId="{F5B48A51-E5DE-42F3-96DC-9AF6DD5FCA9B}" destId="{1AD004FB-35CF-4938-8156-7D9481D968A9}" srcOrd="6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214C8E-588A-401B-8B04-67F730D34E46}">
      <dsp:nvSpPr>
        <dsp:cNvPr id="0" name=""/>
        <dsp:cNvSpPr/>
      </dsp:nvSpPr>
      <dsp:spPr>
        <a:xfrm>
          <a:off x="2269" y="713805"/>
          <a:ext cx="1214164" cy="1512476"/>
        </a:xfrm>
        <a:prstGeom prst="homePlate">
          <a:avLst>
            <a:gd name="adj" fmla="val 25000"/>
          </a:avLst>
        </a:prstGeom>
        <a:gradFill rotWithShape="0">
          <a:gsLst>
            <a:gs pos="100000">
              <a:schemeClr val="accent3">
                <a:lumMod val="60000"/>
                <a:lumOff val="4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679" tIns="30480" rIns="186718" bIns="3048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>
            <a:latin typeface="+mn-lt"/>
            <a:ea typeface="+mn-ea"/>
            <a:cs typeface="+mn-cs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b="1" kern="1200" dirty="0" err="1">
              <a:solidFill>
                <a:schemeClr val="tx1"/>
              </a:solidFill>
              <a:latin typeface="+mn-lt"/>
              <a:ea typeface="+mn-ea"/>
              <a:cs typeface="+mn-cs"/>
            </a:rPr>
            <a:t>Þrep</a:t>
          </a:r>
          <a:r>
            <a:rPr lang="en-US" sz="1400" b="1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 1</a:t>
          </a:r>
        </a:p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br>
            <a: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rPr>
          </a:br>
          <a:r>
            <a: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0 - 25</a:t>
          </a:r>
        </a:p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br>
            <a: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rPr>
          </a:br>
          <a:r>
            <a:rPr lang="en-US" sz="1200" kern="1200" dirty="0" err="1">
              <a:solidFill>
                <a:schemeClr val="tx1"/>
              </a:solidFill>
              <a:latin typeface="+mn-lt"/>
              <a:ea typeface="+mn-ea"/>
              <a:cs typeface="+mn-cs"/>
            </a:rPr>
            <a:t>Ekkert</a:t>
          </a:r>
          <a:r>
            <a: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+mn-lt"/>
              <a:ea typeface="+mn-ea"/>
              <a:cs typeface="+mn-cs"/>
            </a:rPr>
            <a:t>aðhafst</a:t>
          </a:r>
          <a:endParaRPr lang="en-US" sz="1200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sp:txBody>
      <dsp:txXfrm>
        <a:off x="2269" y="713805"/>
        <a:ext cx="1062394" cy="1512476"/>
      </dsp:txXfrm>
    </dsp:sp>
    <dsp:sp modelId="{0314897A-835D-4BD4-A033-255E18491E40}">
      <dsp:nvSpPr>
        <dsp:cNvPr id="0" name=""/>
        <dsp:cNvSpPr/>
      </dsp:nvSpPr>
      <dsp:spPr>
        <a:xfrm>
          <a:off x="951794" y="713805"/>
          <a:ext cx="1393245" cy="1512476"/>
        </a:xfrm>
        <a:prstGeom prst="chevron">
          <a:avLst>
            <a:gd name="adj" fmla="val 25000"/>
          </a:avLst>
        </a:prstGeom>
        <a:gradFill rotWithShape="0">
          <a:gsLst>
            <a:gs pos="100000">
              <a:schemeClr val="accent1"/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679" tIns="35560" rIns="46679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+mn-lt"/>
              <a:ea typeface="+mn-ea"/>
              <a:cs typeface="+mn-cs"/>
            </a:rPr>
            <a:t>Þrep</a:t>
          </a:r>
          <a:r>
            <a:rPr lang="en-US" sz="1400" b="1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 2 </a:t>
          </a:r>
          <a:br>
            <a:rPr lang="en-US" sz="1400" b="1" kern="1200" dirty="0">
              <a:solidFill>
                <a:schemeClr val="tx1"/>
              </a:solidFill>
              <a:latin typeface="+mn-lt"/>
              <a:ea typeface="+mn-ea"/>
              <a:cs typeface="+mn-cs"/>
            </a:rPr>
          </a:br>
          <a:endParaRPr lang="en-US" sz="1400" b="1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26 -62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solidFill>
                <a:schemeClr val="tx1"/>
              </a:solidFill>
              <a:latin typeface="+mn-lt"/>
              <a:ea typeface="+mn-ea"/>
              <a:cs typeface="+mn-cs"/>
            </a:rPr>
            <a:t>Aðgerð</a:t>
          </a:r>
          <a:r>
            <a: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 </a:t>
          </a:r>
          <a:r>
            <a:rPr lang="en-US" sz="12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I</a:t>
          </a:r>
          <a:endParaRPr lang="en-US" sz="1100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sp:txBody>
      <dsp:txXfrm>
        <a:off x="1300105" y="713805"/>
        <a:ext cx="696623" cy="1512476"/>
      </dsp:txXfrm>
    </dsp:sp>
    <dsp:sp modelId="{A7602076-17BE-4EDF-BDAA-BAE6A8DFC9E3}">
      <dsp:nvSpPr>
        <dsp:cNvPr id="0" name=""/>
        <dsp:cNvSpPr/>
      </dsp:nvSpPr>
      <dsp:spPr>
        <a:xfrm>
          <a:off x="2080401" y="696530"/>
          <a:ext cx="1323195" cy="1547027"/>
        </a:xfrm>
        <a:prstGeom prst="chevron">
          <a:avLst>
            <a:gd name="adj" fmla="val 25000"/>
          </a:avLst>
        </a:prstGeom>
        <a:gradFill rotWithShape="0">
          <a:gsLst>
            <a:gs pos="100000">
              <a:srgbClr val="FFC000"/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679" tIns="30480" rIns="46679" bIns="30480" numCol="1" spcCol="1270" anchor="t" anchorCtr="0">
          <a:noAutofit/>
        </a:bodyPr>
        <a:lstStyle/>
        <a:p>
          <a:pPr marL="0" lvl="0" indent="0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>
            <a:latin typeface="+mn-lt"/>
            <a:ea typeface="+mn-ea"/>
            <a:cs typeface="+mn-cs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+mn-lt"/>
              <a:ea typeface="+mn-ea"/>
              <a:cs typeface="+mn-cs"/>
            </a:rPr>
            <a:t>Þrep</a:t>
          </a:r>
          <a:r>
            <a:rPr lang="en-US" sz="1400" b="1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 3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63 - 112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solidFill>
                <a:schemeClr val="tx1"/>
              </a:solidFill>
              <a:latin typeface="+mn-lt"/>
              <a:ea typeface="+mn-ea"/>
              <a:cs typeface="+mn-cs"/>
            </a:rPr>
            <a:t>Aðgerð</a:t>
          </a:r>
          <a:r>
            <a: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 II </a:t>
          </a:r>
          <a:endParaRPr lang="en-US" sz="1200" b="1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  <a:p>
          <a:pPr marL="114300" lvl="1" indent="-114300" algn="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411200" y="696530"/>
        <a:ext cx="661597" cy="1547027"/>
      </dsp:txXfrm>
    </dsp:sp>
    <dsp:sp modelId="{1AD004FB-35CF-4938-8156-7D9481D968A9}">
      <dsp:nvSpPr>
        <dsp:cNvPr id="0" name=""/>
        <dsp:cNvSpPr/>
      </dsp:nvSpPr>
      <dsp:spPr>
        <a:xfrm>
          <a:off x="3138958" y="679259"/>
          <a:ext cx="1323195" cy="1581568"/>
        </a:xfrm>
        <a:prstGeom prst="chevron">
          <a:avLst>
            <a:gd name="adj" fmla="val 25000"/>
          </a:avLst>
        </a:prstGeom>
        <a:gradFill rotWithShape="0">
          <a:gsLst>
            <a:gs pos="100000">
              <a:srgbClr val="FF0000"/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679" tIns="30480" rIns="46679" bIns="30480" numCol="1" spcCol="1270" anchor="ctr" anchorCtr="0">
          <a:noAutofit/>
        </a:bodyPr>
        <a:lstStyle/>
        <a:p>
          <a:pPr marL="0" lvl="0" indent="0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>
            <a:latin typeface="+mj-lt"/>
            <a:ea typeface="+mn-ea"/>
            <a:cs typeface="+mn-cs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+mj-lt"/>
              <a:ea typeface="+mn-ea"/>
              <a:cs typeface="+mn-cs"/>
            </a:rPr>
            <a:t>Þrep</a:t>
          </a:r>
          <a:r>
            <a:rPr lang="en-US" sz="1400" b="1" kern="1200" dirty="0">
              <a:solidFill>
                <a:schemeClr val="tx1"/>
              </a:solidFill>
              <a:latin typeface="+mj-lt"/>
              <a:ea typeface="+mn-ea"/>
              <a:cs typeface="+mn-cs"/>
            </a:rPr>
            <a:t> 4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1" kern="1200" dirty="0">
            <a:solidFill>
              <a:schemeClr val="tx1"/>
            </a:solidFill>
            <a:latin typeface="+mj-lt"/>
            <a:ea typeface="+mn-ea"/>
            <a:cs typeface="+mn-cs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+mj-lt"/>
              <a:ea typeface="+mn-ea"/>
              <a:cs typeface="+mn-cs"/>
            </a:rPr>
            <a:t>113 - 174+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solidFill>
                <a:schemeClr val="tx1"/>
              </a:solidFill>
              <a:latin typeface="+mj-lt"/>
              <a:ea typeface="+mn-ea"/>
              <a:cs typeface="+mn-cs"/>
            </a:rPr>
            <a:t>Aðgerð</a:t>
          </a:r>
          <a:r>
            <a:rPr lang="en-US" sz="1200" kern="1200" dirty="0">
              <a:solidFill>
                <a:schemeClr val="tx1"/>
              </a:solidFill>
              <a:latin typeface="+mj-lt"/>
              <a:ea typeface="+mn-ea"/>
              <a:cs typeface="+mn-cs"/>
            </a:rPr>
            <a:t> III</a:t>
          </a:r>
          <a:endParaRPr lang="en-US" sz="1200" b="1" kern="1200" dirty="0">
            <a:solidFill>
              <a:schemeClr val="tx1"/>
            </a:solidFill>
            <a:latin typeface="+mj-lt"/>
            <a:ea typeface="+mn-ea"/>
            <a:cs typeface="+mn-cs"/>
          </a:endParaRPr>
        </a:p>
      </dsp:txBody>
      <dsp:txXfrm>
        <a:off x="3469757" y="679259"/>
        <a:ext cx="661597" cy="1581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DB4444A-321E-4B63-9B57-F3204D9EFD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9255BF-A869-404E-B992-C3C930A74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1C81F-D02C-4969-904E-DD6A15E9E5E6}" type="datetimeFigureOut">
              <a:rPr lang="is-IS" smtClean="0"/>
              <a:t>11.11.2022</a:t>
            </a:fld>
            <a:endParaRPr lang="is-I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DD84B2-76C9-4D04-86C8-BD01D50301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1BD316-18B2-417B-8060-6F71D60EFA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6C15F-9605-4989-97C8-EF387503659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339339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64" tIns="49532" rIns="99064" bIns="4953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64" tIns="49532" rIns="99064" bIns="49532" rtlCol="0"/>
          <a:lstStyle>
            <a:lvl1pPr algn="r">
              <a:defRPr sz="1300"/>
            </a:lvl1pPr>
          </a:lstStyle>
          <a:p>
            <a:fld id="{66902365-C143-DF40-91FA-DADB143D2A48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4" tIns="49532" rIns="99064" bIns="4953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64" tIns="49532" rIns="99064" bIns="4953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8"/>
            <a:ext cx="3078427" cy="513507"/>
          </a:xfrm>
          <a:prstGeom prst="rect">
            <a:avLst/>
          </a:prstGeom>
        </p:spPr>
        <p:txBody>
          <a:bodyPr vert="horz" lIns="99064" tIns="49532" rIns="99064" bIns="4953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8"/>
            <a:ext cx="3078427" cy="513507"/>
          </a:xfrm>
          <a:prstGeom prst="rect">
            <a:avLst/>
          </a:prstGeom>
        </p:spPr>
        <p:txBody>
          <a:bodyPr vert="horz" lIns="99064" tIns="49532" rIns="99064" bIns="49532" rtlCol="0" anchor="b"/>
          <a:lstStyle>
            <a:lvl1pPr algn="r">
              <a:defRPr sz="1300"/>
            </a:lvl1pPr>
          </a:lstStyle>
          <a:p>
            <a:fld id="{74D49250-E996-6B41-85EF-F565F883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9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cs typeface="Calibri"/>
              </a:rPr>
              <a:t>Núpur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Austurkór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Kópahvoll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Álfhólsskóli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Salaskóli</a:t>
            </a:r>
            <a:r>
              <a:rPr lang="en-US" dirty="0">
                <a:cs typeface="Calibri"/>
              </a:rPr>
              <a:t> og </a:t>
            </a:r>
            <a:r>
              <a:rPr lang="en-US" dirty="0" err="1">
                <a:cs typeface="Calibri"/>
              </a:rPr>
              <a:t>Vatnsendaskóli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Sundlaug</a:t>
            </a:r>
            <a:r>
              <a:rPr lang="en-US" dirty="0">
                <a:cs typeface="Calibri"/>
              </a:rPr>
              <a:t> Kópavogs og </a:t>
            </a:r>
            <a:r>
              <a:rPr lang="en-US" dirty="0" err="1">
                <a:cs typeface="Calibri"/>
              </a:rPr>
              <a:t>Salalaug</a:t>
            </a:r>
            <a:r>
              <a:rPr lang="en-US" dirty="0">
                <a:cs typeface="Calibri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183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040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r>
              <a:rPr lang="is-IS" sz="11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Grunnskólar -</a:t>
            </a:r>
            <a:r>
              <a:rPr lang="is-IS" sz="1100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Álfhólsskóli, Vatnsendaskóli, </a:t>
            </a:r>
            <a:r>
              <a:rPr lang="is-IS" sz="11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Salaskóli, Kársnesskóli.  </a:t>
            </a:r>
            <a:r>
              <a:rPr lang="is-I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sz="11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1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Leikskólar - Núpur , Austurkór og Kópahvoll, Dalur, Urðarhóll, Efstihjalli ,Lækur og félagsmiðstöðvar eldri borgara. </a:t>
            </a:r>
            <a:r>
              <a:rPr lang="is-I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sz="11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1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Velferðasvið: Heimaþjónusta, Dimmuhvarf, Kópavogsbraut 41, Austurkór 3, Skjólbraut og  Hörðukór.</a:t>
            </a:r>
            <a:r>
              <a:rPr lang="is-I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is-IS" sz="11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Stjórnsýslusvið: Bókasafn</a:t>
            </a:r>
            <a:r>
              <a:rPr lang="is-I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s-I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Samkvæmt viðhorfskönnun 03.10. – 11. 10. 2022 þar sem 14 af 21 vinnustað tók þátt, svaraðir 72% þátttakenda að verkefnið væri hafið á sínum vinnustað. Af þeim sögðu 40% að verkefnið hafi skilað árangri.</a:t>
            </a:r>
          </a:p>
          <a:p>
            <a:pPr algn="l" rtl="0" fontAlgn="base"/>
            <a:endParaRPr lang="is-IS" sz="11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Grunnskólar -</a:t>
            </a:r>
            <a:r>
              <a:rPr lang="is-IS" sz="1800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Álfhólsskóli, Vatnsendaskóli, </a:t>
            </a:r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Salaskóli, Kársnesskóli.  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Leikskólar - Núpur , Austurkór og Kópahvoll, Dalur, Urðarhóll, Efstihjalli ,Lækur og félagsmiðstöðvar eldri borgara. 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Velferðasvið: Heimaþjónusta, Dimmuhvarf, Kópavogsbraut 41, Austurkór 3, Skjólbraut og  Hörðukór.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Stjórnsýslusvið: Bókasafn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Grunnskólar -</a:t>
            </a:r>
            <a:r>
              <a:rPr lang="is-IS" sz="1800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Álfhólsskóli, Vatnsendaskóli, </a:t>
            </a:r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Salaskóli, Kársnesskóli.  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Leikskólar - Núpur , Austurkór og Kópahvoll, Dalur, Urðarhóll, Efstihjalli ,Lækur og félagsmiðstöðvar eldri borgara. 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Velferðasvið: Heimaþjónusta, Dimmuhvarf, Kópavogsbraut 41, Austurkór 3, Skjólbraut og  Hörðukór.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Stjórnsýslusvið: Bókasafn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Grunnskólar -</a:t>
            </a:r>
            <a:r>
              <a:rPr lang="is-IS" sz="1800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Álfhólsskóli, Vatnsendaskóli, </a:t>
            </a:r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Salaskóli, Kársnesskóli.  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Leikskólar - Núpur , Austurkór og Kópahvoll, Dalur, Urðarhóll, Efstihjalli ,Lækur og félagsmiðstöðvar eldri borgara. 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Velferðasvið: Heimaþjónusta, Dimmuhvarf, Kópavogsbraut 41, Austurkór 3, Skjólbraut og  Hörðukór.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Stjórnsýslusvið: Bókasafn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Grunnskólar -</a:t>
            </a:r>
            <a:r>
              <a:rPr lang="is-IS" sz="1800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Álfhólsskóli, Vatnsendaskóli, </a:t>
            </a:r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Salaskóli, Kársnesskóli.  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Leikskólar - Núpur , Austurkór og Kópahvoll, Dalur, Urðarhóll, Efstihjalli ,Lækur og félagsmiðstöðvar eldri borgara. 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Velferðasvið: Heimaþjónusta, Dimmuhvarf, Kópavogsbraut 41, Austurkór 3, Skjólbraut og  Hörðukór.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Stjórnsýslusvið: Bókasafn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Grunnskólar -</a:t>
            </a:r>
            <a:r>
              <a:rPr lang="is-IS" sz="1800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Álfhólsskóli, Vatnsendaskóli, </a:t>
            </a:r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Salaskóli, Kársnesskóli.  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Leikskólar - Núpur , Austurkór og Kópahvoll, Dalur, Urðarhóll, Efstihjalli ,Lækur og félagsmiðstöðvar eldri borgara. 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Velferðasvið: Heimaþjónusta, Dimmuhvarf, Kópavogsbraut 41, Austurkór 3, Skjólbraut og  Hörðukór.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Stjórnsýslusvið: Bókasafn</a:t>
            </a:r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is-I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is-I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s-IS" sz="10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Grunnskólar -Álfhólsskóli, Vatnsendaskóli, Salaskóli, Kársnesskóli.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s-IS" sz="10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Leikskólar - Núpur , Austurkór og Kópahvoll, Dalur, Urðarhóll, Efstihjalli ,Lækur og félagsmiðstöðvar eldri borgara.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s-IS" sz="10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Velferðasvið: Heimaþjónusta, Dimmuhvarf, Kópavogsbraut 41, Austurkór 3, Skjólbraut og  Hörðukór.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s-IS" sz="10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Stjórnsýslusvið: Bókasafn</a:t>
            </a:r>
          </a:p>
          <a:p>
            <a:pPr algn="l" rtl="0" fontAlgn="base"/>
            <a:endParaRPr lang="is-IS" sz="10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is-IS" sz="10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040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169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Bradford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kvarðinn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er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þekkt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tæki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í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mannauðsstjórnun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til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að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ná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um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skammtímafjarvistir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Til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aðgreiningar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frá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langtímafjarvistum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Formúlan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bakvið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kern="120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kvarðann</a:t>
            </a:r>
            <a:r>
              <a:rPr lang="en-US" sz="1200" b="0" i="0" kern="120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er</a:t>
            </a:r>
            <a:r>
              <a:rPr lang="is-IS" sz="1200" b="0" i="0" kern="120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fjöldi skipta sem starfskraftur er veikur í öðru veldi og margfaldað með fjölda veikindadaga (samanlagt). </a:t>
            </a:r>
          </a:p>
          <a:p>
            <a:r>
              <a:rPr lang="is-IS" sz="1200" b="0" i="0" kern="120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Þannig fær starfskraftur sem er veikur í 4 skipti á 13 vikum, einn dag í senn, 64 stig (42 x 4), en sá sem er veikur í 1 skipti í 4 daga fær aðeins 4 stig (12 x 4).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664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/>
              <a:t>Athuga að tengja við viðmiðin/ þrepin.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374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cs typeface="Calibri"/>
              </a:rPr>
              <a:t>Fræðsla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til</a:t>
            </a:r>
            <a:r>
              <a:rPr lang="en-US" dirty="0">
                <a:cs typeface="Calibri"/>
              </a:rPr>
              <a:t> starfsmanna í </a:t>
            </a:r>
            <a:r>
              <a:rPr lang="en-US" dirty="0" err="1">
                <a:cs typeface="Calibri"/>
              </a:rPr>
              <a:t>undirbúningi</a:t>
            </a:r>
            <a:r>
              <a:rPr lang="en-US" dirty="0">
                <a:cs typeface="Calibri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94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ilsi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72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ogo/grar_bordi_mynd/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25" name="Picture 24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  <p:sp>
        <p:nvSpPr>
          <p:cNvPr id="30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990600"/>
            <a:ext cx="82296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413385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</p:spTree>
    <p:extLst>
      <p:ext uri="{BB962C8B-B14F-4D97-AF65-F5344CB8AC3E}">
        <p14:creationId xmlns:p14="http://schemas.microsoft.com/office/powerpoint/2010/main" val="1083025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ogo/grar_bordi_myndir/text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25" name="Picture 24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idx="18" hasCustomPrompt="1"/>
          </p:nvPr>
        </p:nvSpPr>
        <p:spPr>
          <a:xfrm>
            <a:off x="4572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32512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0198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9" hasCustomPrompt="1"/>
          </p:nvPr>
        </p:nvSpPr>
        <p:spPr>
          <a:xfrm>
            <a:off x="32512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0" hasCustomPrompt="1"/>
          </p:nvPr>
        </p:nvSpPr>
        <p:spPr>
          <a:xfrm>
            <a:off x="60198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</p:spTree>
    <p:extLst>
      <p:ext uri="{BB962C8B-B14F-4D97-AF65-F5344CB8AC3E}">
        <p14:creationId xmlns:p14="http://schemas.microsoft.com/office/powerpoint/2010/main" val="486107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Logo/grar_bordi_hvitur_bakgr_bo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77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Logo/grar_bordi_hvitur_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508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Logo_hvitur_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1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illikafli_m_bogalinu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74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1120631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0778" y="4767263"/>
            <a:ext cx="2087591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02281" y="4767263"/>
            <a:ext cx="1280980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pic>
        <p:nvPicPr>
          <p:cNvPr id="2" name="Picture 1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72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rsi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 descr="Kopavogslogo-hvi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888" y="1428750"/>
            <a:ext cx="1524128" cy="226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525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 descr="Kopavogslogo-hvi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888" y="1428750"/>
            <a:ext cx="1524128" cy="226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i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38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illikafli_m_bogalin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74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1120631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0778" y="4767263"/>
            <a:ext cx="2087591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02281" y="4767263"/>
            <a:ext cx="1280980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pic>
        <p:nvPicPr>
          <p:cNvPr id="2" name="Picture 1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illikafli_an_bogali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1120631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0778" y="4767263"/>
            <a:ext cx="2087591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02281" y="4767263"/>
            <a:ext cx="1280980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9144000" cy="74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Kopavogsbaer_logo_neg_utlin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808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Logo/grar_bordi_Fyrirsogn_og_innihald_bogali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778000"/>
            <a:ext cx="7886700" cy="2908229"/>
          </a:xfrm>
        </p:spPr>
        <p:txBody>
          <a:bodyPr/>
          <a:lstStyle>
            <a:lvl1pPr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 err="1"/>
              <a:t>Click</a:t>
            </a:r>
            <a:r>
              <a:rPr lang="is-IS"/>
              <a:t> </a:t>
            </a:r>
            <a:r>
              <a:rPr lang="is-IS" err="1"/>
              <a:t>to</a:t>
            </a:r>
            <a:r>
              <a:rPr lang="is-IS"/>
              <a:t> </a:t>
            </a:r>
            <a:r>
              <a:rPr lang="is-IS" err="1"/>
              <a:t>edit</a:t>
            </a:r>
            <a:r>
              <a:rPr lang="is-IS"/>
              <a:t> Master </a:t>
            </a:r>
            <a:r>
              <a:rPr lang="is-IS" err="1"/>
              <a:t>text</a:t>
            </a:r>
            <a:r>
              <a:rPr lang="is-IS"/>
              <a:t> </a:t>
            </a:r>
            <a:r>
              <a:rPr lang="is-IS" err="1"/>
              <a:t>styles</a:t>
            </a:r>
            <a:endParaRPr lang="is-IS"/>
          </a:p>
          <a:p>
            <a:pPr lvl="1"/>
            <a:r>
              <a:rPr lang="is-IS" err="1"/>
              <a:t>Second</a:t>
            </a:r>
            <a:r>
              <a:rPr lang="is-IS"/>
              <a:t> </a:t>
            </a:r>
            <a:r>
              <a:rPr lang="is-IS" err="1"/>
              <a:t>level</a:t>
            </a:r>
            <a:endParaRPr lang="is-IS"/>
          </a:p>
          <a:p>
            <a:pPr lvl="2"/>
            <a:r>
              <a:rPr lang="is-IS" err="1"/>
              <a:t>Third</a:t>
            </a:r>
            <a:r>
              <a:rPr lang="is-IS"/>
              <a:t> </a:t>
            </a:r>
            <a:r>
              <a:rPr lang="is-IS" err="1"/>
              <a:t>level</a:t>
            </a:r>
            <a:endParaRPr lang="is-IS"/>
          </a:p>
          <a:p>
            <a:pPr lvl="3"/>
            <a:r>
              <a:rPr lang="is-IS" err="1"/>
              <a:t>Fourth</a:t>
            </a:r>
            <a:r>
              <a:rPr lang="is-IS"/>
              <a:t> </a:t>
            </a:r>
            <a:r>
              <a:rPr lang="is-IS" err="1"/>
              <a:t>level</a:t>
            </a:r>
            <a:endParaRPr lang="is-IS"/>
          </a:p>
          <a:p>
            <a:pPr lvl="4"/>
            <a:r>
              <a:rPr lang="is-IS" err="1"/>
              <a:t>Fifth</a:t>
            </a:r>
            <a:r>
              <a:rPr lang="is-IS"/>
              <a:t> </a:t>
            </a:r>
            <a:r>
              <a:rPr lang="is-IS" err="1"/>
              <a:t>level</a:t>
            </a:r>
            <a:endParaRPr lang="is-IS"/>
          </a:p>
        </p:txBody>
      </p:sp>
      <p:sp>
        <p:nvSpPr>
          <p:cNvPr id="13" name="Rectangle 12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865911"/>
            <a:ext cx="7886700" cy="85725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is-IS" err="1"/>
              <a:t>Click</a:t>
            </a:r>
            <a:r>
              <a:rPr lang="is-IS"/>
              <a:t> </a:t>
            </a:r>
            <a:r>
              <a:rPr lang="is-IS" err="1"/>
              <a:t>to</a:t>
            </a:r>
            <a:r>
              <a:rPr lang="is-IS"/>
              <a:t> </a:t>
            </a:r>
            <a:r>
              <a:rPr lang="is-IS" err="1"/>
              <a:t>edit</a:t>
            </a:r>
            <a:r>
              <a:rPr lang="is-IS"/>
              <a:t> Master </a:t>
            </a:r>
            <a:r>
              <a:rPr lang="is-IS" err="1"/>
              <a:t>title</a:t>
            </a:r>
            <a:r>
              <a:rPr lang="is-IS"/>
              <a:t> </a:t>
            </a:r>
            <a:r>
              <a:rPr lang="is-IS" err="1"/>
              <a:t>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17" name="Picture 16" descr="Kopavogsbaer_logo_po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Logo/grar_bordi_Fyrirsogn_og_inni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778000"/>
            <a:ext cx="7886700" cy="2908229"/>
          </a:xfrm>
        </p:spPr>
        <p:txBody>
          <a:bodyPr/>
          <a:lstStyle>
            <a:lvl1pPr>
              <a:defRPr sz="26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12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865911"/>
            <a:ext cx="7886700" cy="85725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is-IS" err="1"/>
              <a:t>Click</a:t>
            </a:r>
            <a:r>
              <a:rPr lang="is-IS"/>
              <a:t> </a:t>
            </a:r>
            <a:r>
              <a:rPr lang="is-IS" err="1"/>
              <a:t>to</a:t>
            </a:r>
            <a:r>
              <a:rPr lang="is-IS"/>
              <a:t> </a:t>
            </a:r>
            <a:r>
              <a:rPr lang="is-IS" err="1"/>
              <a:t>edit</a:t>
            </a:r>
            <a:r>
              <a:rPr lang="is-IS"/>
              <a:t> Master </a:t>
            </a:r>
            <a:r>
              <a:rPr lang="is-IS" err="1"/>
              <a:t>title</a:t>
            </a:r>
            <a:r>
              <a:rPr lang="is-IS"/>
              <a:t> </a:t>
            </a:r>
            <a:r>
              <a:rPr lang="is-IS" err="1"/>
              <a:t>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0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6" r:id="rId1"/>
    <p:sldLayoutId id="2147493477" r:id="rId2"/>
    <p:sldLayoutId id="2147493478" r:id="rId3"/>
    <p:sldLayoutId id="2147493456" r:id="rId4"/>
    <p:sldLayoutId id="2147493466" r:id="rId5"/>
    <p:sldLayoutId id="2147493461" r:id="rId6"/>
    <p:sldLayoutId id="2147493464" r:id="rId7"/>
    <p:sldLayoutId id="2147493457" r:id="rId8"/>
    <p:sldLayoutId id="2147493465" r:id="rId9"/>
    <p:sldLayoutId id="2147493463" r:id="rId10"/>
    <p:sldLayoutId id="2147493473" r:id="rId11"/>
    <p:sldLayoutId id="2147493472" r:id="rId12"/>
    <p:sldLayoutId id="2147493474" r:id="rId13"/>
    <p:sldLayoutId id="2147493475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A991F-62CC-4B2D-8985-4993C4E89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321" y="2610940"/>
            <a:ext cx="7512050" cy="1504744"/>
          </a:xfrm>
        </p:spPr>
        <p:txBody>
          <a:bodyPr>
            <a:normAutofit/>
          </a:bodyPr>
          <a:lstStyle/>
          <a:p>
            <a:pPr algn="l"/>
            <a:br>
              <a:rPr lang="is-IS" dirty="0">
                <a:cs typeface="Arial"/>
              </a:rPr>
            </a:br>
            <a:r>
              <a:rPr lang="is-IS" sz="2800" dirty="0">
                <a:latin typeface="Calibri" panose="020F0502020204030204" pitchFamily="34" charset="0"/>
                <a:cs typeface="Calibri" panose="020F0502020204030204" pitchFamily="34" charset="0"/>
              </a:rPr>
              <a:t>Velferð á vinnustað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1BECD4-B35A-49EA-BD00-53783F058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21" y="862006"/>
            <a:ext cx="5763905" cy="250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7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6950" y="139699"/>
            <a:ext cx="4295032" cy="554761"/>
          </a:xfrm>
        </p:spPr>
        <p:txBody>
          <a:bodyPr>
            <a:normAutofit/>
          </a:bodyPr>
          <a:lstStyle/>
          <a:p>
            <a:r>
              <a:rPr lang="is-IS" sz="2700" dirty="0">
                <a:cs typeface="Arial"/>
              </a:rPr>
              <a:t>                          </a:t>
            </a:r>
            <a:r>
              <a:rPr lang="is-IS" sz="2700" dirty="0">
                <a:latin typeface="Calibri" panose="020F0502020204030204" pitchFamily="34" charset="0"/>
                <a:cs typeface="Calibri" panose="020F0502020204030204" pitchFamily="34" charset="0"/>
              </a:rPr>
              <a:t>Upphafið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1" y="990600"/>
            <a:ext cx="6885640" cy="394255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" indent="0">
              <a:buNone/>
            </a:pPr>
            <a:r>
              <a:rPr lang="is-IS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Haustið 2018 hófst undirbúningur verkefnisins Velferð á vinnustað að frumkvæði sviðsstjóra menntasviðs. Tveir verkefnastjórar unnu að stefnu ásamt vinnulýsingum og eyðublöðum. Verkefnið hafði það að </a:t>
            </a:r>
            <a:r>
              <a:rPr lang="is-I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leiðarljósi</a:t>
            </a:r>
            <a:r>
              <a:rPr lang="is-IS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að draga úr skammtímafjarvistum starfsmanna vinnustaða menntasviðs. </a:t>
            </a:r>
            <a:br>
              <a:rPr lang="is-IS" sz="9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is-IS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s-IS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Átta vinnustaðir á sviðinu tóku þátt í fyrstu innleiðingu og stjórnendur kynntu verkefnið fyrir sínum starfsmönnum (3 leikskólar, 3 grunnskólar og 2 sundlaugar)</a:t>
            </a:r>
          </a:p>
          <a:p>
            <a:pPr marL="28575" indent="0">
              <a:buNone/>
            </a:pPr>
            <a:endParaRPr lang="is-IS" sz="9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" indent="0">
              <a:buNone/>
            </a:pPr>
            <a:r>
              <a:rPr lang="is-IS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Menntasvið Kópavogsbæjar gerði samning við fagaðila um fræðslu og stuðning til starfsmanna og stjórnenda í tengslum við innleiðinguna. Fræðsluerindi voru haldin fyrir starfsmenn um heilsu og vellíðan haustið 2019.</a:t>
            </a:r>
            <a:r>
              <a:rPr lang="is-IS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" indent="0">
              <a:buNone/>
            </a:pPr>
            <a:br>
              <a:rPr lang="is-IS" sz="2000" dirty="0">
                <a:solidFill>
                  <a:schemeClr val="accent1">
                    <a:lumMod val="75000"/>
                  </a:schemeClr>
                </a:solidFill>
              </a:rPr>
            </a:br>
            <a:endParaRPr lang="is-I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" indent="0">
              <a:buNone/>
            </a:pPr>
            <a:endParaRPr lang="is-I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759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6950" y="139699"/>
            <a:ext cx="4295032" cy="554761"/>
          </a:xfrm>
        </p:spPr>
        <p:txBody>
          <a:bodyPr>
            <a:normAutofit/>
          </a:bodyPr>
          <a:lstStyle/>
          <a:p>
            <a:r>
              <a:rPr lang="is-IS" sz="2700" dirty="0">
                <a:cs typeface="Arial"/>
              </a:rPr>
              <a:t>         </a:t>
            </a:r>
            <a:r>
              <a:rPr lang="is-IS" sz="2700" dirty="0">
                <a:latin typeface="Calibri" panose="020F0502020204030204" pitchFamily="34" charset="0"/>
                <a:cs typeface="Calibri" panose="020F0502020204030204" pitchFamily="34" charset="0"/>
              </a:rPr>
              <a:t>Tilgangur og markmið</a:t>
            </a:r>
          </a:p>
        </p:txBody>
      </p:sp>
      <p:sp>
        <p:nvSpPr>
          <p:cNvPr id="5" name="Google Shape;125;p17">
            <a:extLst>
              <a:ext uri="{FF2B5EF4-FFF2-40B4-BE49-F238E27FC236}">
                <a16:creationId xmlns:a16="http://schemas.microsoft.com/office/drawing/2014/main" id="{5245B7A3-77C2-4CAE-8F67-0803769750B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98500" y="900953"/>
            <a:ext cx="6699250" cy="4047565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pPr marL="28575" indent="0">
              <a:buNone/>
            </a:pPr>
            <a:r>
              <a:rPr lang="is-IS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Kópavogsbæ er umhugað um velferð og heilsu starfsfólks og vill stuðla að heilbrigðu og jákvæðu starfsumhverfi. </a:t>
            </a:r>
          </a:p>
          <a:p>
            <a:pPr marL="28575" indent="0">
              <a:buNone/>
            </a:pPr>
            <a:endParaRPr lang="is-IS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" indent="0">
              <a:buNone/>
            </a:pPr>
            <a:r>
              <a:rPr lang="is-IS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Tilgangurinn með Velferð á vinnustað er að allir starfsmenn og stjórnendur hafi skýra, samræmda og ákveðna vinnuferla til að draga úr fjarveru. </a:t>
            </a:r>
          </a:p>
          <a:p>
            <a:pPr marL="28575" indent="0">
              <a:buNone/>
            </a:pPr>
            <a:endParaRPr lang="is-IS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" indent="0">
              <a:buNone/>
            </a:pPr>
            <a:r>
              <a:rPr lang="is-IS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Markmiðið er að hlúa að og styðja við starfsfólk vegna veikinda eða áfalla svo draga megi úr skammtímafjarvistum. Velferð á vinnustað hefur það að leiðarljósi að tekið sé á skammtímafjarvistum með samræmdum og sanngjörnum hætti. </a:t>
            </a:r>
          </a:p>
          <a:p>
            <a:pPr marL="28575" indent="0">
              <a:buNone/>
            </a:pPr>
            <a:endParaRPr lang="is-I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" indent="0">
              <a:spcBef>
                <a:spcPts val="0"/>
              </a:spcBef>
              <a:buNone/>
            </a:pPr>
            <a:endParaRPr sz="1800" dirty="0"/>
          </a:p>
          <a:p>
            <a:pPr marL="0" indent="0">
              <a:buNone/>
            </a:pPr>
            <a:endParaRPr lang="is-IS" dirty="0"/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3134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6950" y="139699"/>
            <a:ext cx="4295032" cy="554761"/>
          </a:xfrm>
        </p:spPr>
        <p:txBody>
          <a:bodyPr>
            <a:normAutofit/>
          </a:bodyPr>
          <a:lstStyle/>
          <a:p>
            <a:r>
              <a:rPr lang="is-IS" sz="2700" dirty="0">
                <a:cs typeface="Arial"/>
              </a:rPr>
              <a:t>  </a:t>
            </a:r>
            <a:r>
              <a:rPr lang="is-IS" sz="2700" dirty="0">
                <a:latin typeface="Calibri" panose="020F0502020204030204" pitchFamily="34" charset="0"/>
                <a:cs typeface="Calibri" panose="020F0502020204030204" pitchFamily="34" charset="0"/>
              </a:rPr>
              <a:t>Endurinnleiðing vor 2022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1" y="960505"/>
            <a:ext cx="6699250" cy="384565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lvl="0" indent="0">
              <a:buNone/>
            </a:pPr>
            <a:r>
              <a:rPr lang="is-IS" sz="2000" dirty="0">
                <a:solidFill>
                  <a:schemeClr val="accent1">
                    <a:lumMod val="75000"/>
                  </a:schemeClr>
                </a:solidFill>
              </a:rPr>
              <a:t>Covid setti verkefnið í biðstöðu. </a:t>
            </a:r>
          </a:p>
          <a:p>
            <a:pPr marL="0" lvl="0" indent="0">
              <a:buNone/>
            </a:pPr>
            <a:endParaRPr lang="is-I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is-IS" sz="2000" dirty="0">
                <a:solidFill>
                  <a:schemeClr val="accent1">
                    <a:lumMod val="75000"/>
                  </a:schemeClr>
                </a:solidFill>
              </a:rPr>
              <a:t>Ákveðið var að fjölga vinnustöðum í verkefnið og bæta við velferðarsviði og stjórnsýslusviði.</a:t>
            </a:r>
          </a:p>
          <a:p>
            <a:pPr marL="0" lvl="0" indent="0">
              <a:buNone/>
            </a:pPr>
            <a:endParaRPr lang="is-I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is-IS" sz="2000" dirty="0">
                <a:solidFill>
                  <a:schemeClr val="accent1">
                    <a:lumMod val="75000"/>
                  </a:schemeClr>
                </a:solidFill>
              </a:rPr>
              <a:t>Þrettán vinnustaðir hafa bæst við í þessa innleiðingu og er nú samanlagt 22 vinnustaður hjá Kópavogsbæ. </a:t>
            </a:r>
          </a:p>
          <a:p>
            <a:pPr marL="0" lvl="0" indent="0">
              <a:buNone/>
            </a:pPr>
            <a:endParaRPr lang="is-I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is-IS" sz="2000" dirty="0">
                <a:solidFill>
                  <a:schemeClr val="accent1">
                    <a:lumMod val="75000"/>
                  </a:schemeClr>
                </a:solidFill>
              </a:rPr>
              <a:t>Stjórnendum var boði námskeið um hvernig á að taka Umhyggjusamtal. Haldin voru 3 námskeið. Fyrirlesari var Ingrid Kuhlman. </a:t>
            </a:r>
          </a:p>
          <a:p>
            <a:pPr marL="0" lvl="0" indent="0">
              <a:buNone/>
            </a:pPr>
            <a:endParaRPr lang="is-I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is-IS" sz="2000" dirty="0">
                <a:solidFill>
                  <a:schemeClr val="accent1">
                    <a:lumMod val="75000"/>
                  </a:schemeClr>
                </a:solidFill>
              </a:rPr>
              <a:t>Mat var gert á verkefninu í október með spurningakönnun og stöðufundum með stjórnendum. </a:t>
            </a:r>
          </a:p>
        </p:txBody>
      </p:sp>
    </p:spTree>
    <p:extLst>
      <p:ext uri="{BB962C8B-B14F-4D97-AF65-F5344CB8AC3E}">
        <p14:creationId xmlns:p14="http://schemas.microsoft.com/office/powerpoint/2010/main" val="1521490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6950" y="139699"/>
            <a:ext cx="4295032" cy="554761"/>
          </a:xfrm>
        </p:spPr>
        <p:txBody>
          <a:bodyPr>
            <a:normAutofit/>
          </a:bodyPr>
          <a:lstStyle/>
          <a:p>
            <a:r>
              <a:rPr lang="is-IS" sz="2700" dirty="0">
                <a:latin typeface="Calibri" panose="020F0502020204030204" pitchFamily="34" charset="0"/>
                <a:cs typeface="Calibri" panose="020F0502020204030204" pitchFamily="34" charset="0"/>
              </a:rPr>
              <a:t>Hvaða verkfæri höfum við?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254" y="776087"/>
            <a:ext cx="6990497" cy="4287691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28575" indent="0">
              <a:buNone/>
            </a:pPr>
            <a:r>
              <a:rPr lang="is-IS" sz="6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Vinnulýsingar fyrir: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s-IS" sz="6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Umhyggjusamtöl vegna skammtímafjarvista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s-IS" sz="6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Tilkynningar um veikindi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s-IS" sz="6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Hlutaveikindi (langtímaveikindi)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s-IS" sz="6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Endurkomusamtal (langtímaveikindi)</a:t>
            </a:r>
          </a:p>
          <a:p>
            <a:pPr marL="457200" lvl="1" indent="0">
              <a:buNone/>
            </a:pPr>
            <a:endParaRPr lang="is-IS" sz="4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is-IS" sz="6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Bradfordkvarði í Vinnustund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s-IS" sz="6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Viðmið um skammtímafjarvistir sem skiptast í 4 þrep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s-IS" sz="6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Bradford-kvarðinn</a:t>
            </a:r>
            <a:r>
              <a:rPr lang="is-IS" sz="6400" b="0" i="0" dirty="0">
                <a:solidFill>
                  <a:srgbClr val="6666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s-IS" sz="6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auðveldar stjórnendum að fylgjast með fjarvistum starfsfólks og grípa inn í ef þarf</a:t>
            </a:r>
          </a:p>
          <a:p>
            <a:pPr marL="0" indent="0">
              <a:buNone/>
            </a:pPr>
            <a:endParaRPr lang="is-IS" sz="4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is-IS" sz="6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Eyðublöð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s-IS" sz="5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Umhyggjusamtal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s-IS" sz="5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Endurkomusamtal </a:t>
            </a:r>
          </a:p>
          <a:p>
            <a:pPr marL="0" indent="0">
              <a:buNone/>
            </a:pPr>
            <a:endParaRPr lang="is-IS" sz="4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is-IS" sz="6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Námskeið fyrir stjórnendur um umhyggjusamtöl </a:t>
            </a:r>
          </a:p>
          <a:p>
            <a:pPr marL="0" indent="0">
              <a:buNone/>
            </a:pPr>
            <a:endParaRPr lang="is-IS" sz="4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is-IS" sz="6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Samningur við Heilsuvernd um samtal við hjúkrunarfræðing</a:t>
            </a:r>
          </a:p>
          <a:p>
            <a:pPr marL="0" indent="0">
              <a:buNone/>
            </a:pPr>
            <a:endParaRPr lang="is-IS" sz="29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s-IS" sz="18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418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181C09D-48AD-4949-A4A4-D8A79ED17A2B}"/>
              </a:ext>
            </a:extLst>
          </p:cNvPr>
          <p:cNvSpPr txBox="1">
            <a:spLocks/>
          </p:cNvSpPr>
          <p:nvPr/>
        </p:nvSpPr>
        <p:spPr>
          <a:xfrm>
            <a:off x="4572000" y="124331"/>
            <a:ext cx="4295032" cy="55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s-IS" sz="2700" dirty="0">
                <a:latin typeface="Calibri" panose="020F0502020204030204" pitchFamily="34" charset="0"/>
                <a:cs typeface="Calibri" panose="020F0502020204030204" pitchFamily="34" charset="0"/>
              </a:rPr>
              <a:t>Viðmið skv. </a:t>
            </a:r>
            <a:r>
              <a:rPr lang="is-IS" sz="2700" dirty="0" err="1">
                <a:latin typeface="Calibri" panose="020F0502020204030204" pitchFamily="34" charset="0"/>
                <a:cs typeface="Calibri" panose="020F0502020204030204" pitchFamily="34" charset="0"/>
              </a:rPr>
              <a:t>Bradfordkvarða</a:t>
            </a:r>
            <a:endParaRPr lang="is-IS" sz="2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62;p21">
            <a:extLst>
              <a:ext uri="{FF2B5EF4-FFF2-40B4-BE49-F238E27FC236}">
                <a16:creationId xmlns:a16="http://schemas.microsoft.com/office/drawing/2014/main" id="{CD788C31-013B-4C57-91F3-0BC93A8700B8}"/>
              </a:ext>
            </a:extLst>
          </p:cNvPr>
          <p:cNvSpPr txBox="1">
            <a:spLocks/>
          </p:cNvSpPr>
          <p:nvPr/>
        </p:nvSpPr>
        <p:spPr>
          <a:xfrm>
            <a:off x="551330" y="807609"/>
            <a:ext cx="3954886" cy="4270929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" indent="0">
              <a:lnSpc>
                <a:spcPts val="1800"/>
              </a:lnSpc>
              <a:buFont typeface="Arial"/>
              <a:buNone/>
            </a:pPr>
            <a:r>
              <a:rPr lang="is-IS" sz="1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Þrep 1. </a:t>
            </a:r>
          </a:p>
          <a:p>
            <a:pPr marL="28575" indent="0">
              <a:lnSpc>
                <a:spcPts val="1800"/>
              </a:lnSpc>
              <a:buFont typeface="Arial"/>
              <a:buNone/>
            </a:pPr>
            <a:r>
              <a:rPr lang="is-I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Ekkert aðhafst.</a:t>
            </a:r>
          </a:p>
          <a:p>
            <a:pPr marL="28575" indent="0">
              <a:lnSpc>
                <a:spcPts val="1800"/>
              </a:lnSpc>
              <a:buFont typeface="Arial"/>
              <a:buNone/>
            </a:pPr>
            <a:endParaRPr lang="is-IS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" indent="0">
              <a:lnSpc>
                <a:spcPts val="1800"/>
              </a:lnSpc>
              <a:buFont typeface="Arial"/>
              <a:buNone/>
            </a:pPr>
            <a:r>
              <a:rPr lang="is-IS" sz="1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Þrep 2.  </a:t>
            </a:r>
          </a:p>
          <a:p>
            <a:pPr marL="28575" indent="0">
              <a:lnSpc>
                <a:spcPts val="1800"/>
              </a:lnSpc>
              <a:buFont typeface="Arial"/>
              <a:buNone/>
            </a:pPr>
            <a:r>
              <a:rPr lang="is-I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Umhyggjusamtal 1 með stjórnanda og gerð aðgerðaáætlun </a:t>
            </a:r>
            <a:r>
              <a:rPr lang="is-IS" sz="1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(eftirfylgni í 30 daga – fylgst með stigafjölda á tímabilinu).</a:t>
            </a:r>
          </a:p>
          <a:p>
            <a:pPr marL="28575" indent="0">
              <a:lnSpc>
                <a:spcPts val="1800"/>
              </a:lnSpc>
              <a:buFont typeface="Arial"/>
              <a:buNone/>
            </a:pPr>
            <a:endParaRPr lang="is-IS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" indent="0">
              <a:lnSpc>
                <a:spcPts val="1800"/>
              </a:lnSpc>
              <a:buFont typeface="Arial"/>
              <a:buNone/>
            </a:pPr>
            <a:r>
              <a:rPr lang="is-IS" sz="1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Þrep 3. </a:t>
            </a:r>
          </a:p>
          <a:p>
            <a:pPr marL="28575" indent="0">
              <a:lnSpc>
                <a:spcPts val="1800"/>
              </a:lnSpc>
              <a:buFont typeface="Arial"/>
              <a:buNone/>
            </a:pPr>
            <a:r>
              <a:rPr lang="is-I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Eftirfylgnisamtal – hefur aðgerðaráætlun borið árangur. Ef nei – starfmanni boðið viðtal við fagaðila.</a:t>
            </a:r>
          </a:p>
          <a:p>
            <a:pPr marL="28575" indent="0">
              <a:lnSpc>
                <a:spcPts val="1800"/>
              </a:lnSpc>
              <a:buFont typeface="Arial"/>
              <a:buNone/>
            </a:pPr>
            <a:br>
              <a:rPr lang="is-IS" sz="1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s-IS" sz="1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Þrep 4.  </a:t>
            </a:r>
          </a:p>
          <a:p>
            <a:pPr marL="28575" indent="0">
              <a:lnSpc>
                <a:spcPts val="1800"/>
              </a:lnSpc>
              <a:buFont typeface="Arial"/>
              <a:buNone/>
            </a:pPr>
            <a:r>
              <a:rPr lang="is-I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Umhyggjusamtal 3 með stjórnanda. Næstu skref ákveðin </a:t>
            </a:r>
            <a:r>
              <a:rPr lang="is-IS" sz="1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(langtímaveikindi, endurhæfing).</a:t>
            </a:r>
          </a:p>
          <a:p>
            <a:pPr marL="0" indent="0">
              <a:buFont typeface="Arial"/>
              <a:buNone/>
            </a:pPr>
            <a:endParaRPr lang="is-IS" sz="135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4F8725A-BE34-451F-B893-98EE9539DF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491613"/>
              </p:ext>
            </p:extLst>
          </p:nvPr>
        </p:nvGraphicFramePr>
        <p:xfrm>
          <a:off x="4572000" y="679092"/>
          <a:ext cx="4464424" cy="2940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6355225-90D8-4718-9D22-BCEBC0AF8209}"/>
              </a:ext>
            </a:extLst>
          </p:cNvPr>
          <p:cNvSpPr txBox="1"/>
          <p:nvPr/>
        </p:nvSpPr>
        <p:spPr>
          <a:xfrm>
            <a:off x="4441372" y="3173506"/>
            <a:ext cx="4425660" cy="1479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">
              <a:lnSpc>
                <a:spcPts val="1800"/>
              </a:lnSpc>
              <a:spcBef>
                <a:spcPct val="20000"/>
              </a:spcBef>
            </a:pPr>
            <a:r>
              <a:rPr lang="is-IS" sz="1000" i="1" dirty="0">
                <a:solidFill>
                  <a:schemeClr val="accent1">
                    <a:lumMod val="75000"/>
                  </a:schemeClr>
                </a:solidFill>
              </a:rPr>
              <a:t>Formúlan á bakvið Bradford-kvarðann er fjöldi skipta sem starfskraftur er veikur í öðru veldi og margfaldað með fjölda veikindadaga (samanlagt). Þannig fær starfskraftur sem er veikur í 3 skipti á 13 vikum, tvo daga í senn, 54 stig (9 x 6), en sá sem er veikur í 1 skipti í 6 daga fær aðeins 6 stig (1 x 6).</a:t>
            </a:r>
          </a:p>
          <a:p>
            <a:pPr marL="28575">
              <a:lnSpc>
                <a:spcPts val="1800"/>
              </a:lnSpc>
              <a:spcBef>
                <a:spcPct val="20000"/>
              </a:spcBef>
            </a:pPr>
            <a:r>
              <a:rPr lang="is-IS" sz="1000" b="1" i="1" dirty="0">
                <a:solidFill>
                  <a:schemeClr val="accent1">
                    <a:lumMod val="75000"/>
                  </a:schemeClr>
                </a:solidFill>
              </a:rPr>
              <a:t>S² × D</a:t>
            </a:r>
          </a:p>
        </p:txBody>
      </p:sp>
    </p:spTree>
    <p:extLst>
      <p:ext uri="{BB962C8B-B14F-4D97-AF65-F5344CB8AC3E}">
        <p14:creationId xmlns:p14="http://schemas.microsoft.com/office/powerpoint/2010/main" val="411284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181C09D-48AD-4949-A4A4-D8A79ED17A2B}"/>
              </a:ext>
            </a:extLst>
          </p:cNvPr>
          <p:cNvSpPr txBox="1">
            <a:spLocks/>
          </p:cNvSpPr>
          <p:nvPr/>
        </p:nvSpPr>
        <p:spPr>
          <a:xfrm>
            <a:off x="5401876" y="169049"/>
            <a:ext cx="4621945" cy="1767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is-IS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Umhyggjusamtal - ferill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2D2156-F33B-42CA-8C11-0FABC5B89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35" y="937733"/>
            <a:ext cx="7919499" cy="390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64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6950" y="139699"/>
            <a:ext cx="4295032" cy="554761"/>
          </a:xfrm>
        </p:spPr>
        <p:txBody>
          <a:bodyPr>
            <a:normAutofit/>
          </a:bodyPr>
          <a:lstStyle/>
          <a:p>
            <a:r>
              <a:rPr lang="is-IS" sz="2700" dirty="0">
                <a:cs typeface="Arial"/>
              </a:rPr>
              <a:t>  </a:t>
            </a:r>
            <a:r>
              <a:rPr lang="is-IS" sz="2700" dirty="0">
                <a:latin typeface="Calibri" panose="020F0502020204030204" pitchFamily="34" charset="0"/>
                <a:cs typeface="Calibri" panose="020F0502020204030204" pitchFamily="34" charset="0"/>
              </a:rPr>
              <a:t>Framtíðarsýn - óskastaða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1" y="960505"/>
            <a:ext cx="6699250" cy="384565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lvl="0" indent="0">
              <a:buNone/>
            </a:pPr>
            <a:r>
              <a:rPr lang="is-IS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Fræðsla til starfsmanna um heilsu og vellíðan</a:t>
            </a:r>
          </a:p>
          <a:p>
            <a:pPr marL="0" lvl="0" indent="0">
              <a:buNone/>
            </a:pPr>
            <a:endParaRPr lang="is-IS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is-IS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Heilsufarsmælingar (voru 2019)</a:t>
            </a:r>
          </a:p>
          <a:p>
            <a:pPr marL="0" lvl="0" indent="0">
              <a:buNone/>
            </a:pPr>
            <a:endParaRPr lang="is-IS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is-IS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Frekari faglegur stuðningur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s-I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Sálfræðþjónusta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s-I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Lífstílsráðgjöf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s-I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Samningur við Virk</a:t>
            </a:r>
          </a:p>
          <a:p>
            <a:pPr marL="0" lvl="0" indent="0">
              <a:buNone/>
            </a:pPr>
            <a:endParaRPr lang="is-I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is-IS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Til lengri tíma litið verður aukinn faglegur stuðningur til sparnaðar fyrir Kópavogsbæ – fjárfesting í starfsfólki</a:t>
            </a:r>
          </a:p>
          <a:p>
            <a:pPr marL="0" lvl="0" indent="0">
              <a:buNone/>
            </a:pPr>
            <a:endParaRPr lang="is-I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891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2CB55BC-4475-4916-946E-4776F117B5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s-IS" dirty="0"/>
              <a:t>Takk fyrir okkur </a:t>
            </a:r>
            <a:r>
              <a:rPr lang="is-IS" dirty="0">
                <a:sym typeface="Wingdings" panose="05000000000000000000" pitchFamily="2" charset="2"/>
              </a:rPr>
              <a:t>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941189603"/>
      </p:ext>
    </p:extLst>
  </p:cSld>
  <p:clrMapOvr>
    <a:masterClrMapping/>
  </p:clrMapOvr>
</p:sld>
</file>

<file path=ppt/theme/theme1.xml><?xml version="1.0" encoding="utf-8"?>
<a:theme xmlns:a="http://schemas.openxmlformats.org/drawingml/2006/main" name="Kopavogur">
  <a:themeElements>
    <a:clrScheme name="Custom 2">
      <a:dk1>
        <a:srgbClr val="000000"/>
      </a:dk1>
      <a:lt1>
        <a:srgbClr val="FFFFFF"/>
      </a:lt1>
      <a:dk2>
        <a:srgbClr val="00617F"/>
      </a:dk2>
      <a:lt2>
        <a:srgbClr val="DAD9D6"/>
      </a:lt2>
      <a:accent1>
        <a:srgbClr val="0F98BD"/>
      </a:accent1>
      <a:accent2>
        <a:srgbClr val="C2044D"/>
      </a:accent2>
      <a:accent3>
        <a:srgbClr val="80DC43"/>
      </a:accent3>
      <a:accent4>
        <a:srgbClr val="2700A2"/>
      </a:accent4>
      <a:accent5>
        <a:srgbClr val="048138"/>
      </a:accent5>
      <a:accent6>
        <a:srgbClr val="E65446"/>
      </a:accent6>
      <a:hlink>
        <a:srgbClr val="3180BC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08B07EFDD8264EAF2E04AC083DA3FC" ma:contentTypeVersion="6" ma:contentTypeDescription="Create a new document." ma:contentTypeScope="" ma:versionID="e3fb69700ed8978f39df3b3a7dbf710e">
  <xsd:schema xmlns:xsd="http://www.w3.org/2001/XMLSchema" xmlns:xs="http://www.w3.org/2001/XMLSchema" xmlns:p="http://schemas.microsoft.com/office/2006/metadata/properties" xmlns:ns2="b813d0fa-f125-43a8-9c48-bf2bcd5b1a56" targetNamespace="http://schemas.microsoft.com/office/2006/metadata/properties" ma:root="true" ma:fieldsID="9aa73da2dea91c82ff16d0244db306c2" ns2:_="">
    <xsd:import namespace="b813d0fa-f125-43a8-9c48-bf2bcd5b1a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3d0fa-f125-43a8-9c48-bf2bcd5b1a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BEFAB0-0A6F-4671-9AA1-7FA2FE58D7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A6FA04-63A8-4071-B465-0D364FCAA91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FEFA239-0AAC-4127-9CC0-7C770D9B81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3d0fa-f125-43a8-9c48-bf2bcd5b1a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1054</Words>
  <Application>Microsoft Office PowerPoint</Application>
  <PresentationFormat>On-screen Show (16:9)</PresentationFormat>
  <Paragraphs>133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Courier New</vt:lpstr>
      <vt:lpstr>Segoe UI</vt:lpstr>
      <vt:lpstr>Kopavogur</vt:lpstr>
      <vt:lpstr> Velferð á vinnustað</vt:lpstr>
      <vt:lpstr>                          Upphafið</vt:lpstr>
      <vt:lpstr>         Tilgangur og markmið</vt:lpstr>
      <vt:lpstr>  Endurinnleiðing vor 2022</vt:lpstr>
      <vt:lpstr>Hvaða verkfæri höfum við?</vt:lpstr>
      <vt:lpstr>PowerPoint Presentation</vt:lpstr>
      <vt:lpstr>PowerPoint Presentation</vt:lpstr>
      <vt:lpstr>  Framtíðarsýn - óskastaða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Velferð á vinnustað</dc:title>
  <dc:creator>Ingunn Mjöll Birgisdóttir</dc:creator>
  <cp:lastModifiedBy>Arna Margrét Erlingsdóttir</cp:lastModifiedBy>
  <cp:revision>10</cp:revision>
  <dcterms:created xsi:type="dcterms:W3CDTF">2022-04-04T14:48:06Z</dcterms:created>
  <dcterms:modified xsi:type="dcterms:W3CDTF">2022-11-11T11:54:14Z</dcterms:modified>
</cp:coreProperties>
</file>