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13" r:id="rId3"/>
    <p:sldId id="314" r:id="rId4"/>
    <p:sldId id="315" r:id="rId5"/>
    <p:sldId id="316" r:id="rId6"/>
    <p:sldId id="319" r:id="rId7"/>
    <p:sldId id="322" r:id="rId8"/>
    <p:sldId id="325" r:id="rId9"/>
    <p:sldId id="326" r:id="rId10"/>
    <p:sldId id="320" r:id="rId11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gerður Hallgrímsdóttir" initials="HH" lastIdx="8" clrIdx="0">
    <p:extLst>
      <p:ext uri="{19B8F6BF-5375-455C-9EA6-DF929625EA0E}">
        <p15:presenceInfo xmlns:p15="http://schemas.microsoft.com/office/powerpoint/2012/main" userId="S-1-5-21-18574106-1041566437-1483158053-703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F68F2-C90F-47F4-B5C6-F953A6386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E2AED7-1779-4F93-BB8F-4471CBAA9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DC562-F1ED-4FDA-B32E-C26603EB5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EEE1B-C991-4FEC-BD2B-A6F6C4E7E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D1B38-B5BF-461A-B48F-9D7E6755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1781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9C98-8541-42D7-80AF-15938B65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8FF60-E7CF-482E-BCE1-09C1975E2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C3530-BE52-4249-B417-4329A453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23B9A-960B-4027-9A38-289D20BA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743DE-43BB-4566-9B67-EECF87F80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2189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CEC2E8-3162-41EA-9C6B-3942802F08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FA964-E0AD-4AA1-BF60-153E3DECC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00BC9-B3B3-4892-A520-F40BF1BCF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62974-6BF0-4067-91AA-88C8A19C5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F13C6-256D-4304-95AE-3D46218E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0416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87E27-C84B-4FFE-BBF3-495312127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5B23A-DCA4-491E-996D-AD1A8B56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B3416-66D8-4DA4-946F-D8EE23EC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C20A2-DD22-4D92-8951-CFC78F97A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F91F5-DE5E-46D3-8E27-9C4CDE2B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7142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9730-9334-474D-BEB6-DA725E4B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478D5-9D7A-4828-A637-AD23B24E1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0BE0-D2E2-4B81-8692-E6394C68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234C1-85A1-4BB3-9E05-C389E764D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9149D-2BF6-4BC3-99DC-CB645DF0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35534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CDFA8-AE0D-43C5-AE60-0059D5DA0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B6464-4FCF-4E18-AAA6-1DE903EF2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13625-CB1F-4924-B16A-6A39D11B8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D6B7A-1C6E-4D43-B608-9800D6FF8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1CECD-240F-480A-9951-2EDDE747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60E74-410D-4F58-8CC5-F95AC018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7586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70D06-2693-440A-997F-F2DCEB24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A595C-16EE-4C2D-A083-B95D15FE5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BF5B9-DBD9-42B9-9FF2-2F4590291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3057F-26B6-4FCC-BFAE-F12BA1B1A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9103A-DA00-4E57-987F-460C6BC03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EBE912-188F-44D6-B888-D51BA1E86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9F5E9-B48C-4CDE-9BBF-41075EDAE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38E918-707B-41C0-8520-591BAF03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3082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48ED0-8C24-4D47-A2C8-143B399AC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4C2FA1-0E1E-4AA4-934A-437CFC73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9C90D-172C-413C-B185-FA7C3654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BD233E-F537-4517-ABA4-A8826C6D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3960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719DDE-BD33-48D4-8046-DC7BC343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24682-DB02-4DAF-B1AC-6699A2CFB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127E3-EBBB-402E-B178-AA867C63D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2985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A0908-6BD7-45C8-9E8A-62069F328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C1101-76CB-4475-973F-2A8B6034F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E15DB2-1AEF-41F1-B96E-508B65A32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7701D-FBEB-4E93-893B-B30ECE186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EC529-CBC3-48F4-8B3C-80C4DB7E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7C410-FD84-490B-A037-EA4314F4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9477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596F-1D28-40C2-9705-02C2CB60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C79EAE-B267-4EDA-9889-9CF99363B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5DAE8-B064-43C5-9818-35740EC0E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0C1FF-FD86-417D-AA6C-1BB74041D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F7EDB-FF3E-4D3A-8F4A-2B24F2A7A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E619D-6EBF-4950-AFE1-22AB3738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4995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C3740E-99CA-4CE5-A317-3064ED84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84504-9E8C-4DEA-A520-3EFB4F076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19128-76C2-450F-A4C9-3E35C3C34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EC859-0688-43AE-9CD7-5FA3818C63BD}" type="datetimeFigureOut">
              <a:rPr lang="is-IS" smtClean="0"/>
              <a:t>7.4.2021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5DF4D-B668-490B-A849-F17A609C1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63AD3-BA23-480B-ADAD-5622358C8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A8187-20B2-46E3-8820-5D85CFCC80C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2521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1.png" descr="069GER_slideshow04 (dragged) 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346" y="603206"/>
            <a:ext cx="9144002" cy="5715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7577932" y="5618692"/>
            <a:ext cx="4092723" cy="1078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100" b="1">
                <a:latin typeface="GTHaptikRegular"/>
                <a:ea typeface="GTHaptikRegular"/>
                <a:cs typeface="GTHaptikRegular"/>
                <a:sym typeface="GTHaptikRegular"/>
              </a:defRPr>
            </a:lvl1pPr>
          </a:lstStyle>
          <a:p>
            <a:r>
              <a:rPr lang="is-IS" sz="2180" dirty="0"/>
              <a:t>2021 </a:t>
            </a:r>
          </a:p>
          <a:p>
            <a:r>
              <a:rPr lang="is-IS" sz="2180" dirty="0"/>
              <a:t>Ráðgjafanefnd Gerðarsafns &amp; </a:t>
            </a:r>
          </a:p>
          <a:p>
            <a:r>
              <a:rPr lang="is-IS" sz="2180" dirty="0"/>
              <a:t>dómnefnd Gerðarverðlaunanna </a:t>
            </a:r>
          </a:p>
        </p:txBody>
      </p:sp>
    </p:spTree>
    <p:extLst>
      <p:ext uri="{BB962C8B-B14F-4D97-AF65-F5344CB8AC3E}">
        <p14:creationId xmlns:p14="http://schemas.microsoft.com/office/powerpoint/2010/main" val="71756279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3410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Sindri Leifsson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Valinn úr tilnefningum SÍM vegna þekkingar á samtímalist og sérþekkingu á höggmyndalist.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Sindri Leifsson (f. 1988) lauk MFA-gráðu frá Listaháskólanum í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Malmö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, Svíþjóð árið 2013 og BA-námi frá Listaháskóla Íslands árið 2011. Sindri hefur sýnt verk sín víða hérlendis, þar á meðal á Hjólinu sýningarröð Myndhöggvarafélagsins og á sýningunni Veit andinn af efninu í Nýlistasafninu 2021. Sindri hefur starfað við kennslu í Listaháskóla Íslands og setið í nefndum á við Úthlutunarnefnd launasjóðs myndlistarmanna 2020.</a:t>
            </a:r>
          </a:p>
        </p:txBody>
      </p:sp>
      <p:pic>
        <p:nvPicPr>
          <p:cNvPr id="3074" name="Picture 2" descr="Sindri Leifsson | Starafugl">
            <a:extLst>
              <a:ext uri="{FF2B5EF4-FFF2-40B4-BE49-F238E27FC236}">
                <a16:creationId xmlns:a16="http://schemas.microsoft.com/office/drawing/2014/main" id="{068FF59B-1577-467B-ADCA-2C290AB88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6" r="8003"/>
          <a:stretch/>
        </p:blipFill>
        <p:spPr bwMode="auto">
          <a:xfrm>
            <a:off x="-2" y="0"/>
            <a:ext cx="51435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81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5475249" y="305068"/>
            <a:ext cx="587670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Reglur um skipan ráðgjafanefndar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Ráðgjafanefnd Gerðarsafns skal skipuð þremur fulltrúum auk forstöðumanns Gerðarsafns, sem veitir nefndinni forstöðu.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Nefndin skal skipuð tveimur fulltrúum sem SÍM tilnefnir og einum fulltrúa sem forstöðumaður Gerðarsafns tilnefnir.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SÍM leggur fram tillögur að tveimur körlum og tveimur konum sem forstöðumaður Gerðarsafns velur úr.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Fulltrúar nefndarinnar skulu valdir út frá faglegum forsendum þar sem hæfni, menntun, starfsreynsla, kynjavægi, aldur og annað, sem kann að skipta máli við valið, er haft að leiðarljósi.</a:t>
            </a:r>
          </a:p>
        </p:txBody>
      </p:sp>
      <p:pic>
        <p:nvPicPr>
          <p:cNvPr id="7" name="Picture 6" descr="A picture containing indoor, floor&#10;&#10;Description automatically generated">
            <a:extLst>
              <a:ext uri="{FF2B5EF4-FFF2-40B4-BE49-F238E27FC236}">
                <a16:creationId xmlns:a16="http://schemas.microsoft.com/office/drawing/2014/main" id="{EF0F36D4-01C0-4DB6-9568-0AE5ECA5C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808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486EAF-09C6-492E-B5E7-85210D52C35C}"/>
              </a:ext>
            </a:extLst>
          </p:cNvPr>
          <p:cNvSpPr txBox="1"/>
          <p:nvPr/>
        </p:nvSpPr>
        <p:spPr>
          <a:xfrm>
            <a:off x="8421058" y="6575908"/>
            <a:ext cx="3770942" cy="2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Mynd: Af sýningunni Skýjaborg í Gerðarsafni 2021.</a:t>
            </a:r>
          </a:p>
        </p:txBody>
      </p:sp>
    </p:spTree>
    <p:extLst>
      <p:ext uri="{BB962C8B-B14F-4D97-AF65-F5344CB8AC3E}">
        <p14:creationId xmlns:p14="http://schemas.microsoft.com/office/powerpoint/2010/main" val="2740445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5387926" y="305068"/>
            <a:ext cx="568215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Skipan ráðgjafanefndar Gerðarsafns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Forstöðumaður Gerðarsafns, Brynja Sveinsdóttir, óskaði eftir tilnefningum frá Sambandi íslenskra myndlistarmanna. 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Stjórn SÍM tilnefndi fjóra listamenn: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Katrín Elvarsdóttir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Pétur Thomsen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Sindri Leifsson 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Steinunn Marta Önnudóttir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</p:txBody>
      </p:sp>
      <p:pic>
        <p:nvPicPr>
          <p:cNvPr id="10" name="Picture 9" descr="A picture containing indoor, floor, wall, room&#10;&#10;Description automatically generated">
            <a:extLst>
              <a:ext uri="{FF2B5EF4-FFF2-40B4-BE49-F238E27FC236}">
                <a16:creationId xmlns:a16="http://schemas.microsoft.com/office/drawing/2014/main" id="{4CDD8F79-A35F-40E0-97F0-EBA09FCCA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F65AA2-9C25-4E0E-88A9-403F8B0C255C}"/>
              </a:ext>
            </a:extLst>
          </p:cNvPr>
          <p:cNvSpPr txBox="1"/>
          <p:nvPr/>
        </p:nvSpPr>
        <p:spPr>
          <a:xfrm>
            <a:off x="7532644" y="6581001"/>
            <a:ext cx="4659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Mynd: Af sýningunni Þegar allt kemur til alls í Gerðarsafni 2020.</a:t>
            </a:r>
          </a:p>
        </p:txBody>
      </p:sp>
    </p:spTree>
    <p:extLst>
      <p:ext uri="{BB962C8B-B14F-4D97-AF65-F5344CB8AC3E}">
        <p14:creationId xmlns:p14="http://schemas.microsoft.com/office/powerpoint/2010/main" val="248097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5381846" y="305068"/>
            <a:ext cx="661686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Skipan ráðgjafanefndar Gerðarsafns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Forstöðumaður Gerðarsafns leggur til eftirfarandi skipan: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Katrín Elvarsdóttir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Steinunn Marta Önnudóttir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Eggert Pétursson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Skipan ráðgjafanefndar tekur mið af víðtækri þekkingu á myndlist, sýningarstjórn og starfi eftir listrænni stefnu. 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Ráðgjafanefndin verður skipuð aðilum af ólíkum kynslóðum, með breiðar skírskotanir innan samtímalistar og sérþekkingu í ljósmyndun, höggmyndalist og málaralist. 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Katrín Elvarsdóttir og Steinunn Marta Önnudóttir eru valdar úr tilnefningum SÍM vegna víðtækrar reynslu þeirra sem sýningarstjórar auk viðamikillar þekkingar á myndlist.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Eggert Pétursson er tilnefndur af forstöðumanni vegna mikillar þekkingar á samtímalist og sýningarhaldi. Eggert sat í dómnefnd Gerðarverðlaunanna 2020 og er lagt til að Sindri Leifsson, myndhöggvari, taki sæti hans.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</p:txBody>
      </p:sp>
      <p:pic>
        <p:nvPicPr>
          <p:cNvPr id="7" name="Picture 6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BB045DAF-A08B-44F8-A9D4-724FF2E3F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6C1CB5-6801-4DAA-A989-0CC9103D2296}"/>
              </a:ext>
            </a:extLst>
          </p:cNvPr>
          <p:cNvSpPr txBox="1"/>
          <p:nvPr/>
        </p:nvSpPr>
        <p:spPr>
          <a:xfrm>
            <a:off x="7822576" y="6581001"/>
            <a:ext cx="4369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Mynd: Af sýningunni Skúlptúr / skúlptúr í Gerðarsafni 2021.</a:t>
            </a:r>
          </a:p>
        </p:txBody>
      </p:sp>
    </p:spTree>
    <p:extLst>
      <p:ext uri="{BB962C8B-B14F-4D97-AF65-F5344CB8AC3E}">
        <p14:creationId xmlns:p14="http://schemas.microsoft.com/office/powerpoint/2010/main" val="1456936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59361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Katrín Elvarsdóttir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Valin úr tilnefningum SÍM vegna víðtækrar þekkingar á myndlist, forystu innan sýningarhalds á ljósmyndaverkum og reynslu í sýningarstjórn.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Katrín (f. 1964) útskrifaðist með BFA-gráðu í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ljósmyndun frá Art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Institute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of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Boston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1993. Gefnar hafa verið út bækur með verkum Katrínar og hún hlotið viðurkenningu og verðlaun fyrir verk sín bæði á Íslandi og á alþjóðavettvangi. Katrín hefur einnig sinnt sýningarstjórnun, setið í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fjölmörgum nefndum og ráðum er varða sjónlistir, s.s. valnefnd fyrir Feneyjartvíæringinn og kennt ljósmyndun hérlendis og erlendis. Katrín er í stjórn Ljósmyndahátíðar Íslands sem haldin er annað hvert ár og hefur Gerðarsafn verið einn sýningarstaða frá 2015.</a:t>
            </a:r>
          </a:p>
        </p:txBody>
      </p:sp>
      <p:pic>
        <p:nvPicPr>
          <p:cNvPr id="1026" name="Picture 2" descr="Teflir saman svart-hvítum samtíma og liðinni tíð - Vísir">
            <a:extLst>
              <a:ext uri="{FF2B5EF4-FFF2-40B4-BE49-F238E27FC236}">
                <a16:creationId xmlns:a16="http://schemas.microsoft.com/office/drawing/2014/main" id="{EBB51147-E3FB-4FCB-9F9E-A90248F6D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t="294" r="31150" b="-294"/>
          <a:stretch/>
        </p:blipFill>
        <p:spPr bwMode="auto">
          <a:xfrm>
            <a:off x="1" y="0"/>
            <a:ext cx="5143499" cy="68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17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4461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Steinunn Marta Önnudóttir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Valin úr tilnefningum SÍM vegna þekkingar á höggmyndalist, sýningarhaldi og þematengdum sýningum á samtímalist í gegnum starf sitt við listamannarekna sýningarrýmið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Harbinger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. 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Steinunn (f. 1984) útskrifaðist með BA í myndlist frá Gerrit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Rietveld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Academie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í Amsterdam árið 2011 og lauk einnig BA í grafískri hönnun frá sama skóla árið 2009. Hún býr og starfar í Reykjavík þar sem hún hefur rekið sýningarýmið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Harbinger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frá 2014 en Steinunn hefur einnig fengist við útgáfu bóka og bókverka. </a:t>
            </a:r>
          </a:p>
        </p:txBody>
      </p:sp>
      <p:pic>
        <p:nvPicPr>
          <p:cNvPr id="2050" name="Picture 2" descr="From Iceland — Safe Haven: Inside The Harbinger Project Space">
            <a:extLst>
              <a:ext uri="{FF2B5EF4-FFF2-40B4-BE49-F238E27FC236}">
                <a16:creationId xmlns:a16="http://schemas.microsoft.com/office/drawing/2014/main" id="{7CC98C60-D85A-4EFB-B1C2-1A75EE1A50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3" t="1460" r="17469" b="-1460"/>
          <a:stretch/>
        </p:blipFill>
        <p:spPr bwMode="auto">
          <a:xfrm>
            <a:off x="-1" y="1"/>
            <a:ext cx="5143501" cy="697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6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3410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Eggert Pétursson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Valinn af forstöðumanni vegna víðtækrar þekkingar á myndlist, þá ekki síður framúrstefnulegum listamönnum, og faglegrar vinnu í dómnefnd Gerðarverðlaunanna.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Eggert Pétursson (f. 1956) lauk listnámi við Myndlista- og handíðaskóla Íslands 1979 og framhaldsnámi við Jan Van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Eyck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akademíuna í Hollandi 1981. Eggert hefur sýnt á einkasýningum og samsýningum víða um heim og hafa verið gefnar út bækur með verkum hans. Eggert hefur hlotið viðurkenningu og verðlaun fyrir verk sín hérlendis og erlendis, þar á meðal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Carnegie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Art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Awards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2006 og fálkaorðuna 2013. </a:t>
            </a:r>
          </a:p>
        </p:txBody>
      </p:sp>
      <p:pic>
        <p:nvPicPr>
          <p:cNvPr id="6146" name="Picture 2" descr="May be an image of 1 person">
            <a:extLst>
              <a:ext uri="{FF2B5EF4-FFF2-40B4-BE49-F238E27FC236}">
                <a16:creationId xmlns:a16="http://schemas.microsoft.com/office/drawing/2014/main" id="{38FF0E1B-3CAA-41DB-ACA8-B10A13DA8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28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24204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Dómnefnd Gerðarverðlaunanna</a:t>
            </a:r>
          </a:p>
          <a:p>
            <a:endParaRPr lang="is-IS" sz="2400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Dómnefnd Gerðarverðlaunanna árið 2020 var skipuð Svövu Björnsdóttur myndhöggvara, sem tilefnd var af SÍM, og Eggerti Péturssyni auk forstöðumanns Gerðarsafns.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Forstöðumaður Gerðarsafns leggur til að dómnefndin verði áfram skipuð Svövu Björnsdóttur en Sindri Leifsson taki sæti Eggerts Péturssonar í dómnefnd. 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Skipan Sindra Leifssonar í dómnefnd tekur mið af sérþekkingu á höggmyndalist og mikla tengingu við grasrót í myndlist. Dómnefndin verður því skipuð aðilum af ólíkum kynslóðum og með breiða skírskotanir innan höggmyndalistar.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BBEDBBD-2EEB-458C-B37B-C179099F3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7" r="6895"/>
          <a:stretch/>
        </p:blipFill>
        <p:spPr bwMode="auto">
          <a:xfrm>
            <a:off x="11151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9214F1-7760-499F-AEFA-98A1D09C5C58}"/>
              </a:ext>
            </a:extLst>
          </p:cNvPr>
          <p:cNvSpPr txBox="1"/>
          <p:nvPr/>
        </p:nvSpPr>
        <p:spPr>
          <a:xfrm>
            <a:off x="7309620" y="6581001"/>
            <a:ext cx="4882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Mynd: Verk Rósu Gísladóttur handhafa Gerðarverðlaunanna 2020.</a:t>
            </a:r>
          </a:p>
        </p:txBody>
      </p:sp>
    </p:spTree>
    <p:extLst>
      <p:ext uri="{BB962C8B-B14F-4D97-AF65-F5344CB8AC3E}">
        <p14:creationId xmlns:p14="http://schemas.microsoft.com/office/powerpoint/2010/main" val="1052908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8AABFC-380B-4E0F-B2B8-448408753E75}"/>
              </a:ext>
            </a:extLst>
          </p:cNvPr>
          <p:cNvSpPr txBox="1"/>
          <p:nvPr/>
        </p:nvSpPr>
        <p:spPr>
          <a:xfrm>
            <a:off x="6096000" y="305068"/>
            <a:ext cx="53551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Svava Björnsdóttir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Var tilnefnd af SÍM fyrir Gerðarverðlaunin 2020 og er óskað eftir áframhaldandi starfs hennar í dómnefnd. </a:t>
            </a:r>
          </a:p>
          <a:p>
            <a:endParaRPr lang="is-IS" dirty="0">
              <a:latin typeface="GT Haptik Regular" panose="02000505000000020003" pitchFamily="50" charset="0"/>
              <a:cs typeface="GT Haptik Regular" panose="02000505000000020003" pitchFamily="50" charset="0"/>
            </a:endParaRP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Svava (f. 1952) nam við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École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Nationale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Superieure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Des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Beaux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</a:t>
            </a:r>
            <a:r>
              <a:rPr lang="is-IS" dirty="0" err="1">
                <a:latin typeface="GT Haptik Regular" panose="02000505000000020003" pitchFamily="50" charset="0"/>
                <a:cs typeface="GT Haptik Regular" panose="02000505000000020003" pitchFamily="50" charset="0"/>
              </a:rPr>
              <a:t>Arts</a:t>
            </a:r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 í París 1972-74. Svava á þegar merkan listferil að baki hér á landi og ekki síður erlendis þar sem hún hefur fengið viðurkenningar fyrir list sína. </a:t>
            </a:r>
          </a:p>
          <a:p>
            <a:r>
              <a:rPr lang="is-IS" dirty="0">
                <a:latin typeface="GT Haptik Regular" panose="02000505000000020003" pitchFamily="50" charset="0"/>
                <a:cs typeface="GT Haptik Regular" panose="02000505000000020003" pitchFamily="50" charset="0"/>
              </a:rPr>
              <a:t>Svava þekkti Gerði Helgadóttur og dvaldi hjá henni í París sumarið 1974 og aðstoðaði hana við að ljúka við verk tæpu ári fyrir fráfall Gerðar.</a:t>
            </a:r>
          </a:p>
        </p:txBody>
      </p:sp>
      <p:pic>
        <p:nvPicPr>
          <p:cNvPr id="8194" name="Picture 2" descr="arToxin | Svava Björnsdottir">
            <a:extLst>
              <a:ext uri="{FF2B5EF4-FFF2-40B4-BE49-F238E27FC236}">
                <a16:creationId xmlns:a16="http://schemas.microsoft.com/office/drawing/2014/main" id="{F7758911-439B-411C-8E48-3A493AE01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12"/>
            <a:ext cx="5156258" cy="687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839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8701</TotalTime>
  <Words>825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GT Haptik Regular</vt:lpstr>
      <vt:lpstr>GTHaptikRegular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Brynja Sveinsdóttir</dc:creator>
  <cp:lastModifiedBy>Brynja Sveinsdóttir</cp:lastModifiedBy>
  <cp:revision>36</cp:revision>
  <dcterms:created xsi:type="dcterms:W3CDTF">2021-03-31T15:09:37Z</dcterms:created>
  <dcterms:modified xsi:type="dcterms:W3CDTF">2021-04-07T09:45:31Z</dcterms:modified>
</cp:coreProperties>
</file>