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20"/>
  </p:notesMasterIdLst>
  <p:handoutMasterIdLst>
    <p:handoutMasterId r:id="rId21"/>
  </p:handoutMasterIdLst>
  <p:sldIdLst>
    <p:sldId id="619" r:id="rId5"/>
    <p:sldId id="618" r:id="rId6"/>
    <p:sldId id="617" r:id="rId7"/>
    <p:sldId id="620" r:id="rId8"/>
    <p:sldId id="622" r:id="rId9"/>
    <p:sldId id="621" r:id="rId10"/>
    <p:sldId id="623" r:id="rId11"/>
    <p:sldId id="624" r:id="rId12"/>
    <p:sldId id="626" r:id="rId13"/>
    <p:sldId id="625" r:id="rId14"/>
    <p:sldId id="628" r:id="rId15"/>
    <p:sldId id="627" r:id="rId16"/>
    <p:sldId id="631" r:id="rId17"/>
    <p:sldId id="630" r:id="rId18"/>
    <p:sldId id="558" r:id="rId19"/>
  </p:sldIdLst>
  <p:sldSz cx="9144000" cy="5143500" type="screen16x9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1F19F99-51A9-4DE0-8DD7-70891B08697D}">
          <p14:sldIdLst>
            <p14:sldId id="619"/>
            <p14:sldId id="618"/>
            <p14:sldId id="617"/>
            <p14:sldId id="620"/>
            <p14:sldId id="622"/>
          </p14:sldIdLst>
        </p14:section>
        <p14:section name="Íþróttagreinar" id="{FF1268AA-0839-4F75-A11B-E5E5443EC584}">
          <p14:sldIdLst>
            <p14:sldId id="621"/>
            <p14:sldId id="623"/>
            <p14:sldId id="624"/>
            <p14:sldId id="626"/>
            <p14:sldId id="625"/>
          </p14:sldIdLst>
        </p14:section>
        <p14:section name="Erlendur uppruni" id="{ADA62F9F-D24C-4C16-824F-EB08615BCF2F}">
          <p14:sldIdLst>
            <p14:sldId id="628"/>
            <p14:sldId id="627"/>
            <p14:sldId id="631"/>
            <p14:sldId id="630"/>
            <p14:sldId id="5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gurður Arnar Ólafsson" initials="SAÓ" lastIdx="23" clrIdx="0">
    <p:extLst>
      <p:ext uri="{19B8F6BF-5375-455C-9EA6-DF929625EA0E}">
        <p15:presenceInfo xmlns:p15="http://schemas.microsoft.com/office/powerpoint/2012/main" userId="S-1-5-21-18574106-1041566437-1483158053-68178" providerId="AD"/>
      </p:ext>
    </p:extLst>
  </p:cmAuthor>
  <p:cmAuthor id="2" name="Jóhanna Lilja Ólafsdóttir" initials="JLÓ" lastIdx="1" clrIdx="1">
    <p:extLst>
      <p:ext uri="{19B8F6BF-5375-455C-9EA6-DF929625EA0E}">
        <p15:presenceInfo xmlns:p15="http://schemas.microsoft.com/office/powerpoint/2012/main" userId="S::joli@kopavogur.is::774eedc2-bc1a-40a2-8fa9-1aaabae2be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39"/>
    <a:srgbClr val="99C7B0"/>
    <a:srgbClr val="FFA729"/>
    <a:srgbClr val="FFFF00"/>
    <a:srgbClr val="FF5D00"/>
    <a:srgbClr val="67D0C6"/>
    <a:srgbClr val="00A49F"/>
    <a:srgbClr val="16A49F"/>
    <a:srgbClr val="92D0C6"/>
    <a:srgbClr val="00A4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5DABF8-B93A-4FD9-A247-E6F1E85F8870}" v="70" dt="2023-03-30T11:31:39.7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54" autoAdjust="0"/>
    <p:restoredTop sz="94674"/>
  </p:normalViewPr>
  <p:slideViewPr>
    <p:cSldViewPr snapToGrid="0" snapToObjects="1">
      <p:cViewPr varScale="1">
        <p:scale>
          <a:sx n="147" d="100"/>
          <a:sy n="147" d="100"/>
        </p:scale>
        <p:origin x="324" y="12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59" d="100"/>
          <a:sy n="59" d="100"/>
        </p:scale>
        <p:origin x="3254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DB4444A-321E-4B63-9B57-F3204D9EFD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9255BF-A869-404E-B992-C3C930A74B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A1C81F-D02C-4969-904E-DD6A15E9E5E6}" type="datetimeFigureOut">
              <a:rPr lang="is-IS" smtClean="0"/>
              <a:t>14.3.2024</a:t>
            </a:fld>
            <a:endParaRPr lang="is-I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DD84B2-76C9-4D04-86C8-BD01D503018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1BD316-18B2-417B-8060-6F71D60EFA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6C15F-9605-4989-97C8-EF3875036593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339339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64" tIns="49532" rIns="99064" bIns="4953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64" tIns="49532" rIns="99064" bIns="49532" rtlCol="0"/>
          <a:lstStyle>
            <a:lvl1pPr algn="r">
              <a:defRPr sz="1300"/>
            </a:lvl1pPr>
          </a:lstStyle>
          <a:p>
            <a:fld id="{66902365-C143-DF40-91FA-DADB143D2A48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4" tIns="49532" rIns="99064" bIns="4953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64" tIns="49532" rIns="99064" bIns="4953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8"/>
            <a:ext cx="3078427" cy="513507"/>
          </a:xfrm>
          <a:prstGeom prst="rect">
            <a:avLst/>
          </a:prstGeom>
        </p:spPr>
        <p:txBody>
          <a:bodyPr vert="horz" lIns="99064" tIns="49532" rIns="99064" bIns="4953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8"/>
            <a:ext cx="3078427" cy="513507"/>
          </a:xfrm>
          <a:prstGeom prst="rect">
            <a:avLst/>
          </a:prstGeom>
        </p:spPr>
        <p:txBody>
          <a:bodyPr vert="horz" lIns="99064" tIns="49532" rIns="99064" bIns="49532" rtlCol="0" anchor="b"/>
          <a:lstStyle>
            <a:lvl1pPr algn="r">
              <a:defRPr sz="1300"/>
            </a:lvl1pPr>
          </a:lstStyle>
          <a:p>
            <a:fld id="{74D49250-E996-6B41-85EF-F565F8833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39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ilsi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3/14/2024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Kopavogsbaer_logo_neg_u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272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ogo/grar_bordi_mynd/tex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25" name="Picture 24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  <p:sp>
        <p:nvSpPr>
          <p:cNvPr id="30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990600"/>
            <a:ext cx="8229600" cy="300355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57200" y="4133850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Myndatexti</a:t>
            </a:r>
          </a:p>
        </p:txBody>
      </p:sp>
    </p:spTree>
    <p:extLst>
      <p:ext uri="{BB962C8B-B14F-4D97-AF65-F5344CB8AC3E}">
        <p14:creationId xmlns:p14="http://schemas.microsoft.com/office/powerpoint/2010/main" val="1083025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Logo/grar_bordi_myndir/text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25" name="Picture 24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idx="18" hasCustomPrompt="1"/>
          </p:nvPr>
        </p:nvSpPr>
        <p:spPr>
          <a:xfrm>
            <a:off x="457200" y="990600"/>
            <a:ext cx="2667000" cy="300355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57200" y="4114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Myndatexti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3251200" y="4114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Myndatexti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6019800" y="4114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Myndatexti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9" hasCustomPrompt="1"/>
          </p:nvPr>
        </p:nvSpPr>
        <p:spPr>
          <a:xfrm>
            <a:off x="3251200" y="990600"/>
            <a:ext cx="2667000" cy="300355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20" hasCustomPrompt="1"/>
          </p:nvPr>
        </p:nvSpPr>
        <p:spPr>
          <a:xfrm>
            <a:off x="6019800" y="990600"/>
            <a:ext cx="2667000" cy="300355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</p:spTree>
    <p:extLst>
      <p:ext uri="{BB962C8B-B14F-4D97-AF65-F5344CB8AC3E}">
        <p14:creationId xmlns:p14="http://schemas.microsoft.com/office/powerpoint/2010/main" val="486107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Logo/grar_bordi_hvitur_bakgr_bo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Kopavogsbaer_logo_pos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077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Logo/grar_bordi_hvitur_bak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508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Logo_hvitur_bak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310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illikafli_m_bogalinu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9144000" cy="745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1120631" cy="273844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760778" y="4767263"/>
            <a:ext cx="2087591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002281" y="4767263"/>
            <a:ext cx="1280980" cy="273844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pic>
        <p:nvPicPr>
          <p:cNvPr id="2" name="Picture 1" descr="Kopavogsbaer_logo_neg_u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172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rsi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3/14/2024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 descr="Kopavogslogo-hvi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888" y="1428750"/>
            <a:ext cx="1524128" cy="226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525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r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3/14/2024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 descr="Kopavogslogo-hvi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888" y="1428750"/>
            <a:ext cx="1524128" cy="226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i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3/14/2024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Kopavogsbaer_logo_neg_u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938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illikafli_m_bogalin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9144000" cy="745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1120631" cy="273844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760778" y="4767263"/>
            <a:ext cx="2087591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002281" y="4767263"/>
            <a:ext cx="1280980" cy="273844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pic>
        <p:nvPicPr>
          <p:cNvPr id="2" name="Picture 1" descr="Kopavogsbaer_logo_neg_u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illikafli_an_bogalin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1120631" cy="273844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760778" y="4767263"/>
            <a:ext cx="2087591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002281" y="4767263"/>
            <a:ext cx="1280980" cy="273844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0" y="0"/>
            <a:ext cx="9144000" cy="745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Kopavogsbaer_logo_neg_utlin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808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Logo/grar_bordi_Fyrirsogn_og_innihald_bogalin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1778000"/>
            <a:ext cx="7886700" cy="2908229"/>
          </a:xfrm>
        </p:spPr>
        <p:txBody>
          <a:bodyPr/>
          <a:lstStyle>
            <a:lvl1pPr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25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 dirty="0" err="1"/>
              <a:t>Click</a:t>
            </a:r>
            <a:r>
              <a:rPr lang="is-IS" dirty="0"/>
              <a:t> </a:t>
            </a:r>
            <a:r>
              <a:rPr lang="is-IS" dirty="0" err="1"/>
              <a:t>to</a:t>
            </a:r>
            <a:r>
              <a:rPr lang="is-IS" dirty="0"/>
              <a:t> </a:t>
            </a:r>
            <a:r>
              <a:rPr lang="is-IS" dirty="0" err="1"/>
              <a:t>edit</a:t>
            </a:r>
            <a:r>
              <a:rPr lang="is-IS" dirty="0"/>
              <a:t> Master </a:t>
            </a:r>
            <a:r>
              <a:rPr lang="is-IS" dirty="0" err="1"/>
              <a:t>text</a:t>
            </a:r>
            <a:r>
              <a:rPr lang="is-IS" dirty="0"/>
              <a:t> </a:t>
            </a:r>
            <a:r>
              <a:rPr lang="is-IS" dirty="0" err="1"/>
              <a:t>styles</a:t>
            </a:r>
            <a:endParaRPr lang="is-IS" dirty="0"/>
          </a:p>
          <a:p>
            <a:pPr lvl="1"/>
            <a:r>
              <a:rPr lang="is-IS" dirty="0" err="1"/>
              <a:t>Second</a:t>
            </a:r>
            <a:r>
              <a:rPr lang="is-IS" dirty="0"/>
              <a:t> </a:t>
            </a:r>
            <a:r>
              <a:rPr lang="is-IS" dirty="0" err="1"/>
              <a:t>level</a:t>
            </a:r>
            <a:endParaRPr lang="is-IS" dirty="0"/>
          </a:p>
          <a:p>
            <a:pPr lvl="2"/>
            <a:r>
              <a:rPr lang="is-IS" dirty="0" err="1"/>
              <a:t>Third</a:t>
            </a:r>
            <a:r>
              <a:rPr lang="is-IS" dirty="0"/>
              <a:t> </a:t>
            </a:r>
            <a:r>
              <a:rPr lang="is-IS" dirty="0" err="1"/>
              <a:t>level</a:t>
            </a:r>
            <a:endParaRPr lang="is-IS" dirty="0"/>
          </a:p>
          <a:p>
            <a:pPr lvl="3"/>
            <a:r>
              <a:rPr lang="is-IS" dirty="0" err="1"/>
              <a:t>Fourth</a:t>
            </a:r>
            <a:r>
              <a:rPr lang="is-IS" dirty="0"/>
              <a:t> </a:t>
            </a:r>
            <a:r>
              <a:rPr lang="is-IS" dirty="0" err="1"/>
              <a:t>level</a:t>
            </a:r>
            <a:endParaRPr lang="is-IS" dirty="0"/>
          </a:p>
          <a:p>
            <a:pPr lvl="4"/>
            <a:r>
              <a:rPr lang="is-IS" dirty="0" err="1"/>
              <a:t>Fifth</a:t>
            </a:r>
            <a:r>
              <a:rPr lang="is-IS" dirty="0"/>
              <a:t> </a:t>
            </a:r>
            <a:r>
              <a:rPr lang="is-IS" dirty="0" err="1"/>
              <a:t>level</a:t>
            </a:r>
            <a:endParaRPr lang="is-I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865911"/>
            <a:ext cx="7886700" cy="857250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is-IS" dirty="0" err="1"/>
              <a:t>Click</a:t>
            </a:r>
            <a:r>
              <a:rPr lang="is-IS" dirty="0"/>
              <a:t> </a:t>
            </a:r>
            <a:r>
              <a:rPr lang="is-IS" dirty="0" err="1"/>
              <a:t>to</a:t>
            </a:r>
            <a:r>
              <a:rPr lang="is-IS" dirty="0"/>
              <a:t> </a:t>
            </a:r>
            <a:r>
              <a:rPr lang="is-IS" dirty="0" err="1"/>
              <a:t>edit</a:t>
            </a:r>
            <a:r>
              <a:rPr lang="is-IS" dirty="0"/>
              <a:t> Master </a:t>
            </a:r>
            <a:r>
              <a:rPr lang="is-IS" dirty="0" err="1"/>
              <a:t>title</a:t>
            </a:r>
            <a:r>
              <a:rPr lang="is-IS" dirty="0"/>
              <a:t> </a:t>
            </a:r>
            <a:r>
              <a:rPr lang="is-IS" dirty="0" err="1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17" name="Picture 16" descr="Kopavogsbaer_logo_pos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Logo/grar_bordi_Fyrirsogn_og_inni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1778000"/>
            <a:ext cx="7886700" cy="2908229"/>
          </a:xfrm>
        </p:spPr>
        <p:txBody>
          <a:bodyPr/>
          <a:lstStyle>
            <a:lvl1pPr>
              <a:defRPr sz="26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4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 sz="12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865911"/>
            <a:ext cx="7886700" cy="857250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is-IS" dirty="0" err="1"/>
              <a:t>Click</a:t>
            </a:r>
            <a:r>
              <a:rPr lang="is-IS" dirty="0"/>
              <a:t> </a:t>
            </a:r>
            <a:r>
              <a:rPr lang="is-IS" dirty="0" err="1"/>
              <a:t>to</a:t>
            </a:r>
            <a:r>
              <a:rPr lang="is-IS" dirty="0"/>
              <a:t> </a:t>
            </a:r>
            <a:r>
              <a:rPr lang="is-IS" dirty="0" err="1"/>
              <a:t>edit</a:t>
            </a:r>
            <a:r>
              <a:rPr lang="is-IS" dirty="0"/>
              <a:t> Master </a:t>
            </a:r>
            <a:r>
              <a:rPr lang="is-IS" dirty="0" err="1"/>
              <a:t>title</a:t>
            </a:r>
            <a:r>
              <a:rPr lang="is-IS" dirty="0"/>
              <a:t> </a:t>
            </a:r>
            <a:r>
              <a:rPr lang="is-IS" dirty="0" err="1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90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76" r:id="rId1"/>
    <p:sldLayoutId id="2147493477" r:id="rId2"/>
    <p:sldLayoutId id="2147493478" r:id="rId3"/>
    <p:sldLayoutId id="2147493456" r:id="rId4"/>
    <p:sldLayoutId id="2147493466" r:id="rId5"/>
    <p:sldLayoutId id="2147493461" r:id="rId6"/>
    <p:sldLayoutId id="2147493464" r:id="rId7"/>
    <p:sldLayoutId id="2147493457" r:id="rId8"/>
    <p:sldLayoutId id="2147493465" r:id="rId9"/>
    <p:sldLayoutId id="2147493463" r:id="rId10"/>
    <p:sldLayoutId id="2147493473" r:id="rId11"/>
    <p:sldLayoutId id="2147493472" r:id="rId12"/>
    <p:sldLayoutId id="2147493474" r:id="rId13"/>
    <p:sldLayoutId id="2147493475" r:id="rId1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E1A3F92-9A10-BA68-C720-A4CFD30F53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is-IS" sz="3600" dirty="0"/>
              <a:t>Frístundastyrkir </a:t>
            </a:r>
            <a:br>
              <a:rPr lang="is-IS" sz="3600" dirty="0"/>
            </a:br>
            <a:r>
              <a:rPr lang="is-IS" sz="2800" dirty="0"/>
              <a:t>Tölfræði</a:t>
            </a:r>
            <a:endParaRPr lang="is-IS" sz="36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86C2C94-CF28-DB27-E50C-EF30EC4638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3350" y="2815590"/>
            <a:ext cx="6826250" cy="1314450"/>
          </a:xfrm>
        </p:spPr>
        <p:txBody>
          <a:bodyPr/>
          <a:lstStyle/>
          <a:p>
            <a:r>
              <a:rPr lang="is-IS" dirty="0"/>
              <a:t>22. </a:t>
            </a:r>
            <a:r>
              <a:rPr lang="is-IS" dirty="0" err="1"/>
              <a:t>feb</a:t>
            </a:r>
            <a:r>
              <a:rPr lang="is-IS" dirty="0"/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2049147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3847240F-BDF6-8901-7DE6-92248F55AFC0}"/>
              </a:ext>
            </a:extLst>
          </p:cNvPr>
          <p:cNvSpPr txBox="1">
            <a:spLocks/>
          </p:cNvSpPr>
          <p:nvPr/>
        </p:nvSpPr>
        <p:spPr>
          <a:xfrm>
            <a:off x="2976874" y="193048"/>
            <a:ext cx="3190253" cy="3950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s-IS" sz="1800" dirty="0"/>
              <a:t>Körfubolti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6B30B8-FE4D-5E9D-51A8-78409CE2A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005" y="770883"/>
            <a:ext cx="8312727" cy="425066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AFFEDAC-3362-E9D6-995B-3E0E2E7FBCC8}"/>
              </a:ext>
            </a:extLst>
          </p:cNvPr>
          <p:cNvSpPr/>
          <p:nvPr/>
        </p:nvSpPr>
        <p:spPr>
          <a:xfrm>
            <a:off x="2879388" y="771215"/>
            <a:ext cx="920885" cy="1473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4B757A-5DF5-4234-2524-876A33CF4DBC}"/>
              </a:ext>
            </a:extLst>
          </p:cNvPr>
          <p:cNvSpPr/>
          <p:nvPr/>
        </p:nvSpPr>
        <p:spPr>
          <a:xfrm rot="5400000">
            <a:off x="1364505" y="1669097"/>
            <a:ext cx="2135933" cy="6348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796056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4498F-439F-757C-5114-22E1BAE47E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s-IS" dirty="0">
                <a:solidFill>
                  <a:srgbClr val="007239"/>
                </a:solidFill>
              </a:rPr>
              <a:t>Styrkþegar af erlendum uppruna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823F40-0731-DDFF-3B49-0E41EBFA39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s-IS" dirty="0">
                <a:solidFill>
                  <a:srgbClr val="007239"/>
                </a:solidFill>
              </a:rPr>
              <a:t>Skilgreining: </a:t>
            </a:r>
          </a:p>
          <a:p>
            <a:r>
              <a:rPr lang="is-IS" dirty="0">
                <a:solidFill>
                  <a:srgbClr val="007239"/>
                </a:solidFill>
              </a:rPr>
              <a:t>Samkvæmt þjóðskrá er barn með annað ríkisfang en Íslands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09BC7D-9F7F-BE30-8A8E-D8678605D366}"/>
              </a:ext>
            </a:extLst>
          </p:cNvPr>
          <p:cNvSpPr txBox="1"/>
          <p:nvPr/>
        </p:nvSpPr>
        <p:spPr>
          <a:xfrm>
            <a:off x="431800" y="4720110"/>
            <a:ext cx="24638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s-IS" sz="1100" i="1" dirty="0"/>
              <a:t>Börn með annað ríkisfang en Ísland</a:t>
            </a:r>
          </a:p>
        </p:txBody>
      </p:sp>
      <p:pic>
        <p:nvPicPr>
          <p:cNvPr id="9" name="Graphic 8" descr="Information with solid fill">
            <a:extLst>
              <a:ext uri="{FF2B5EF4-FFF2-40B4-BE49-F238E27FC236}">
                <a16:creationId xmlns:a16="http://schemas.microsoft.com/office/drawing/2014/main" id="{2BE10A9D-00F5-71B2-A615-48BC79256A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270" y="4676775"/>
            <a:ext cx="348280" cy="34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754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0F32EB4-4397-1563-FE0D-33FAFDA31F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222891"/>
            <a:ext cx="7886700" cy="1365764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9CB2F3E-009F-39A8-20F4-D5BCEB8D5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23900"/>
          </a:xfrm>
        </p:spPr>
        <p:txBody>
          <a:bodyPr>
            <a:normAutofit/>
          </a:bodyPr>
          <a:lstStyle/>
          <a:p>
            <a:pPr algn="ctr"/>
            <a:r>
              <a:rPr lang="is-IS" sz="1800" dirty="0"/>
              <a:t>Lykiltölur 2023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A14246-5081-FEF3-A540-C3CBA86DCF60}"/>
              </a:ext>
            </a:extLst>
          </p:cNvPr>
          <p:cNvSpPr txBox="1"/>
          <p:nvPr/>
        </p:nvSpPr>
        <p:spPr>
          <a:xfrm>
            <a:off x="431800" y="4720110"/>
            <a:ext cx="24638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s-IS" sz="1100" i="1" dirty="0"/>
              <a:t>Börn með annað ríkisfang en Ísland</a:t>
            </a:r>
          </a:p>
        </p:txBody>
      </p:sp>
      <p:pic>
        <p:nvPicPr>
          <p:cNvPr id="7" name="Graphic 6" descr="Information with solid fill">
            <a:extLst>
              <a:ext uri="{FF2B5EF4-FFF2-40B4-BE49-F238E27FC236}">
                <a16:creationId xmlns:a16="http://schemas.microsoft.com/office/drawing/2014/main" id="{6879B361-F418-06DD-99AB-8E6C7D4397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270" y="4676775"/>
            <a:ext cx="348280" cy="3482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F6A206-7C64-68E5-05FC-048F47F619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" y="3367152"/>
            <a:ext cx="2283821" cy="9369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2C6B2C0-8271-18EF-B3B7-FB5561DB271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" b="12660"/>
          <a:stretch/>
        </p:blipFill>
        <p:spPr>
          <a:xfrm>
            <a:off x="1170025" y="3048438"/>
            <a:ext cx="6870023" cy="22460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DA4343E-CFAA-2B1D-FC2C-E9A221948A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0539" y="3331041"/>
            <a:ext cx="2497888" cy="10091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D12AA04-BC69-7C50-8560-D3CFEDE5D6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6495" y="3334619"/>
            <a:ext cx="2268855" cy="100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6377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3847240F-BDF6-8901-7DE6-92248F55AFC0}"/>
              </a:ext>
            </a:extLst>
          </p:cNvPr>
          <p:cNvSpPr txBox="1">
            <a:spLocks/>
          </p:cNvSpPr>
          <p:nvPr/>
        </p:nvSpPr>
        <p:spPr>
          <a:xfrm>
            <a:off x="2976874" y="193048"/>
            <a:ext cx="3190253" cy="3950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s-IS" sz="1800" dirty="0"/>
              <a:t>Samsetning styrkþega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FA8B16-5179-1ED4-796F-8187C3AE3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604" y="869187"/>
            <a:ext cx="7557025" cy="38509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D347B78-CA70-968B-5B0A-3F427E86B0BA}"/>
              </a:ext>
            </a:extLst>
          </p:cNvPr>
          <p:cNvSpPr txBox="1"/>
          <p:nvPr/>
        </p:nvSpPr>
        <p:spPr>
          <a:xfrm>
            <a:off x="431800" y="4720110"/>
            <a:ext cx="24638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s-IS" sz="1100" i="1" dirty="0"/>
              <a:t>Börn með annað ríkisfang en Ísland</a:t>
            </a:r>
          </a:p>
        </p:txBody>
      </p:sp>
      <p:pic>
        <p:nvPicPr>
          <p:cNvPr id="10" name="Graphic 9" descr="Information with solid fill">
            <a:extLst>
              <a:ext uri="{FF2B5EF4-FFF2-40B4-BE49-F238E27FC236}">
                <a16:creationId xmlns:a16="http://schemas.microsoft.com/office/drawing/2014/main" id="{F31F700E-3407-39F1-0212-93BF4584C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270" y="4676775"/>
            <a:ext cx="348280" cy="34828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EE54E0C-3538-60C8-31E6-0824BA73F39D}"/>
              </a:ext>
            </a:extLst>
          </p:cNvPr>
          <p:cNvSpPr/>
          <p:nvPr/>
        </p:nvSpPr>
        <p:spPr>
          <a:xfrm>
            <a:off x="2976874" y="869187"/>
            <a:ext cx="920885" cy="1473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516010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">
            <a:extLst>
              <a:ext uri="{FF2B5EF4-FFF2-40B4-BE49-F238E27FC236}">
                <a16:creationId xmlns:a16="http://schemas.microsoft.com/office/drawing/2014/main" id="{25397BBB-17E1-8C68-F3BD-D6CE4443194D}"/>
              </a:ext>
            </a:extLst>
          </p:cNvPr>
          <p:cNvSpPr txBox="1">
            <a:spLocks/>
          </p:cNvSpPr>
          <p:nvPr/>
        </p:nvSpPr>
        <p:spPr>
          <a:xfrm>
            <a:off x="2976874" y="193048"/>
            <a:ext cx="3190253" cy="3950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s-IS" sz="1800" dirty="0"/>
              <a:t>Söguleg þróun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7E8266-B09D-4773-F89B-4F7BA3670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893" y="848507"/>
            <a:ext cx="5584903" cy="20032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B60E983-2D2C-2583-7308-74A09E076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2370" y="2990775"/>
            <a:ext cx="5676433" cy="159034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49AA615-5089-7D54-63B0-3ABFCE4BAF0E}"/>
              </a:ext>
            </a:extLst>
          </p:cNvPr>
          <p:cNvSpPr txBox="1"/>
          <p:nvPr/>
        </p:nvSpPr>
        <p:spPr>
          <a:xfrm>
            <a:off x="431800" y="4720110"/>
            <a:ext cx="24638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s-IS" sz="1100" i="1" dirty="0"/>
              <a:t>Börn með annað ríkisfang en Ísland</a:t>
            </a:r>
          </a:p>
        </p:txBody>
      </p:sp>
      <p:pic>
        <p:nvPicPr>
          <p:cNvPr id="12" name="Graphic 11" descr="Information with solid fill">
            <a:extLst>
              <a:ext uri="{FF2B5EF4-FFF2-40B4-BE49-F238E27FC236}">
                <a16:creationId xmlns:a16="http://schemas.microsoft.com/office/drawing/2014/main" id="{B5070E8E-FFB4-03C5-D2D3-836CEECD5C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270" y="4676775"/>
            <a:ext cx="348280" cy="34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570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1189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BF6CD15-A7CF-0D82-DB83-F523718B694D}"/>
              </a:ext>
            </a:extLst>
          </p:cNvPr>
          <p:cNvSpPr/>
          <p:nvPr/>
        </p:nvSpPr>
        <p:spPr>
          <a:xfrm>
            <a:off x="433380" y="1231900"/>
            <a:ext cx="8346604" cy="35623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EB5135C-AC57-7F37-0239-A7E781843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5290" y="3397822"/>
            <a:ext cx="2433473" cy="125968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DC61A8E-8A68-F6EA-DA4C-E9CB3CA03A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4483" y="3412137"/>
            <a:ext cx="2412001" cy="1231051"/>
          </a:xfrm>
          <a:prstGeom prst="rect">
            <a:avLst/>
          </a:prstGeom>
        </p:spPr>
      </p:pic>
      <p:sp>
        <p:nvSpPr>
          <p:cNvPr id="28" name="Title 2">
            <a:extLst>
              <a:ext uri="{FF2B5EF4-FFF2-40B4-BE49-F238E27FC236}">
                <a16:creationId xmlns:a16="http://schemas.microsoft.com/office/drawing/2014/main" id="{46829B09-25A0-7EF0-B9A9-A5250A118165}"/>
              </a:ext>
            </a:extLst>
          </p:cNvPr>
          <p:cNvSpPr txBox="1">
            <a:spLocks/>
          </p:cNvSpPr>
          <p:nvPr/>
        </p:nvSpPr>
        <p:spPr>
          <a:xfrm>
            <a:off x="2976874" y="193048"/>
            <a:ext cx="3190253" cy="3950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s-IS" sz="1800" dirty="0"/>
              <a:t>Lykiltölur 2023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D60EDA-18FE-22E0-1FF4-A16B5199DB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302" y="3425397"/>
            <a:ext cx="2312267" cy="12045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BA2D73-D6D3-9F62-3949-BE1ED1AA56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257" y="1384352"/>
            <a:ext cx="8312727" cy="153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541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2">
            <a:extLst>
              <a:ext uri="{FF2B5EF4-FFF2-40B4-BE49-F238E27FC236}">
                <a16:creationId xmlns:a16="http://schemas.microsoft.com/office/drawing/2014/main" id="{E74CC41D-CE7A-8A16-C54F-66C4E595276D}"/>
              </a:ext>
            </a:extLst>
          </p:cNvPr>
          <p:cNvSpPr txBox="1">
            <a:spLocks/>
          </p:cNvSpPr>
          <p:nvPr/>
        </p:nvSpPr>
        <p:spPr>
          <a:xfrm>
            <a:off x="2976874" y="193048"/>
            <a:ext cx="3190253" cy="3950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s-IS" sz="1800" dirty="0"/>
              <a:t>Samsetning styrkþega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31930C-895A-3286-B155-CEE0571CD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3202" y="1074788"/>
            <a:ext cx="4504368" cy="35130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FF3A9D-BE40-A0F5-D117-09EA78A2F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719" y="1423392"/>
            <a:ext cx="3446801" cy="301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88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D95443F4-A9B8-2962-3CA3-E738E6CA49E4}"/>
              </a:ext>
            </a:extLst>
          </p:cNvPr>
          <p:cNvGrpSpPr/>
          <p:nvPr/>
        </p:nvGrpSpPr>
        <p:grpSpPr>
          <a:xfrm>
            <a:off x="386021" y="3364923"/>
            <a:ext cx="2783933" cy="1312123"/>
            <a:chOff x="739642" y="3368387"/>
            <a:chExt cx="2530848" cy="1312123"/>
          </a:xfrm>
        </p:grpSpPr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2F4B4A40-A960-BD50-9C55-C5F3F3F3B08E}"/>
                </a:ext>
              </a:extLst>
            </p:cNvPr>
            <p:cNvSpPr/>
            <p:nvPr/>
          </p:nvSpPr>
          <p:spPr>
            <a:xfrm>
              <a:off x="739643" y="3368387"/>
              <a:ext cx="2530847" cy="521073"/>
            </a:xfrm>
            <a:prstGeom prst="rightArrow">
              <a:avLst>
                <a:gd name="adj1" fmla="val 100000"/>
                <a:gd name="adj2" fmla="val 50000"/>
              </a:avLst>
            </a:prstGeom>
            <a:solidFill>
              <a:srgbClr val="99C7B0">
                <a:alpha val="5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s-IS" sz="1400" dirty="0">
                  <a:solidFill>
                    <a:srgbClr val="007239"/>
                  </a:solidFill>
                </a:rPr>
                <a:t>Salaskólahverfið með hæstu nýtingu.</a:t>
              </a:r>
            </a:p>
          </p:txBody>
        </p:sp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EF9A279C-4C18-572A-09D9-BDBC1ED410FB}"/>
                </a:ext>
              </a:extLst>
            </p:cNvPr>
            <p:cNvSpPr/>
            <p:nvPr/>
          </p:nvSpPr>
          <p:spPr>
            <a:xfrm>
              <a:off x="739642" y="4107330"/>
              <a:ext cx="2530847" cy="573180"/>
            </a:xfrm>
            <a:prstGeom prst="rightArrow">
              <a:avLst>
                <a:gd name="adj1" fmla="val 100000"/>
                <a:gd name="adj2" fmla="val 50000"/>
              </a:avLst>
            </a:prstGeom>
            <a:solidFill>
              <a:srgbClr val="99C7B0">
                <a:alpha val="5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s-IS" sz="1400" dirty="0">
                  <a:solidFill>
                    <a:srgbClr val="007239"/>
                  </a:solidFill>
                </a:rPr>
                <a:t>8-11 ára eru með mestu nýtingu á styrk.</a:t>
              </a:r>
            </a:p>
          </p:txBody>
        </p:sp>
      </p:grpSp>
      <p:sp>
        <p:nvSpPr>
          <p:cNvPr id="15" name="Title 2">
            <a:extLst>
              <a:ext uri="{FF2B5EF4-FFF2-40B4-BE49-F238E27FC236}">
                <a16:creationId xmlns:a16="http://schemas.microsoft.com/office/drawing/2014/main" id="{39B054F1-53E7-4456-1CE8-0FB90F6ECFFF}"/>
              </a:ext>
            </a:extLst>
          </p:cNvPr>
          <p:cNvSpPr txBox="1">
            <a:spLocks/>
          </p:cNvSpPr>
          <p:nvPr/>
        </p:nvSpPr>
        <p:spPr>
          <a:xfrm>
            <a:off x="2976874" y="193048"/>
            <a:ext cx="3190253" cy="3950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s-IS" sz="1800" dirty="0"/>
              <a:t>Styrkþegar eftir skólahverfi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1EA88E-C9C7-4492-C63F-36F6388EF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831" y="821495"/>
            <a:ext cx="8139187" cy="23061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5F74B9-236E-96D6-8DFD-25C291C84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2468" y="3218556"/>
            <a:ext cx="5161550" cy="173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92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">
            <a:extLst>
              <a:ext uri="{FF2B5EF4-FFF2-40B4-BE49-F238E27FC236}">
                <a16:creationId xmlns:a16="http://schemas.microsoft.com/office/drawing/2014/main" id="{25397BBB-17E1-8C68-F3BD-D6CE4443194D}"/>
              </a:ext>
            </a:extLst>
          </p:cNvPr>
          <p:cNvSpPr txBox="1">
            <a:spLocks/>
          </p:cNvSpPr>
          <p:nvPr/>
        </p:nvSpPr>
        <p:spPr>
          <a:xfrm>
            <a:off x="2976874" y="193048"/>
            <a:ext cx="3190253" cy="3950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s-IS" sz="1800" dirty="0"/>
              <a:t>Söguleg þróun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FC9429-83D4-D151-F194-3EE32C6BC1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1289475" y="792585"/>
            <a:ext cx="6541292" cy="22894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5788B6-530B-283C-2714-E487ADD32A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060" y="3150497"/>
            <a:ext cx="6483707" cy="179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700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2A8FA7-4590-8C46-2446-041408EEC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076" y="1241466"/>
            <a:ext cx="6591847" cy="3514221"/>
          </a:xfrm>
          <a:prstGeom prst="rect">
            <a:avLst/>
          </a:prstGeo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25397BBB-17E1-8C68-F3BD-D6CE4443194D}"/>
              </a:ext>
            </a:extLst>
          </p:cNvPr>
          <p:cNvSpPr txBox="1">
            <a:spLocks/>
          </p:cNvSpPr>
          <p:nvPr/>
        </p:nvSpPr>
        <p:spPr>
          <a:xfrm>
            <a:off x="2976874" y="193048"/>
            <a:ext cx="3190253" cy="3950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s-IS" sz="1800" dirty="0"/>
              <a:t>Vinsælustu greinar</a:t>
            </a: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A4EE0948-3863-56D1-525F-B67C33055A5A}"/>
              </a:ext>
            </a:extLst>
          </p:cNvPr>
          <p:cNvSpPr/>
          <p:nvPr/>
        </p:nvSpPr>
        <p:spPr>
          <a:xfrm flipH="1">
            <a:off x="5431565" y="1874127"/>
            <a:ext cx="2160000" cy="1080000"/>
          </a:xfrm>
          <a:prstGeom prst="downArrow">
            <a:avLst>
              <a:gd name="adj1" fmla="val 100000"/>
              <a:gd name="adj2" fmla="val 31316"/>
            </a:avLst>
          </a:prstGeom>
          <a:solidFill>
            <a:srgbClr val="99C7B0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s-IS" sz="1400" dirty="0">
                <a:solidFill>
                  <a:srgbClr val="007239"/>
                </a:solidFill>
              </a:rPr>
              <a:t>Flestir styrkþegar eru í Breiðablik, HK og Gerplu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40C02E8F-6114-B0D5-7ABE-6EEC19FE64B4}"/>
              </a:ext>
            </a:extLst>
          </p:cNvPr>
          <p:cNvSpPr/>
          <p:nvPr/>
        </p:nvSpPr>
        <p:spPr>
          <a:xfrm flipH="1">
            <a:off x="2976110" y="1874127"/>
            <a:ext cx="2160000" cy="1080000"/>
          </a:xfrm>
          <a:prstGeom prst="downArrow">
            <a:avLst>
              <a:gd name="adj1" fmla="val 100000"/>
              <a:gd name="adj2" fmla="val 31860"/>
            </a:avLst>
          </a:prstGeom>
          <a:solidFill>
            <a:srgbClr val="99C7B0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s-IS" sz="1400" dirty="0">
                <a:solidFill>
                  <a:srgbClr val="007239"/>
                </a:solidFill>
              </a:rPr>
              <a:t>Um 33% styrkja eru í knattspyrnu</a:t>
            </a:r>
          </a:p>
        </p:txBody>
      </p:sp>
    </p:spTree>
    <p:extLst>
      <p:ext uri="{BB962C8B-B14F-4D97-AF65-F5344CB8AC3E}">
        <p14:creationId xmlns:p14="http://schemas.microsoft.com/office/powerpoint/2010/main" val="576308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3847240F-BDF6-8901-7DE6-92248F55AFC0}"/>
              </a:ext>
            </a:extLst>
          </p:cNvPr>
          <p:cNvSpPr txBox="1">
            <a:spLocks/>
          </p:cNvSpPr>
          <p:nvPr/>
        </p:nvSpPr>
        <p:spPr>
          <a:xfrm>
            <a:off x="2976874" y="193048"/>
            <a:ext cx="3190253" cy="3950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s-IS" sz="1800" dirty="0"/>
              <a:t>Knattspyrna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7DA7B47-76AE-EE99-E1C9-6A7E505D5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487" y="844884"/>
            <a:ext cx="7557025" cy="389618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8718BB-94E3-B15F-A041-B8D54BE89783}"/>
              </a:ext>
            </a:extLst>
          </p:cNvPr>
          <p:cNvSpPr/>
          <p:nvPr/>
        </p:nvSpPr>
        <p:spPr>
          <a:xfrm>
            <a:off x="3035030" y="844884"/>
            <a:ext cx="920885" cy="1473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54EF4F-A6FE-F4B8-FEC1-48CF88FBF7E1}"/>
              </a:ext>
            </a:extLst>
          </p:cNvPr>
          <p:cNvSpPr/>
          <p:nvPr/>
        </p:nvSpPr>
        <p:spPr>
          <a:xfrm rot="5400000">
            <a:off x="1641185" y="1693069"/>
            <a:ext cx="1926077" cy="5243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466068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3847240F-BDF6-8901-7DE6-92248F55AFC0}"/>
              </a:ext>
            </a:extLst>
          </p:cNvPr>
          <p:cNvSpPr txBox="1">
            <a:spLocks/>
          </p:cNvSpPr>
          <p:nvPr/>
        </p:nvSpPr>
        <p:spPr>
          <a:xfrm>
            <a:off x="2976874" y="193048"/>
            <a:ext cx="3190253" cy="3950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s-IS" sz="1800" dirty="0"/>
              <a:t>Fimleikar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089B4A-0F87-1AC9-5B94-992C1A417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978" y="956813"/>
            <a:ext cx="7557025" cy="392727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2938AC7-6666-50DB-8A8B-CC0CAF3AE014}"/>
              </a:ext>
            </a:extLst>
          </p:cNvPr>
          <p:cNvSpPr/>
          <p:nvPr/>
        </p:nvSpPr>
        <p:spPr>
          <a:xfrm>
            <a:off x="3035030" y="992221"/>
            <a:ext cx="920885" cy="1473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AB2B60-DE76-BDF7-F21F-1269C55FDB58}"/>
              </a:ext>
            </a:extLst>
          </p:cNvPr>
          <p:cNvSpPr/>
          <p:nvPr/>
        </p:nvSpPr>
        <p:spPr>
          <a:xfrm rot="5400000">
            <a:off x="1641185" y="1693069"/>
            <a:ext cx="1926077" cy="5243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164696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3847240F-BDF6-8901-7DE6-92248F55AFC0}"/>
              </a:ext>
            </a:extLst>
          </p:cNvPr>
          <p:cNvSpPr txBox="1">
            <a:spLocks/>
          </p:cNvSpPr>
          <p:nvPr/>
        </p:nvSpPr>
        <p:spPr>
          <a:xfrm>
            <a:off x="2976874" y="193048"/>
            <a:ext cx="3190253" cy="3950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s-IS" sz="1800" dirty="0"/>
              <a:t>Handbolti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10B9FD-0E94-965D-5020-E2DB2BF07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488" y="834279"/>
            <a:ext cx="7557025" cy="392016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079DFE9-F0C1-3BAA-3AB4-A23E9385D0C1}"/>
              </a:ext>
            </a:extLst>
          </p:cNvPr>
          <p:cNvSpPr/>
          <p:nvPr/>
        </p:nvSpPr>
        <p:spPr>
          <a:xfrm>
            <a:off x="2976874" y="844884"/>
            <a:ext cx="979041" cy="1473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9A6FE02-AC9B-CA59-4099-46393FAA223C}"/>
              </a:ext>
            </a:extLst>
          </p:cNvPr>
          <p:cNvSpPr/>
          <p:nvPr/>
        </p:nvSpPr>
        <p:spPr>
          <a:xfrm rot="5400000">
            <a:off x="1517968" y="1619398"/>
            <a:ext cx="1926077" cy="5243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71217171"/>
      </p:ext>
    </p:extLst>
  </p:cSld>
  <p:clrMapOvr>
    <a:masterClrMapping/>
  </p:clrMapOvr>
</p:sld>
</file>

<file path=ppt/theme/theme1.xml><?xml version="1.0" encoding="utf-8"?>
<a:theme xmlns:a="http://schemas.openxmlformats.org/drawingml/2006/main" name="Kopavogur">
  <a:themeElements>
    <a:clrScheme name="Custom 2">
      <a:dk1>
        <a:srgbClr val="000000"/>
      </a:dk1>
      <a:lt1>
        <a:srgbClr val="FFFFFF"/>
      </a:lt1>
      <a:dk2>
        <a:srgbClr val="00617F"/>
      </a:dk2>
      <a:lt2>
        <a:srgbClr val="DAD9D6"/>
      </a:lt2>
      <a:accent1>
        <a:srgbClr val="0F98BD"/>
      </a:accent1>
      <a:accent2>
        <a:srgbClr val="C2044D"/>
      </a:accent2>
      <a:accent3>
        <a:srgbClr val="80DC43"/>
      </a:accent3>
      <a:accent4>
        <a:srgbClr val="2700A2"/>
      </a:accent4>
      <a:accent5>
        <a:srgbClr val="048138"/>
      </a:accent5>
      <a:accent6>
        <a:srgbClr val="E65446"/>
      </a:accent6>
      <a:hlink>
        <a:srgbClr val="3180BC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08B07EFDD8264EAF2E04AC083DA3FC" ma:contentTypeVersion="6" ma:contentTypeDescription="Create a new document." ma:contentTypeScope="" ma:versionID="e3fb69700ed8978f39df3b3a7dbf710e">
  <xsd:schema xmlns:xsd="http://www.w3.org/2001/XMLSchema" xmlns:xs="http://www.w3.org/2001/XMLSchema" xmlns:p="http://schemas.microsoft.com/office/2006/metadata/properties" xmlns:ns2="b813d0fa-f125-43a8-9c48-bf2bcd5b1a56" targetNamespace="http://schemas.microsoft.com/office/2006/metadata/properties" ma:root="true" ma:fieldsID="9aa73da2dea91c82ff16d0244db306c2" ns2:_="">
    <xsd:import namespace="b813d0fa-f125-43a8-9c48-bf2bcd5b1a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13d0fa-f125-43a8-9c48-bf2bcd5b1a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0BEFAB0-0A6F-4671-9AA1-7FA2FE58D7D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A6FA04-63A8-4071-B465-0D364FCAA918}">
  <ds:schemaRefs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dcmitype/"/>
    <ds:schemaRef ds:uri="b813d0fa-f125-43a8-9c48-bf2bcd5b1a56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2D17CF1C-87BF-4129-9B29-9DB32FEE80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13d0fa-f125-43a8-9c48-bf2bcd5b1a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Kopavogur.thmx</Template>
  <TotalTime>76106</TotalTime>
  <Words>97</Words>
  <Application>Microsoft Office PowerPoint</Application>
  <PresentationFormat>On-screen Show (16:9)</PresentationFormat>
  <Paragraphs>25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Kopavogur</vt:lpstr>
      <vt:lpstr>Frístundastyrkir  Tölfræði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Styrkþegar af erlendum uppruna</vt:lpstr>
      <vt:lpstr>Lykiltölur 2023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sigurdurao@kopavogur.is</dc:creator>
  <cp:lastModifiedBy>Ævar Ólafsson</cp:lastModifiedBy>
  <cp:revision>451</cp:revision>
  <cp:lastPrinted>2020-08-21T15:52:08Z</cp:lastPrinted>
  <dcterms:created xsi:type="dcterms:W3CDTF">2018-01-15T15:57:44Z</dcterms:created>
  <dcterms:modified xsi:type="dcterms:W3CDTF">2024-03-14T11:25:55Z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0x0101008E08B07EFDD8264EAF2E04AC083DA3FC</vt:lpwstr>
  </property>
</Properties>
</file>