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3"/>
  </p:notesMasterIdLst>
  <p:sldIdLst>
    <p:sldId id="256" r:id="rId5"/>
    <p:sldId id="381" r:id="rId6"/>
    <p:sldId id="384" r:id="rId7"/>
    <p:sldId id="396" r:id="rId8"/>
    <p:sldId id="394" r:id="rId9"/>
    <p:sldId id="383" r:id="rId10"/>
    <p:sldId id="388" r:id="rId11"/>
    <p:sldId id="262" r:id="rId12"/>
  </p:sldIdLst>
  <p:sldSz cx="9144000" cy="5143500" type="screen16x9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A0E5018-9162-4390-8C9F-74B5DCBB6986}">
          <p14:sldIdLst>
            <p14:sldId id="256"/>
            <p14:sldId id="381"/>
            <p14:sldId id="384"/>
            <p14:sldId id="396"/>
            <p14:sldId id="394"/>
            <p14:sldId id="383"/>
            <p14:sldId id="388"/>
          </p14:sldIdLst>
        </p14:section>
        <p14:section name="Untitled Section" id="{0BEEC06A-43AB-4894-8A6E-6809F189B515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D00"/>
    <a:srgbClr val="67D0C6"/>
    <a:srgbClr val="00A49F"/>
    <a:srgbClr val="16A49F"/>
    <a:srgbClr val="92D0C6"/>
    <a:srgbClr val="00A450"/>
    <a:srgbClr val="FFA7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A2C596-1321-49E4-95B3-3DE70C6DFD91}" v="2" dt="2025-02-27T13:35:08.6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02365-C143-DF40-91FA-DADB143D2A48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49250-E996-6B41-85EF-F565F883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26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39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E4580-930D-6A5F-CC13-9210DC45A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159687-5122-68AF-172F-9F52A1EAA0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D0AC58-6633-86E3-EE8B-40824DC07D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96A03-7C2C-AAE5-A8E0-FD7650D9A4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14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E4580-930D-6A5F-CC13-9210DC45A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159687-5122-68AF-172F-9F52A1EAA0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D0AC58-6633-86E3-EE8B-40824DC07D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96A03-7C2C-AAE5-A8E0-FD7650D9A4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11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C887A-276C-81EF-1E07-5E664CFB5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01BA1A-5A29-2554-D3A9-A6A3A6994D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FD0C6B-784C-B120-4637-F7CBE91CD1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46399B-8647-7303-3746-EB7DBB2A2E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8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DD305-A1BA-23F5-632D-626DE85C3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BE461F-016E-BCC6-2A7C-3364847F2B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161572-5A91-9210-8D85-F978483D8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58281C-8371-8E67-1B80-FA17BCE11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51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935BA-F441-852C-0630-C77222E5B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C3B35D-E487-03A9-F8E7-3995B6F339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074220-2D29-AE58-6F99-4D6EF546D3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5AA8E-ED48-2D36-3417-D8402A8253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49250-E996-6B41-85EF-F565F8833D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849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Kopavogslogo-hvi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88" y="1428750"/>
            <a:ext cx="1524128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Logo/grar_bordi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08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Logo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1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il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38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illikafli_m_bogalinu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pic>
        <p:nvPicPr>
          <p:cNvPr id="2" name="Picture 1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llikafli_an_bogalin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Kopavogsbaer_logo_neg_utlin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0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ogo/grar_bordi_Fyrirsogn_og_innihald_bogalinu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6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Logo/grar_bordi_Fyrirsogn_og_inniha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6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ogo/grar_bordi_mynd/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3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990600"/>
            <a:ext cx="82296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3385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</p:spTree>
    <p:extLst>
      <p:ext uri="{BB962C8B-B14F-4D97-AF65-F5344CB8AC3E}">
        <p14:creationId xmlns:p14="http://schemas.microsoft.com/office/powerpoint/2010/main" val="1083025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ogo/grar_bordi_myndir/tex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457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3251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0198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3251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0" hasCustomPrompt="1"/>
          </p:nvPr>
        </p:nvSpPr>
        <p:spPr>
          <a:xfrm>
            <a:off x="60198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</p:spTree>
    <p:extLst>
      <p:ext uri="{BB962C8B-B14F-4D97-AF65-F5344CB8AC3E}">
        <p14:creationId xmlns:p14="http://schemas.microsoft.com/office/powerpoint/2010/main" val="48610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Logo/grar_bordi_hvitur_bakgr_bo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7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2/27/2025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66" r:id="rId2"/>
    <p:sldLayoutId id="2147493461" r:id="rId3"/>
    <p:sldLayoutId id="2147493464" r:id="rId4"/>
    <p:sldLayoutId id="2147493457" r:id="rId5"/>
    <p:sldLayoutId id="2147493465" r:id="rId6"/>
    <p:sldLayoutId id="2147493463" r:id="rId7"/>
    <p:sldLayoutId id="2147493473" r:id="rId8"/>
    <p:sldLayoutId id="2147493472" r:id="rId9"/>
    <p:sldLayoutId id="2147493474" r:id="rId10"/>
    <p:sldLayoutId id="214749347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635420"/>
            <a:ext cx="7950200" cy="1580592"/>
          </a:xfrm>
        </p:spPr>
        <p:txBody>
          <a:bodyPr>
            <a:noAutofit/>
          </a:bodyPr>
          <a:lstStyle/>
          <a:p>
            <a:pPr algn="l"/>
            <a:r>
              <a:rPr lang="en-US" sz="3200"/>
              <a:t>			</a:t>
            </a:r>
            <a:br>
              <a:rPr lang="en-US" sz="3200"/>
            </a:br>
            <a:br>
              <a:rPr lang="en-US" sz="3200"/>
            </a:br>
            <a:endParaRPr lang="en-US" sz="1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2187" y="3594685"/>
            <a:ext cx="5571382" cy="12071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000" dirty="0" err="1">
                <a:cs typeface="Arial"/>
              </a:rPr>
              <a:t>Menntaráð</a:t>
            </a:r>
            <a:endParaRPr lang="en-US" sz="2000" dirty="0"/>
          </a:p>
          <a:p>
            <a:pPr algn="l"/>
            <a:r>
              <a:rPr lang="en-US" sz="1600" dirty="0">
                <a:cs typeface="Arial"/>
              </a:rPr>
              <a:t>4.mars 2025</a:t>
            </a:r>
            <a:endParaRPr lang="en-US" sz="1600" dirty="0"/>
          </a:p>
          <a:p>
            <a:pPr algn="l"/>
            <a:r>
              <a:rPr lang="en-US" sz="1600" dirty="0">
                <a:cs typeface="Arial"/>
              </a:rPr>
              <a:t>Anna Birna Snæbjörnsdóttir sviðsstjóri </a:t>
            </a:r>
            <a:r>
              <a:rPr lang="en-US" sz="1600" dirty="0" err="1">
                <a:cs typeface="Arial"/>
              </a:rPr>
              <a:t>menntasviðs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074F24-6889-82BA-C392-C96B39C36A7D}"/>
              </a:ext>
            </a:extLst>
          </p:cNvPr>
          <p:cNvSpPr txBox="1"/>
          <p:nvPr/>
        </p:nvSpPr>
        <p:spPr>
          <a:xfrm>
            <a:off x="587157" y="1182144"/>
            <a:ext cx="6341301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cs typeface="Arial"/>
              </a:rPr>
              <a:t>Kynning</a:t>
            </a:r>
            <a:r>
              <a:rPr lang="en-US" sz="2800" dirty="0">
                <a:solidFill>
                  <a:schemeClr val="bg1"/>
                </a:solidFill>
                <a:cs typeface="Arial"/>
              </a:rPr>
              <a:t> á </a:t>
            </a:r>
            <a:r>
              <a:rPr lang="en-US" dirty="0">
                <a:solidFill>
                  <a:schemeClr val="bg1"/>
                </a:solidFill>
                <a:cs typeface="Arial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/>
              </a:rPr>
              <a:t>aðgerðaráætlun</a:t>
            </a:r>
            <a:r>
              <a:rPr lang="en-US" sz="2800" dirty="0">
                <a:solidFill>
                  <a:schemeClr val="bg1"/>
                </a:solidFill>
                <a:cs typeface="Arial"/>
              </a:rPr>
              <a:t> menntasviðs </a:t>
            </a:r>
            <a:r>
              <a:rPr lang="en-US" sz="2800" dirty="0" err="1">
                <a:solidFill>
                  <a:schemeClr val="bg1"/>
                </a:solidFill>
                <a:cs typeface="Arial"/>
              </a:rPr>
              <a:t>fyrir</a:t>
            </a:r>
            <a:r>
              <a:rPr lang="en-US" sz="2800" dirty="0">
                <a:solidFill>
                  <a:schemeClr val="bg1"/>
                </a:solidFill>
                <a:cs typeface="Arial"/>
              </a:rPr>
              <a:t> </a:t>
            </a:r>
            <a:r>
              <a:rPr lang="en-US" sz="2800" dirty="0" err="1">
                <a:solidFill>
                  <a:schemeClr val="bg1"/>
                </a:solidFill>
                <a:cs typeface="Arial"/>
              </a:rPr>
              <a:t>árið</a:t>
            </a:r>
            <a:r>
              <a:rPr lang="en-US" sz="2800" dirty="0">
                <a:solidFill>
                  <a:schemeClr val="bg1"/>
                </a:solidFill>
                <a:cs typeface="Arial"/>
              </a:rPr>
              <a:t> 2025.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  <a:cs typeface="Arial"/>
              </a:rPr>
              <a:t> </a:t>
            </a: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9737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FBA7A3-BAB6-1F17-1EEB-E8DF77FC2077}"/>
              </a:ext>
            </a:extLst>
          </p:cNvPr>
          <p:cNvSpPr txBox="1"/>
          <p:nvPr/>
        </p:nvSpPr>
        <p:spPr>
          <a:xfrm>
            <a:off x="416261" y="828548"/>
            <a:ext cx="8402157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s-IS"/>
              <a:t>M.1 Námsumhverfi sem tekur mið af getu hvers og eins, stuðlar að framförum, vellíðan og skilningi á samfélagi og umhverfi</a:t>
            </a:r>
          </a:p>
          <a:p>
            <a:r>
              <a:rPr lang="is-IS" sz="1600" dirty="0"/>
              <a:t>M.1.1 Læsishæfni í víðum skilningi / M.1.2. Lærdómssamfélag fyrir alla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0A492D-3CBE-078B-DAB5-3F29C7414C1E}"/>
              </a:ext>
            </a:extLst>
          </p:cNvPr>
          <p:cNvSpPr txBox="1"/>
          <p:nvPr/>
        </p:nvSpPr>
        <p:spPr>
          <a:xfrm>
            <a:off x="284642" y="1851203"/>
            <a:ext cx="7975465" cy="31516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is-IS" sz="1200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solidFill>
                  <a:srgbClr val="393733"/>
                </a:solidFill>
                <a:latin typeface="Arial"/>
                <a:cs typeface="Arial"/>
              </a:rPr>
              <a:t>M.1.1.1.1. </a:t>
            </a:r>
            <a:r>
              <a:rPr lang="is-IS" sz="1600" dirty="0">
                <a:latin typeface="Arial"/>
                <a:cs typeface="Arial"/>
              </a:rPr>
              <a:t>Eftirfylgni með gerð og/eða endurskoðun með læsisstefnum í skóla- og frístundastarfi.</a:t>
            </a:r>
          </a:p>
          <a:p>
            <a:pPr>
              <a:defRPr/>
            </a:pPr>
            <a:endParaRPr lang="is-IS" sz="1200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M.1.2.1.1. </a:t>
            </a:r>
            <a:r>
              <a:rPr lang="is-IS" sz="1600" dirty="0">
                <a:latin typeface="Arial"/>
                <a:cs typeface="Arial"/>
              </a:rPr>
              <a:t>Greina og endurmeta innleiðingu Góðs Grunns og kynna verkefnið fyrir grunnskólum Kópavogs.</a:t>
            </a:r>
          </a:p>
          <a:p>
            <a:pPr>
              <a:defRPr/>
            </a:pPr>
            <a:endParaRPr lang="is-IS" sz="1600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M.1.2.2.1. </a:t>
            </a:r>
            <a:r>
              <a:rPr lang="is-IS" sz="1600" dirty="0">
                <a:latin typeface="Arial"/>
                <a:cs typeface="Arial"/>
              </a:rPr>
              <a:t>Að koma á samræmdu verklagi um fyrirlögn og nýtingu skimana í leik- og grunnskólum og á milli skólastiga. </a:t>
            </a:r>
          </a:p>
          <a:p>
            <a:pPr>
              <a:defRPr/>
            </a:pPr>
            <a:endParaRPr lang="is-IS" sz="1600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M.1.2.3.1. </a:t>
            </a:r>
            <a:r>
              <a:rPr lang="is-IS" sz="1600" dirty="0">
                <a:latin typeface="Arial"/>
                <a:cs typeface="Arial"/>
              </a:rPr>
              <a:t>Endurskoðun (og hugsanlega samræming) á skipulagi hæfniviðmiða aðalnámskrár í skólanámskrám grunnskólum Kópavogs. </a:t>
            </a:r>
          </a:p>
          <a:p>
            <a:pPr>
              <a:defRPr/>
            </a:pPr>
            <a:endParaRPr lang="is-I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0063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5B147-29DA-40E2-03B3-B84046A6F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784ECB-07A7-B698-607E-4665B3F3302D}"/>
              </a:ext>
            </a:extLst>
          </p:cNvPr>
          <p:cNvSpPr txBox="1"/>
          <p:nvPr/>
        </p:nvSpPr>
        <p:spPr>
          <a:xfrm>
            <a:off x="288180" y="745420"/>
            <a:ext cx="8398620" cy="11387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s-IS"/>
              <a:t>M.1 Námsumhverfi sem tekur mið af getu hvers og eins, stuðlar að framförum, vellíðan og skilningi á samfélagi og umhverfi</a:t>
            </a:r>
          </a:p>
          <a:p>
            <a:r>
              <a:rPr lang="is-IS" sz="1600" dirty="0"/>
              <a:t>M.1.3 Virk þátttaka barna í ákvarðanatöku / M.1.4 Virðing fyrir fjölbreytileika og ólíkum menningarheimum.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AD8589-B153-2D35-812A-88BCDD4BF73C}"/>
              </a:ext>
            </a:extLst>
          </p:cNvPr>
          <p:cNvSpPr txBox="1"/>
          <p:nvPr/>
        </p:nvSpPr>
        <p:spPr>
          <a:xfrm>
            <a:off x="225689" y="2028876"/>
            <a:ext cx="7975465" cy="17050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kumimoji="0" lang="is-I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M.1.3.1.1. </a:t>
            </a:r>
            <a:r>
              <a:rPr kumimoji="0" lang="is-I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Halda áfram innleiðingu Réttindaleikskóla sem byggja á Barnasáttmála Sameinuðu þjóðanna, í samstarfi við UNICEF. 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is-IS" sz="1600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is-IS" sz="1600" b="1" dirty="0"/>
              <a:t>M.1.3.2.1</a:t>
            </a:r>
            <a:r>
              <a:rPr lang="is-IS" sz="1600" dirty="0"/>
              <a:t>. Ljúka innleiðingu réttindaskóla/frístund/félagsmiðstöð í </a:t>
            </a:r>
            <a:r>
              <a:rPr lang="is-IS" sz="1600" dirty="0" err="1"/>
              <a:t>ölllum</a:t>
            </a:r>
            <a:r>
              <a:rPr lang="is-IS" sz="1600" dirty="0"/>
              <a:t> grunnskólum Kópavogs fyrir lok árs 2025.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is-IS" sz="1200" dirty="0">
              <a:latin typeface="Arial"/>
              <a:cs typeface="Arial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is-I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4029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5B147-29DA-40E2-03B3-B84046A6F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784ECB-07A7-B698-607E-4665B3F3302D}"/>
              </a:ext>
            </a:extLst>
          </p:cNvPr>
          <p:cNvSpPr txBox="1"/>
          <p:nvPr/>
        </p:nvSpPr>
        <p:spPr>
          <a:xfrm>
            <a:off x="308963" y="756930"/>
            <a:ext cx="8744982" cy="8617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s-IS"/>
              <a:t>M.2 </a:t>
            </a:r>
            <a:r>
              <a:rPr lang="is-IS" dirty="0"/>
              <a:t>Snemmtækur</a:t>
            </a:r>
            <a:r>
              <a:rPr lang="is-IS"/>
              <a:t> stuðningur, forvarnir og fræðsla fyrir börn og foreldra</a:t>
            </a:r>
          </a:p>
          <a:p>
            <a:r>
              <a:rPr lang="is-IS" sz="1600" dirty="0"/>
              <a:t>M.2.1 Samþætt þjónustustig í þágu farsældar barna / M.2.2 Heilbrigði og vellíðan barna í forgrunni</a:t>
            </a:r>
            <a:endParaRPr lang="is-IS" sz="1600" dirty="0"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AD8589-B153-2D35-812A-88BCDD4BF73C}"/>
              </a:ext>
            </a:extLst>
          </p:cNvPr>
          <p:cNvSpPr txBox="1"/>
          <p:nvPr/>
        </p:nvSpPr>
        <p:spPr>
          <a:xfrm>
            <a:off x="308963" y="1631769"/>
            <a:ext cx="7975465" cy="33855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M.2.1.1 </a:t>
            </a:r>
            <a:r>
              <a:rPr lang="is-IS" sz="1600" dirty="0">
                <a:latin typeface="Arial"/>
                <a:cs typeface="Arial"/>
              </a:rPr>
              <a:t>Innleiðingarteymi farsældar vinnur fræðslu- og endurmenntunaráætlun um farsældarlögin og verkefni, hlutverk og ábyrgð sem fylgja þeim fyrir upphaf skólaárs 2025. Fræðslu- og endurmenntunaráætlunin verðu aðgengileg skólastjórnendum í leik- og grunnskóla. </a:t>
            </a:r>
          </a:p>
          <a:p>
            <a:pPr>
              <a:defRPr/>
            </a:pPr>
            <a:endParaRPr lang="is-IS" sz="11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M.2.2.1.1. </a:t>
            </a:r>
            <a:r>
              <a:rPr lang="is-IS" sz="1600" dirty="0">
                <a:latin typeface="Arial"/>
                <a:cs typeface="Arial"/>
              </a:rPr>
              <a:t>Ljúka innleiðingu um viðmið um kynbundið og kynferðislegt ofbeldi og áreitni í skóla- og </a:t>
            </a:r>
            <a:r>
              <a:rPr lang="is-IS" sz="1600">
                <a:latin typeface="Arial"/>
                <a:cs typeface="Arial"/>
              </a:rPr>
              <a:t>frístundastarfi. </a:t>
            </a:r>
            <a:endParaRPr lang="is-IS" sz="1600" dirty="0">
              <a:latin typeface="Arial"/>
              <a:cs typeface="Arial"/>
            </a:endParaRPr>
          </a:p>
          <a:p>
            <a:pPr>
              <a:defRPr/>
            </a:pPr>
            <a:endParaRPr lang="is-IS" sz="1600" b="1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 2.2.4.1. </a:t>
            </a:r>
            <a:r>
              <a:rPr lang="is-IS" sz="1600" dirty="0">
                <a:latin typeface="Arial"/>
                <a:cs typeface="Arial"/>
              </a:rPr>
              <a:t>Koma á samræmdum sáttmála um símanotkun á skólatíma í grunnskólum Kópavogs. </a:t>
            </a:r>
          </a:p>
          <a:p>
            <a:pPr>
              <a:defRPr/>
            </a:pPr>
            <a:endParaRPr lang="is-IS" sz="11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M.2.2.5.1.</a:t>
            </a:r>
            <a:r>
              <a:rPr lang="is-IS" sz="1600" dirty="0">
                <a:latin typeface="Arial"/>
                <a:cs typeface="Arial"/>
              </a:rPr>
              <a:t> Móta tillögur um endurskilgreiningu á heildarrými barna í leikskólum.</a:t>
            </a:r>
            <a:endParaRPr lang="is-IS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/>
            </a:pPr>
            <a:endParaRPr lang="is-IS" sz="1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/>
            </a:pPr>
            <a:endParaRPr lang="is-IS" sz="16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6344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0D485-3BDC-9309-5681-440A4FFA7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19AF73-F54D-FE6D-F28A-E65869190E27}"/>
              </a:ext>
            </a:extLst>
          </p:cNvPr>
          <p:cNvSpPr txBox="1"/>
          <p:nvPr/>
        </p:nvSpPr>
        <p:spPr>
          <a:xfrm>
            <a:off x="378234" y="737607"/>
            <a:ext cx="8502529" cy="8617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s-IS"/>
              <a:t>M.3 Samráð, samvinna, starfsþróun og starfsaðstaða</a:t>
            </a:r>
          </a:p>
          <a:p>
            <a:r>
              <a:rPr lang="is-IS" sz="1600" dirty="0"/>
              <a:t>M.3.1 Samvinna við foreldra og reglubundin endurgjöf / M.3.2 Samhæfing og faglegt samstarf milli starfsfólks í menntun / M.3.3 Framsækið starfsumhverfi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019B2E-C0AE-AC71-195E-211B6B392B88}"/>
              </a:ext>
            </a:extLst>
          </p:cNvPr>
          <p:cNvSpPr txBox="1"/>
          <p:nvPr/>
        </p:nvSpPr>
        <p:spPr>
          <a:xfrm>
            <a:off x="430115" y="1660937"/>
            <a:ext cx="7975465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is-IS" sz="1600" dirty="0">
              <a:solidFill>
                <a:srgbClr val="393733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solidFill>
                  <a:srgbClr val="393733"/>
                </a:solidFill>
                <a:latin typeface="Arial"/>
                <a:cs typeface="Arial"/>
              </a:rPr>
              <a:t>M.3.2.1.1. </a:t>
            </a:r>
            <a:r>
              <a:rPr lang="is-IS" sz="1600" dirty="0">
                <a:solidFill>
                  <a:srgbClr val="393733"/>
                </a:solidFill>
                <a:latin typeface="Arial"/>
                <a:cs typeface="Arial"/>
              </a:rPr>
              <a:t>Kortleggja stöðu foreldrafræðslu í Kópavogi og leggja fram heildstæða fræðsluáætlun.</a:t>
            </a:r>
          </a:p>
          <a:p>
            <a:pPr>
              <a:defRPr/>
            </a:pPr>
            <a:endParaRPr lang="is-I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3795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399D5-CCC6-BB05-E6DD-767F2D9EE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A4EE35-B734-F29A-7A2F-82E6433AB4B0}"/>
              </a:ext>
            </a:extLst>
          </p:cNvPr>
          <p:cNvSpPr txBox="1"/>
          <p:nvPr/>
        </p:nvSpPr>
        <p:spPr>
          <a:xfrm>
            <a:off x="364381" y="828547"/>
            <a:ext cx="8079227" cy="61555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s-IS"/>
              <a:t>M.4 Menntun með áherslu á gleði, leik og sköpun</a:t>
            </a:r>
          </a:p>
          <a:p>
            <a:r>
              <a:rPr lang="is-IS" sz="1600" dirty="0"/>
              <a:t>M.4.1 Nútímatæknibúnaður í öllu námi / M.4.2.Fjölþættar leiðir til skapandi náms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97C954-0521-AC9E-2C03-3A4501A3ACE7}"/>
              </a:ext>
            </a:extLst>
          </p:cNvPr>
          <p:cNvSpPr txBox="1"/>
          <p:nvPr/>
        </p:nvSpPr>
        <p:spPr>
          <a:xfrm>
            <a:off x="294372" y="1462492"/>
            <a:ext cx="7975465" cy="27576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>
              <a:buNone/>
            </a:pPr>
            <a:r>
              <a:rPr kumimoji="0" lang="is-I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M.</a:t>
            </a:r>
            <a:r>
              <a:rPr lang="is-IS" sz="1600" b="1" dirty="0">
                <a:solidFill>
                  <a:srgbClr val="000000"/>
                </a:solidFill>
                <a:latin typeface="Arial"/>
              </a:rPr>
              <a:t>4.1.1.1. </a:t>
            </a:r>
            <a:r>
              <a:rPr lang="is-IS" sz="1600" dirty="0">
                <a:solidFill>
                  <a:srgbClr val="000000"/>
                </a:solidFill>
                <a:latin typeface="Arial"/>
              </a:rPr>
              <a:t>Móta heildstæða áætlun um áframhaldandi þróun snjallvæðingar sem byggir á niðurstöðum matsrannsóknar á spjaldtölvum í grunnskólum, og úttekt á stöðu í leik- og grunnskólum.</a:t>
            </a:r>
            <a:endParaRPr lang="is-IS" sz="1600" dirty="0">
              <a:latin typeface="Arial"/>
              <a:cs typeface="Arial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endParaRPr lang="is-IS" sz="1200" b="1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solidFill>
                  <a:srgbClr val="393733"/>
                </a:solidFill>
                <a:latin typeface="Arial"/>
                <a:cs typeface="Arial"/>
              </a:rPr>
              <a:t>M.4.1.2.1.</a:t>
            </a:r>
            <a:r>
              <a:rPr lang="is-IS" sz="1600" b="1" dirty="0">
                <a:latin typeface="Arial"/>
                <a:cs typeface="Arial"/>
              </a:rPr>
              <a:t> </a:t>
            </a:r>
            <a:r>
              <a:rPr lang="is-IS" sz="1600" dirty="0">
                <a:latin typeface="Arial"/>
                <a:cs typeface="Arial"/>
              </a:rPr>
              <a:t>Gera viðmið um notkun gervigreindar í  grunnskólum Kópavogs.</a:t>
            </a:r>
            <a:endParaRPr lang="is-IS" sz="1200" dirty="0">
              <a:latin typeface="Arial"/>
              <a:cs typeface="Arial"/>
            </a:endParaRPr>
          </a:p>
          <a:p>
            <a:pPr>
              <a:defRPr/>
            </a:pPr>
            <a:endParaRPr lang="is-IS" sz="1600" b="1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M.4.1.3.1. </a:t>
            </a:r>
            <a:r>
              <a:rPr lang="is-IS" sz="1600" dirty="0">
                <a:latin typeface="Arial"/>
                <a:cs typeface="Arial"/>
              </a:rPr>
              <a:t>Móta og gefa út viðmiðunarnámsskrá um fræðslu í stafrænni borgaravitund fyrir skóla- og frístundastarf fyrir júní 2025. </a:t>
            </a:r>
          </a:p>
          <a:p>
            <a:pPr>
              <a:defRPr/>
            </a:pPr>
            <a:endParaRPr lang="is-IS" sz="1600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M.4.2.1.1. </a:t>
            </a:r>
            <a:r>
              <a:rPr lang="is-IS" sz="1600" dirty="0">
                <a:latin typeface="Arial"/>
                <a:cs typeface="Arial"/>
              </a:rPr>
              <a:t>Úttekt á skólabókasöfnum í grunnskólum Kópavogs og tillögur um eflingu þeirra settar fram í ljósi úttektar. </a:t>
            </a:r>
          </a:p>
        </p:txBody>
      </p:sp>
    </p:spTree>
    <p:extLst>
      <p:ext uri="{BB962C8B-B14F-4D97-AF65-F5344CB8AC3E}">
        <p14:creationId xmlns:p14="http://schemas.microsoft.com/office/powerpoint/2010/main" val="3437464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C1E8D-7719-59CC-25B3-799A4E5BA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1C174C-4C6E-9E3D-2827-39B6375AE8A1}"/>
              </a:ext>
            </a:extLst>
          </p:cNvPr>
          <p:cNvSpPr txBox="1"/>
          <p:nvPr/>
        </p:nvSpPr>
        <p:spPr>
          <a:xfrm>
            <a:off x="318985" y="642135"/>
            <a:ext cx="8506029" cy="1107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s-IS" dirty="0"/>
              <a:t>M.5 Frístundir og íþróttir fyrir alla</a:t>
            </a:r>
          </a:p>
          <a:p>
            <a:r>
              <a:rPr lang="is-IS" sz="1600" dirty="0"/>
              <a:t>M.5.1 Þátttaka barna í frístunda- og íþróttastarfi / M.5.2 Lífsgæði íbúa á öllum aldursstigum / M.5.4 Stuðningur við ungt fólk 16-25 ára / M.5.5 Frístunda- og íþróttastarf barna með fjölbreyttar þarfir og ólíkan bakgrunn.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5630AB-DBA7-94FE-BEE3-664DB88ED391}"/>
              </a:ext>
            </a:extLst>
          </p:cNvPr>
          <p:cNvSpPr txBox="1"/>
          <p:nvPr/>
        </p:nvSpPr>
        <p:spPr>
          <a:xfrm>
            <a:off x="213131" y="1750131"/>
            <a:ext cx="8081319" cy="40528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is-IS" sz="1600" b="1" dirty="0">
                <a:solidFill>
                  <a:srgbClr val="393733"/>
                </a:solidFill>
                <a:latin typeface="Arial"/>
                <a:cs typeface="Arial"/>
              </a:rPr>
              <a:t>M.5.1.2.1.</a:t>
            </a:r>
            <a:r>
              <a:rPr lang="is-IS" sz="1600" b="1" dirty="0">
                <a:latin typeface="Arial"/>
                <a:cs typeface="Arial"/>
              </a:rPr>
              <a:t> </a:t>
            </a:r>
            <a:r>
              <a:rPr lang="is-IS" sz="1600" dirty="0">
                <a:latin typeface="Arial"/>
                <a:cs typeface="Arial"/>
              </a:rPr>
              <a:t>Koma á samræmdu verklagi um fræðslu, þjálfun og samstarfi á milli félagsmiðstöðva og frístunda í Kópavogi. </a:t>
            </a:r>
          </a:p>
          <a:p>
            <a:pPr>
              <a:defRPr/>
            </a:pPr>
            <a:endParaRPr lang="is-IS" sz="1200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M.5.1.3.1. </a:t>
            </a:r>
            <a:r>
              <a:rPr lang="is-IS" sz="1600" dirty="0">
                <a:latin typeface="Arial"/>
                <a:cs typeface="Arial"/>
              </a:rPr>
              <a:t>Móta verklag starfshóps sem hefur það hlutverk að auka framboð íþróttagreina og þátttöku fatlaðra barna í Kópavogi. (Allir með).</a:t>
            </a:r>
          </a:p>
          <a:p>
            <a:pPr>
              <a:defRPr/>
            </a:pPr>
            <a:endParaRPr lang="is-IS" sz="1600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M.5.2.1.1. </a:t>
            </a:r>
            <a:r>
              <a:rPr lang="is-IS" sz="1600" dirty="0">
                <a:latin typeface="Arial"/>
                <a:cs typeface="Arial"/>
              </a:rPr>
              <a:t>Koma á heildrænni nálgun (Virkni og Vellíðan og Leikfimi heima) sem hefur það markmið að koma á hreyfingu fyrir eldra fólk í Kópavogi. </a:t>
            </a:r>
          </a:p>
          <a:p>
            <a:pPr>
              <a:defRPr/>
            </a:pPr>
            <a:endParaRPr lang="is-IS" sz="1600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 5.4.1.1. </a:t>
            </a:r>
            <a:r>
              <a:rPr lang="is-IS" sz="1600" dirty="0">
                <a:latin typeface="Arial"/>
                <a:cs typeface="Arial"/>
              </a:rPr>
              <a:t>Koma á framboði til atvinnu- og starfsþjálfunar fyrir ungt fólk 16-25 ára í gegnum Molann miðstöð unga fólksins.</a:t>
            </a:r>
          </a:p>
          <a:p>
            <a:pPr>
              <a:defRPr/>
            </a:pPr>
            <a:endParaRPr lang="is-IS" sz="1600" dirty="0">
              <a:latin typeface="Arial"/>
              <a:cs typeface="Arial"/>
            </a:endParaRPr>
          </a:p>
          <a:p>
            <a:pPr>
              <a:defRPr/>
            </a:pPr>
            <a:r>
              <a:rPr lang="is-IS" sz="1600" b="1" dirty="0">
                <a:latin typeface="Arial"/>
                <a:cs typeface="Arial"/>
              </a:rPr>
              <a:t>M.5.5.1.1. </a:t>
            </a:r>
            <a:r>
              <a:rPr lang="is-IS" sz="1600" dirty="0">
                <a:latin typeface="Arial"/>
                <a:cs typeface="Arial"/>
              </a:rPr>
              <a:t>Fyrirlögn þjónustukönnunar meðal foreldra/forsjáraðila um gæði þjónustu í íþróttafélögum í Kópavogi.</a:t>
            </a:r>
          </a:p>
          <a:p>
            <a:pPr>
              <a:defRPr/>
            </a:pPr>
            <a:endParaRPr lang="is-IS" sz="1600" dirty="0">
              <a:latin typeface="Arial"/>
              <a:cs typeface="Arial"/>
            </a:endParaRPr>
          </a:p>
          <a:p>
            <a:pPr>
              <a:defRPr/>
            </a:pPr>
            <a:endParaRPr lang="is-I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6221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9391893"/>
      </p:ext>
    </p:extLst>
  </p:cSld>
  <p:clrMapOvr>
    <a:masterClrMapping/>
  </p:clrMapOvr>
</p:sld>
</file>

<file path=ppt/theme/theme1.xml><?xml version="1.0" encoding="utf-8"?>
<a:theme xmlns:a="http://schemas.openxmlformats.org/drawingml/2006/main" name="Kopavogur">
  <a:themeElements>
    <a:clrScheme name="Custom 2">
      <a:dk1>
        <a:srgbClr val="000000"/>
      </a:dk1>
      <a:lt1>
        <a:srgbClr val="FFFFFF"/>
      </a:lt1>
      <a:dk2>
        <a:srgbClr val="00617F"/>
      </a:dk2>
      <a:lt2>
        <a:srgbClr val="DAD9D6"/>
      </a:lt2>
      <a:accent1>
        <a:srgbClr val="0F98BD"/>
      </a:accent1>
      <a:accent2>
        <a:srgbClr val="C2044D"/>
      </a:accent2>
      <a:accent3>
        <a:srgbClr val="80DC43"/>
      </a:accent3>
      <a:accent4>
        <a:srgbClr val="2700A2"/>
      </a:accent4>
      <a:accent5>
        <a:srgbClr val="048138"/>
      </a:accent5>
      <a:accent6>
        <a:srgbClr val="E65446"/>
      </a:accent6>
      <a:hlink>
        <a:srgbClr val="3180BC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B79BC246C2B74296D4FCF6ED4B85F8" ma:contentTypeVersion="18" ma:contentTypeDescription="Create a new document." ma:contentTypeScope="" ma:versionID="4b28013764808fa88473b0563daa51da">
  <xsd:schema xmlns:xsd="http://www.w3.org/2001/XMLSchema" xmlns:xs="http://www.w3.org/2001/XMLSchema" xmlns:p="http://schemas.microsoft.com/office/2006/metadata/properties" xmlns:ns2="8950aad1-a759-424b-b279-8fee9f9a6d17" xmlns:ns3="66d44f57-4272-415b-b836-23f791adcecf" targetNamespace="http://schemas.microsoft.com/office/2006/metadata/properties" ma:root="true" ma:fieldsID="5ad1e88835c6bec4d20a73ba391f7319" ns2:_="" ns3:_="">
    <xsd:import namespace="8950aad1-a759-424b-b279-8fee9f9a6d17"/>
    <xsd:import namespace="66d44f57-4272-415b-b836-23f791adce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ATH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50aad1-a759-424b-b279-8fee9f9a6d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4fee6342-ff6a-42ad-9a0f-c3bff21844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ATH" ma:index="21" nillable="true" ma:displayName="ATH" ma:format="Dropdown" ma:internalName="ATH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d44f57-4272-415b-b836-23f791adce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451aecd-dfd4-4e6c-b8c4-ee065793baa3}" ma:internalName="TaxCatchAll" ma:showField="CatchAllData" ma:web="66d44f57-4272-415b-b836-23f791adce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d44f57-4272-415b-b836-23f791adcecf" xsi:nil="true"/>
    <lcf76f155ced4ddcb4097134ff3c332f xmlns="8950aad1-a759-424b-b279-8fee9f9a6d17">
      <Terms xmlns="http://schemas.microsoft.com/office/infopath/2007/PartnerControls"/>
    </lcf76f155ced4ddcb4097134ff3c332f>
    <ATH xmlns="8950aad1-a759-424b-b279-8fee9f9a6d17" xsi:nil="true"/>
  </documentManagement>
</p:properties>
</file>

<file path=customXml/itemProps1.xml><?xml version="1.0" encoding="utf-8"?>
<ds:datastoreItem xmlns:ds="http://schemas.openxmlformats.org/officeDocument/2006/customXml" ds:itemID="{6CCDADC8-CB18-463B-8A21-5FEFE6033A5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19FB63-DF4C-4D53-9EC8-D4C3A27C0A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50aad1-a759-424b-b279-8fee9f9a6d17"/>
    <ds:schemaRef ds:uri="66d44f57-4272-415b-b836-23f791adce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4079C5-2EF8-454A-9943-BF96E556FABB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66d44f57-4272-415b-b836-23f791adcecf"/>
    <ds:schemaRef ds:uri="http://schemas.microsoft.com/office/infopath/2007/PartnerControls"/>
    <ds:schemaRef ds:uri="8950aad1-a759-424b-b279-8fee9f9a6d17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Kopavogur.thmx</Template>
  <TotalTime>41</TotalTime>
  <Words>685</Words>
  <Application>Microsoft Office PowerPoint</Application>
  <PresentationFormat>On-screen Show (16:9)</PresentationFormat>
  <Paragraphs>61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Kopavogur</vt:lpstr>
      <vt:lpstr>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Tryggvi Tryggvason</dc:creator>
  <cp:lastModifiedBy>Amanda K. Ólafsdóttir - skrifstofustjóri</cp:lastModifiedBy>
  <cp:revision>24</cp:revision>
  <cp:lastPrinted>2023-08-31T16:37:40Z</cp:lastPrinted>
  <dcterms:created xsi:type="dcterms:W3CDTF">2018-01-15T15:57:44Z</dcterms:created>
  <dcterms:modified xsi:type="dcterms:W3CDTF">2025-02-27T18:17:25Z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0x010100B1B79BC246C2B74296D4FCF6ED4B85F8</vt:lpwstr>
  </property>
  <property fmtid="{D5CDD505-2E9C-101B-9397-08002B2CF9AE}" pid="3" name="MediaServiceImageTags">
    <vt:lpwstr/>
  </property>
  <property fmtid="{D5CDD505-2E9C-101B-9397-08002B2CF9AE}" pid="4" name="Order">
    <vt:r8>77200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