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16"/>
  </p:notesMasterIdLst>
  <p:sldIdLst>
    <p:sldId id="293" r:id="rId5"/>
    <p:sldId id="303" r:id="rId6"/>
    <p:sldId id="295" r:id="rId7"/>
    <p:sldId id="294" r:id="rId8"/>
    <p:sldId id="296" r:id="rId9"/>
    <p:sldId id="306" r:id="rId10"/>
    <p:sldId id="300" r:id="rId11"/>
    <p:sldId id="301" r:id="rId12"/>
    <p:sldId id="308" r:id="rId13"/>
    <p:sldId id="307" r:id="rId14"/>
    <p:sldId id="30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4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76"/>
    <p:restoredTop sz="94404" autoAdjust="0"/>
  </p:normalViewPr>
  <p:slideViewPr>
    <p:cSldViewPr snapToGrid="0" snapToObjects="1">
      <p:cViewPr varScale="1">
        <p:scale>
          <a:sx n="67" d="100"/>
          <a:sy n="67" d="100"/>
        </p:scale>
        <p:origin x="656" y="2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97FCA4-83F1-4A6C-A227-1CE37DA9C91C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5797A-838F-413C-8BA6-3E24023764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392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15797A-838F-413C-8BA6-3E240237644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962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15797A-838F-413C-8BA6-3E240237644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05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15797A-838F-413C-8BA6-3E240237644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026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15797A-838F-413C-8BA6-3E240237644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645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15797A-838F-413C-8BA6-3E240237644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677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ilsida">
    <p:bg>
      <p:bgPr>
        <a:solidFill>
          <a:srgbClr val="008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ogalinur_rasta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550" y="1819564"/>
            <a:ext cx="6501780" cy="615553"/>
          </a:xfrm>
        </p:spPr>
        <p:txBody>
          <a:bodyPr wrap="none" lIns="0" tIns="0" rIns="0" bIns="0" anchor="b" anchorCtr="0">
            <a:sp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is-I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550" y="2649430"/>
            <a:ext cx="4397038" cy="369332"/>
          </a:xfrm>
        </p:spPr>
        <p:txBody>
          <a:bodyPr wrap="none"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s-IS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280FF9-8B30-4E40-BF27-6074ADDA7A9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F69AAC9-BD19-9940-B0B4-E04D3902B85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5875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938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illikafli_m_bogalinu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1812FE-A5BD-B34B-A9BE-F1D242EC23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1120631" cy="273844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60778" y="4767263"/>
            <a:ext cx="2087591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002281" y="4767263"/>
            <a:ext cx="1280980" cy="273844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946150" y="1797050"/>
            <a:ext cx="7512050" cy="615553"/>
          </a:xfrm>
        </p:spPr>
        <p:txBody>
          <a:bodyPr lIns="0" tIns="0" rIns="0" bIns="0" anchor="b" anchorCtr="0">
            <a:spAutoFit/>
          </a:bodyPr>
          <a:lstStyle>
            <a:lvl1pPr algn="l">
              <a:defRPr sz="4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is-IS" dirty="0"/>
              <a:t>Click to edit Master title style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946150" y="2626915"/>
            <a:ext cx="6826250" cy="369332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s-IS" dirty="0"/>
              <a:t>Click to edit Master subtitle style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C7D69C-1B7E-5844-B814-74C1A346DB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5C47460-EFF8-754D-8B86-201A3008E42A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illikafli_an_bogalinu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1120631" cy="273844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60778" y="4767263"/>
            <a:ext cx="2087591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002281" y="4767263"/>
            <a:ext cx="1280980" cy="273844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946150" y="1796901"/>
            <a:ext cx="7512050" cy="615553"/>
          </a:xfrm>
        </p:spPr>
        <p:txBody>
          <a:bodyPr lIns="0" tIns="0" rIns="0" bIns="0" anchor="b" anchorCtr="0">
            <a:spAutoFit/>
          </a:bodyPr>
          <a:lstStyle>
            <a:lvl1pPr algn="l">
              <a:defRPr sz="4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is-IS" dirty="0"/>
              <a:t>Click to edit Master title style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946150" y="2626766"/>
            <a:ext cx="6826250" cy="369332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s-IS" dirty="0"/>
              <a:t>Click to edit Master subtitle style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045D6F-706E-EA49-A917-AD5D4417D2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4D14FF5-D3CC-414B-963A-97F0A42CA8A1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08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Logo_lina_texti_grafik_bog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BB55835-8C30-0545-B61E-2E6C2DD441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778000"/>
            <a:ext cx="7886700" cy="2908229"/>
          </a:xfrm>
        </p:spPr>
        <p:txBody>
          <a:bodyPr/>
          <a:lstStyle>
            <a:lvl1pPr>
              <a:defRPr sz="2600"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25000"/>
                  </a:schemeClr>
                </a:solidFill>
              </a:defRPr>
            </a:lvl4pPr>
            <a:lvl5pPr marL="1828800" indent="0">
              <a:buNone/>
              <a:defRPr sz="12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 dirty="0"/>
              <a:t>Click to edit Master text styles</a:t>
            </a:r>
          </a:p>
          <a:p>
            <a:pPr lvl="1"/>
            <a:r>
              <a:rPr lang="is-IS" dirty="0"/>
              <a:t>Second level</a:t>
            </a:r>
          </a:p>
          <a:p>
            <a:pPr lvl="2"/>
            <a:r>
              <a:rPr lang="is-IS" dirty="0"/>
              <a:t>Third level</a:t>
            </a:r>
          </a:p>
          <a:p>
            <a:pPr lvl="3"/>
            <a:r>
              <a:rPr lang="is-IS" dirty="0"/>
              <a:t>Fourth level</a:t>
            </a:r>
          </a:p>
          <a:p>
            <a:pPr lvl="4"/>
            <a:r>
              <a:rPr lang="is-IS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245041"/>
            <a:ext cx="7886700" cy="492443"/>
          </a:xfrm>
        </p:spPr>
        <p:txBody>
          <a:bodyPr wrap="square" lIns="0" tIns="0" rIns="0" bIns="0" anchor="b" anchorCtr="0">
            <a:spAutoFit/>
          </a:bodyPr>
          <a:lstStyle>
            <a:lvl1pPr algn="l">
              <a:defRPr sz="3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is-IS" dirty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2123A1-D5DB-5D42-8F0D-093DD264AF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48591C7-54B7-CD4D-BDA2-DF94C51650AE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Logo_lina_texti_graf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778000"/>
            <a:ext cx="7886700" cy="2908229"/>
          </a:xfrm>
        </p:spPr>
        <p:txBody>
          <a:bodyPr/>
          <a:lstStyle>
            <a:lvl1pPr>
              <a:defRPr sz="2600"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25000"/>
                  </a:schemeClr>
                </a:solidFill>
              </a:defRPr>
            </a:lvl4pPr>
            <a:lvl5pPr>
              <a:defRPr sz="12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 dirty="0"/>
              <a:t>Click to edit Master text styles</a:t>
            </a:r>
          </a:p>
          <a:p>
            <a:pPr lvl="1"/>
            <a:r>
              <a:rPr lang="is-IS" dirty="0"/>
              <a:t>Second level</a:t>
            </a:r>
          </a:p>
          <a:p>
            <a:pPr lvl="2"/>
            <a:r>
              <a:rPr lang="is-IS" dirty="0"/>
              <a:t>Third level</a:t>
            </a:r>
          </a:p>
          <a:p>
            <a:pPr lvl="3"/>
            <a:r>
              <a:rPr lang="is-IS" dirty="0"/>
              <a:t>Fourth level</a:t>
            </a:r>
          </a:p>
          <a:p>
            <a:pPr lvl="4"/>
            <a:r>
              <a:rPr lang="is-IS" dirty="0"/>
              <a:t>Fifth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230719"/>
            <a:ext cx="7886700" cy="492443"/>
          </a:xfrm>
        </p:spPr>
        <p:txBody>
          <a:bodyPr lIns="0" tIns="0" rIns="0" bIns="0" anchor="b" anchorCtr="0">
            <a:spAutoFit/>
          </a:bodyPr>
          <a:lstStyle>
            <a:lvl1pPr algn="l">
              <a:defRPr sz="3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is-IS" dirty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76C145-C3A5-2E44-B278-8C29E7726E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92EDF7F-ADC1-FB48-94B4-D3C65D8F303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90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ogo_lina_mynd_grafik_tex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30" name="Content Placeholder 2"/>
          <p:cNvSpPr>
            <a:spLocks noGrp="1"/>
          </p:cNvSpPr>
          <p:nvPr>
            <p:ph idx="13" hasCustomPrompt="1"/>
          </p:nvPr>
        </p:nvSpPr>
        <p:spPr>
          <a:xfrm>
            <a:off x="457200" y="990600"/>
            <a:ext cx="82296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413385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2DF7D0-9A56-2A45-9BBF-2AC1DF2D9B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A2BE10-C382-DB4D-9393-F8BFF76C26A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3025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Logo_lina_3-myndir_grafik_tex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idx="18" hasCustomPrompt="1"/>
          </p:nvPr>
        </p:nvSpPr>
        <p:spPr>
          <a:xfrm>
            <a:off x="4572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2512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60198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9" hasCustomPrompt="1"/>
          </p:nvPr>
        </p:nvSpPr>
        <p:spPr>
          <a:xfrm>
            <a:off x="32512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20" hasCustomPrompt="1"/>
          </p:nvPr>
        </p:nvSpPr>
        <p:spPr>
          <a:xfrm>
            <a:off x="60198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6CDAD4-13EB-EE46-962A-A8F4DB294C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C93BE80-73FA-5E46-B61E-A1E3A45D25B7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6107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Logo_lina_hvitur_bakgr_bog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9153335-2AA5-1947-9E55-91C7A93DB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A2F85F-03D7-4240-9FDF-AAF76CC0CAF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FFB2498-C906-B844-9EB0-886C23FB4F24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077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Logo_lina_hvitur_bak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A9B737-52EE-1046-9B9D-4F822E7D4D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48AF37-93AA-4D45-BB50-CA2DB59AA880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508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Logo_hvitur_bak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B80C4F-84F6-B944-AB4E-474B2031D2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310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Hvitur_bakgrunn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80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Endasida">
    <p:bg>
      <p:bgPr>
        <a:solidFill>
          <a:srgbClr val="008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ogalinur_rasta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D92151-7443-4B44-A81A-8C6FCC837C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07016" y="1457452"/>
            <a:ext cx="15240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s-I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s-IS"/>
              <a:t>Click to edit Master text styles</a:t>
            </a:r>
          </a:p>
          <a:p>
            <a:pPr lvl="1"/>
            <a:r>
              <a:rPr lang="is-IS" dirty="0"/>
              <a:t>Second level</a:t>
            </a:r>
          </a:p>
          <a:p>
            <a:pPr lvl="2"/>
            <a:r>
              <a:rPr lang="is-IS" dirty="0"/>
              <a:t>Third level</a:t>
            </a:r>
          </a:p>
          <a:p>
            <a:pPr lvl="3"/>
            <a:r>
              <a:rPr lang="is-IS" dirty="0"/>
              <a:t>Fourth level</a:t>
            </a:r>
          </a:p>
          <a:p>
            <a:pPr lvl="4"/>
            <a:r>
              <a:rPr lang="is-I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66" r:id="rId1"/>
    <p:sldLayoutId id="2147493461" r:id="rId2"/>
    <p:sldLayoutId id="2147493464" r:id="rId3"/>
    <p:sldLayoutId id="2147493457" r:id="rId4"/>
    <p:sldLayoutId id="2147493465" r:id="rId5"/>
    <p:sldLayoutId id="2147493463" r:id="rId6"/>
    <p:sldLayoutId id="2147493473" r:id="rId7"/>
    <p:sldLayoutId id="2147493472" r:id="rId8"/>
    <p:sldLayoutId id="2147493474" r:id="rId9"/>
    <p:sldLayoutId id="2147493475" r:id="rId10"/>
    <p:sldLayoutId id="2147493476" r:id="rId11"/>
    <p:sldLayoutId id="2147493456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07B65D12-A568-CDD4-B4E0-321A6E9ED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7395" y="1452944"/>
            <a:ext cx="6156960" cy="284759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EABAA12-1466-6674-6908-432CBDC693B8}"/>
              </a:ext>
            </a:extLst>
          </p:cNvPr>
          <p:cNvSpPr txBox="1"/>
          <p:nvPr/>
        </p:nvSpPr>
        <p:spPr>
          <a:xfrm>
            <a:off x="457200" y="629107"/>
            <a:ext cx="8229600" cy="51206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3200" kern="1200" dirty="0" err="1">
                <a:solidFill>
                  <a:schemeClr val="bg1"/>
                </a:solidFill>
                <a:latin typeface="+mj-lt"/>
              </a:rPr>
              <a:t>Kynning</a:t>
            </a:r>
            <a:r>
              <a:rPr lang="en-US" sz="3200" kern="1200" dirty="0">
                <a:solidFill>
                  <a:schemeClr val="bg1"/>
                </a:solidFill>
                <a:latin typeface="+mj-lt"/>
              </a:rPr>
              <a:t> á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</a:rPr>
              <a:t>verkefninu</a:t>
            </a:r>
            <a:r>
              <a:rPr lang="en-US" sz="3200" kern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3200" i="1" kern="1200" dirty="0" err="1">
                <a:solidFill>
                  <a:schemeClr val="bg1"/>
                </a:solidFill>
                <a:latin typeface="+mj-lt"/>
              </a:rPr>
              <a:t>Allir</a:t>
            </a:r>
            <a:r>
              <a:rPr lang="en-US" sz="3200" i="1" kern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3200" i="1" kern="1200" dirty="0" err="1">
                <a:solidFill>
                  <a:schemeClr val="bg1"/>
                </a:solidFill>
                <a:latin typeface="+mj-lt"/>
              </a:rPr>
              <a:t>með</a:t>
            </a:r>
            <a:r>
              <a:rPr lang="en-US" sz="3200" i="1" kern="1200" dirty="0">
                <a:solidFill>
                  <a:schemeClr val="bg1"/>
                </a:solidFill>
                <a:latin typeface="+mj-lt"/>
              </a:rPr>
              <a:t>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B085C91-AF11-E54F-5E1B-29996C338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355" y="1452943"/>
            <a:ext cx="1715674" cy="2847593"/>
          </a:xfrm>
          <a:prstGeom prst="rect">
            <a:avLst/>
          </a:prstGeom>
          <a:noFill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19B768C-79C1-4343-9F2F-FF730825DA5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76022" y="4612311"/>
            <a:ext cx="5266487" cy="347395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dirty="0">
                <a:solidFill>
                  <a:schemeClr val="bg1"/>
                </a:solidFill>
              </a:rPr>
              <a:t>Ana Tepavcevic – verkefnastjóri á íþróttadeild </a:t>
            </a:r>
            <a:endParaRPr lang="en-I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76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09D1FF6-FFCB-60E6-8545-9E1B7B6FC8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8485" y="875279"/>
            <a:ext cx="3005887" cy="492443"/>
          </a:xfrm>
        </p:spPr>
        <p:txBody>
          <a:bodyPr/>
          <a:lstStyle/>
          <a:p>
            <a:r>
              <a:rPr lang="is-IS" sz="3200" dirty="0">
                <a:latin typeface="+mj-lt"/>
              </a:rPr>
              <a:t>Um verkefnið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04E83C-48C6-D778-2BA2-29E223148E10}"/>
              </a:ext>
            </a:extLst>
          </p:cNvPr>
          <p:cNvSpPr txBox="1"/>
          <p:nvPr/>
        </p:nvSpPr>
        <p:spPr>
          <a:xfrm>
            <a:off x="827278" y="1448365"/>
            <a:ext cx="6912204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2000" dirty="0"/>
              <a:t>Samstarf milli Íþrótta- og Ólympíusambands Íslands (ÍSÍ), Ungmennafélags Íslands (UMFÍ) og Íþróttasambands fatlaðra (ÍF). </a:t>
            </a:r>
          </a:p>
          <a:p>
            <a:pPr marL="28575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2000" dirty="0"/>
              <a:t>Styrkt af þremur ráðuneytum: </a:t>
            </a:r>
          </a:p>
          <a:p>
            <a:pPr marL="742950" lvl="1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1600" dirty="0"/>
              <a:t>Félags- og vinnumálaráðuneytinu,</a:t>
            </a:r>
          </a:p>
          <a:p>
            <a:pPr marL="742950" lvl="1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1600" dirty="0"/>
              <a:t>Mennta- og barnamálaráðuneytinu og</a:t>
            </a:r>
          </a:p>
          <a:p>
            <a:pPr marL="742950" lvl="1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1600" dirty="0"/>
              <a:t>Heilbrigðisráðuneytinu.</a:t>
            </a:r>
          </a:p>
          <a:p>
            <a:pPr marL="28575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s-IS" sz="2000" dirty="0"/>
              <a:t>Fjármagnað á tímabilinu 2023–2025.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35D0FF37-AA8C-3C39-3E05-5C8458C1FB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5" r="22876"/>
          <a:stretch>
            <a:fillRect/>
          </a:stretch>
        </p:blipFill>
        <p:spPr bwMode="auto">
          <a:xfrm>
            <a:off x="5555093" y="3804413"/>
            <a:ext cx="1181139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UÍA - Snæfell 2022 - rafrænt eintak">
            <a:extLst>
              <a:ext uri="{FF2B5EF4-FFF2-40B4-BE49-F238E27FC236}">
                <a16:creationId xmlns:a16="http://schemas.microsoft.com/office/drawing/2014/main" id="{6F139C53-9C4C-125F-43EE-B4BCA881D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956" y="3955746"/>
            <a:ext cx="1416668" cy="99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UÍA - Hádegisfundur ÍSÍ og HÍ">
            <a:extLst>
              <a:ext uri="{FF2B5EF4-FFF2-40B4-BE49-F238E27FC236}">
                <a16:creationId xmlns:a16="http://schemas.microsoft.com/office/drawing/2014/main" id="{005A43AE-95CF-7E30-EB18-FF852C1009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91"/>
          <a:stretch>
            <a:fillRect/>
          </a:stretch>
        </p:blipFill>
        <p:spPr bwMode="auto">
          <a:xfrm>
            <a:off x="827278" y="3926757"/>
            <a:ext cx="985957" cy="97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Samstarf við Íþróttasamband fatlaðra">
            <a:extLst>
              <a:ext uri="{FF2B5EF4-FFF2-40B4-BE49-F238E27FC236}">
                <a16:creationId xmlns:a16="http://schemas.microsoft.com/office/drawing/2014/main" id="{5B49936D-1229-F600-3375-D4B22AC1B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345" y="3999558"/>
            <a:ext cx="988027" cy="90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01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3E8BD-7E01-6C45-B382-F72FA6133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5975" y="938306"/>
            <a:ext cx="7512050" cy="492443"/>
          </a:xfrm>
        </p:spPr>
        <p:txBody>
          <a:bodyPr/>
          <a:lstStyle/>
          <a:p>
            <a:r>
              <a:rPr lang="en-GB" sz="3200" dirty="0" err="1"/>
              <a:t>Teymið</a:t>
            </a:r>
            <a:r>
              <a:rPr lang="en-GB" sz="3200" dirty="0"/>
              <a:t> í </a:t>
            </a:r>
            <a:r>
              <a:rPr lang="en-GB" sz="3200" dirty="0" err="1"/>
              <a:t>Kópavogi</a:t>
            </a:r>
            <a:endParaRPr lang="en-I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C4A01-4546-9949-9FF4-3796F883C5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5975" y="1945626"/>
            <a:ext cx="7584106" cy="1785104"/>
          </a:xfrm>
        </p:spPr>
        <p:txBody>
          <a:bodyPr/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Ana – verkefnastjóri á íþróttadeild og teymisstjóri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Björg Maggý – ráðgjafi á velferðarsviði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Ásgerður Stefanía – forstöðumaður Hrafninn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Íþróttafélög: Breiðablik (Ísleifur og Andri), HK (Birkir)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Valdimar – verkefnastjóri og fulltrúi ÍF</a:t>
            </a:r>
            <a:endParaRPr lang="en-IS" sz="2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CED631D-258C-301C-7984-211C83CDD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459" y="40127"/>
            <a:ext cx="1056640" cy="48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reiðablik">
            <a:extLst>
              <a:ext uri="{FF2B5EF4-FFF2-40B4-BE49-F238E27FC236}">
                <a16:creationId xmlns:a16="http://schemas.microsoft.com/office/drawing/2014/main" id="{501D5C08-0897-50AA-4C07-8AF8895D8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240" y="44973"/>
            <a:ext cx="477520" cy="47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B886FA-42FD-59F5-A3A6-DB726146C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2767" y="77969"/>
            <a:ext cx="400684" cy="40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11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0A7EB-5846-874E-9452-3B040A1EA1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2064" y="969185"/>
            <a:ext cx="7512050" cy="492443"/>
          </a:xfrm>
        </p:spPr>
        <p:txBody>
          <a:bodyPr/>
          <a:lstStyle/>
          <a:p>
            <a:r>
              <a:rPr lang="is-IS" sz="3200" dirty="0"/>
              <a:t>Markmið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295AF-444D-574F-ADEC-E48961EBD3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2064" y="1783838"/>
            <a:ext cx="7512050" cy="1354217"/>
          </a:xfrm>
        </p:spPr>
        <p:txBody>
          <a:bodyPr/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Að skapa jöfn tækifæri fyrir börn með fötlun.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Að styrkja félagslega þátttöku og heilsu þessa hóps.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is-IS" sz="2000" dirty="0"/>
              <a:t>Að byggja upp samstarf milli sveitarfélags, íþróttafélaga og foreldra.</a:t>
            </a:r>
          </a:p>
        </p:txBody>
      </p:sp>
    </p:spTree>
    <p:extLst>
      <p:ext uri="{BB962C8B-B14F-4D97-AF65-F5344CB8AC3E}">
        <p14:creationId xmlns:p14="http://schemas.microsoft.com/office/powerpoint/2010/main" val="2390957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C30AA7-DDED-014A-A884-5892BFB10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8571"/>
            <a:ext cx="7886700" cy="1946357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is-IS" sz="2000" dirty="0"/>
              <a:t>Allir með leikarnir í Laugardalnum – 8. nóvember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s-IS" sz="2000" dirty="0"/>
              <a:t>Stjörnuleikar í Kópavogi – 7. september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s-IS" sz="2000" dirty="0"/>
              <a:t>Æfingastöðin og ÍR – sumarnámskeið fyrir fatlað börn í Skógarseli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s-IS" sz="2000" dirty="0"/>
              <a:t>Styrkur í gegnum Hvatasjóðinn</a:t>
            </a:r>
          </a:p>
          <a:p>
            <a:pPr marL="0" indent="0">
              <a:buNone/>
            </a:pPr>
            <a:endParaRPr lang="is-I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F696BF8-88A2-8D4F-93C7-C6EB87C59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68882"/>
            <a:ext cx="7886700" cy="492443"/>
          </a:xfrm>
        </p:spPr>
        <p:txBody>
          <a:bodyPr/>
          <a:lstStyle/>
          <a:p>
            <a:r>
              <a:rPr lang="is-IS" dirty="0"/>
              <a:t>Fjölbreyttir viðburðir og æfingar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9626E0-203C-612F-408A-7A7E04626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74" y="4143591"/>
            <a:ext cx="6772821" cy="99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205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563F69-EEDE-43A8-6F08-A3F78859E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944880"/>
            <a:ext cx="3789680" cy="37896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5415D5-1E21-F557-FD14-074180520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320" y="944880"/>
            <a:ext cx="3789680" cy="37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289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9374D8-5782-D2E5-C71C-CF1A75421D6A}"/>
              </a:ext>
            </a:extLst>
          </p:cNvPr>
          <p:cNvSpPr txBox="1"/>
          <p:nvPr/>
        </p:nvSpPr>
        <p:spPr>
          <a:xfrm>
            <a:off x="753372" y="742613"/>
            <a:ext cx="7637255" cy="610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is-IS" sz="3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Íþróttafélög sem leiða verkefnið áfram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8E1B7C-7EE4-1E48-A828-C2DEDF7FAFE2}"/>
              </a:ext>
            </a:extLst>
          </p:cNvPr>
          <p:cNvSpPr txBox="1"/>
          <p:nvPr/>
        </p:nvSpPr>
        <p:spPr>
          <a:xfrm>
            <a:off x="753372" y="1353101"/>
            <a:ext cx="4572000" cy="3331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Afturelding (fótbolti)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Ármann (frjálsar íþróttir)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Ármann/Öspin (nútímafimleikar)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Badmintonfélag Hafnarfjarðar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Breiðablik (fótbolti)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FH (fótbolti)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Fram (</a:t>
            </a:r>
            <a:r>
              <a:rPr lang="is-IS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hjólastólarugby</a:t>
            </a: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is-IS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Haukar (</a:t>
            </a:r>
            <a:r>
              <a:rPr lang="is-IS" kern="10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körfubolti)</a:t>
            </a:r>
            <a:endParaRPr lang="is-IS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628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CBB968-CD95-3941-CB23-9E5EB792BD84}"/>
              </a:ext>
            </a:extLst>
          </p:cNvPr>
          <p:cNvSpPr txBox="1"/>
          <p:nvPr/>
        </p:nvSpPr>
        <p:spPr>
          <a:xfrm>
            <a:off x="530354" y="883918"/>
            <a:ext cx="4584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s-IS" sz="3200" dirty="0">
                <a:latin typeface="+mj-lt"/>
              </a:rPr>
              <a:t>Fimleikar fyrir fatlaða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623327-CF16-AB0E-416F-64FA15862209}"/>
              </a:ext>
            </a:extLst>
          </p:cNvPr>
          <p:cNvSpPr txBox="1"/>
          <p:nvPr/>
        </p:nvSpPr>
        <p:spPr>
          <a:xfrm>
            <a:off x="530354" y="1765586"/>
            <a:ext cx="5658305" cy="2608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 hópar í </a:t>
            </a:r>
            <a:r>
              <a:rPr lang="is-IS" sz="20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pecial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</a:t>
            </a:r>
            <a:r>
              <a:rPr lang="is-IS" sz="20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fimleikum </a:t>
            </a: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eða </a:t>
            </a:r>
            <a:r>
              <a:rPr lang="is-IS" sz="20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arkour</a:t>
            </a:r>
            <a:endParaRPr lang="is-IS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 grunnhópar eftir aldri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ramhaldshópur 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Víkingahópurinn </a:t>
            </a: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Special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Olympics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og Evrópuleik</a:t>
            </a: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Special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s-IS" sz="20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Olympics</a:t>
            </a: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is-IS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34B35C00-2C24-6D27-F2DD-2AF820086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44CE24-A7F9-02D6-E886-5D63C0CCE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418" y="220736"/>
            <a:ext cx="9525" cy="9525"/>
          </a:xfrm>
          <a:prstGeom prst="rect">
            <a:avLst/>
          </a:prstGeom>
        </p:spPr>
      </p:pic>
      <p:pic>
        <p:nvPicPr>
          <p:cNvPr id="4102" name="Picture 6" descr="logo-12">
            <a:extLst>
              <a:ext uri="{FF2B5EF4-FFF2-40B4-BE49-F238E27FC236}">
                <a16:creationId xmlns:a16="http://schemas.microsoft.com/office/drawing/2014/main" id="{15490F4E-9247-63F7-55D9-06D0CF4201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4" t="7470" r="19382" b="7592"/>
          <a:stretch>
            <a:fillRect/>
          </a:stretch>
        </p:blipFill>
        <p:spPr bwMode="auto">
          <a:xfrm>
            <a:off x="7332306" y="587026"/>
            <a:ext cx="1281341" cy="117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child in a leotard holding a bar&#10;&#10;AI-generated content may be incorrect.">
            <a:extLst>
              <a:ext uri="{FF2B5EF4-FFF2-40B4-BE49-F238E27FC236}">
                <a16:creationId xmlns:a16="http://schemas.microsoft.com/office/drawing/2014/main" id="{B5F1BB38-F94E-AFD7-79CE-1E33E1C927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54" y="1861209"/>
            <a:ext cx="2156593" cy="2695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4960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B8711-AFF7-D9F8-EC1B-8E7DFA8D6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7C3AF7-511F-6624-1E49-F2E0545DD0C0}"/>
              </a:ext>
            </a:extLst>
          </p:cNvPr>
          <p:cNvSpPr txBox="1"/>
          <p:nvPr/>
        </p:nvSpPr>
        <p:spPr>
          <a:xfrm>
            <a:off x="530354" y="853141"/>
            <a:ext cx="45845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s-IS" sz="3200" dirty="0">
                <a:latin typeface="+mj-lt"/>
              </a:rPr>
              <a:t>Dansfélagið Hvönn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5D19B3-6219-BDE2-E4F5-4A3ED00F3136}"/>
              </a:ext>
            </a:extLst>
          </p:cNvPr>
          <p:cNvSpPr txBox="1"/>
          <p:nvPr/>
        </p:nvSpPr>
        <p:spPr>
          <a:xfrm>
            <a:off x="530354" y="1896035"/>
            <a:ext cx="5658305" cy="1341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Danskennsla fyrir fatlaða 20 ára og eldri</a:t>
            </a: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Stjörnuhópar fyrir alla aldursflokka</a:t>
            </a: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s-IS" sz="20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Special</a:t>
            </a: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is-IS" sz="20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Olympics</a:t>
            </a:r>
            <a:r>
              <a:rPr lang="is-IS" sz="2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keppnishópar </a:t>
            </a:r>
            <a:endParaRPr lang="is-IS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42E47CA2-8322-258C-E0F9-447414863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A0B7A1-38D9-C6BC-06BC-0018B301A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418" y="220736"/>
            <a:ext cx="9525" cy="9525"/>
          </a:xfrm>
          <a:prstGeom prst="rect">
            <a:avLst/>
          </a:prstGeom>
        </p:spPr>
      </p:pic>
      <p:pic>
        <p:nvPicPr>
          <p:cNvPr id="5124" name="Picture 4" descr="Dansfélagið Hvönn">
            <a:extLst>
              <a:ext uri="{FF2B5EF4-FFF2-40B4-BE49-F238E27FC236}">
                <a16:creationId xmlns:a16="http://schemas.microsoft.com/office/drawing/2014/main" id="{F0F1B459-7EC2-8FAE-0694-53B0FF3DC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310" y="587026"/>
            <a:ext cx="1823336" cy="85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FF59558-8067-CCCD-BF52-7073BEE21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313" y="1528876"/>
            <a:ext cx="2215333" cy="326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15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8A2D6-D06D-BD84-D5D4-65AD67CB5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8348B84-359A-82FB-B645-726AF7492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002" y="1801838"/>
            <a:ext cx="5830559" cy="2272359"/>
          </a:xfrm>
        </p:spPr>
        <p:txBody>
          <a:bodyPr>
            <a:normAutofit/>
          </a:bodyPr>
          <a:lstStyle/>
          <a:p>
            <a:pPr lvl="0"/>
            <a:r>
              <a:rPr lang="is-IS" sz="2000" b="1" dirty="0"/>
              <a:t>Íþróttaskóli HK og Breiðabliks</a:t>
            </a:r>
          </a:p>
          <a:p>
            <a:pPr lvl="1"/>
            <a:r>
              <a:rPr lang="is-IS" sz="1800" dirty="0"/>
              <a:t>Hófst sunnudaginn 23. nóvember</a:t>
            </a:r>
          </a:p>
          <a:p>
            <a:pPr lvl="1"/>
            <a:r>
              <a:rPr lang="is-IS" sz="1800" dirty="0"/>
              <a:t>Tími: 09:00–11:00 í Íþróttahúsi Digranes</a:t>
            </a:r>
          </a:p>
          <a:p>
            <a:pPr lvl="0"/>
            <a:r>
              <a:rPr lang="is-IS" sz="2000" b="1" dirty="0" err="1"/>
              <a:t>Padel</a:t>
            </a:r>
            <a:r>
              <a:rPr lang="is-IS" sz="2000" b="1" dirty="0"/>
              <a:t> fyrir alla </a:t>
            </a:r>
          </a:p>
          <a:p>
            <a:pPr lvl="1"/>
            <a:r>
              <a:rPr lang="is-IS" sz="1800" dirty="0"/>
              <a:t>TFK býður upp á fría kennslu og prufutíma í </a:t>
            </a:r>
            <a:r>
              <a:rPr lang="is-IS" sz="1800" dirty="0" err="1"/>
              <a:t>padel</a:t>
            </a:r>
            <a:r>
              <a:rPr lang="is-IS" sz="1800" dirty="0"/>
              <a:t> fyrir börn og unglinga með fatlanir. </a:t>
            </a:r>
          </a:p>
          <a:p>
            <a:pPr marL="0" lvl="0" indent="0">
              <a:buNone/>
            </a:pPr>
            <a:endParaRPr lang="is-I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6297491-C6E6-23DE-2DB0-49E52D012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02" y="820760"/>
            <a:ext cx="7886700" cy="492443"/>
          </a:xfrm>
        </p:spPr>
        <p:txBody>
          <a:bodyPr/>
          <a:lstStyle/>
          <a:p>
            <a:r>
              <a:rPr lang="is-IS" dirty="0"/>
              <a:t>Nýtt framtak </a:t>
            </a:r>
          </a:p>
        </p:txBody>
      </p:sp>
      <p:pic>
        <p:nvPicPr>
          <p:cNvPr id="4" name="Picture 2" descr="Breiðablik">
            <a:extLst>
              <a:ext uri="{FF2B5EF4-FFF2-40B4-BE49-F238E27FC236}">
                <a16:creationId xmlns:a16="http://schemas.microsoft.com/office/drawing/2014/main" id="{CE2D9197-2794-4A6B-4366-50783B665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041" y="820760"/>
            <a:ext cx="477520" cy="47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D799A6-111B-6992-F21F-0A0F7AE2E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8934" y="846777"/>
            <a:ext cx="455332" cy="455332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D2D84B7-3C61-8AAD-E2E4-F147AD5AD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664" y="813745"/>
            <a:ext cx="1056640" cy="48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716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F6CA8D-A4ED-EF31-9CE3-C0C19D154D41}"/>
              </a:ext>
            </a:extLst>
          </p:cNvPr>
          <p:cNvSpPr txBox="1"/>
          <p:nvPr/>
        </p:nvSpPr>
        <p:spPr>
          <a:xfrm>
            <a:off x="2896819" y="585437"/>
            <a:ext cx="3350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s-IS" sz="3200" dirty="0">
                <a:solidFill>
                  <a:schemeClr val="bg1"/>
                </a:solidFill>
                <a:latin typeface="+mj-lt"/>
              </a:rPr>
              <a:t>Takk fyrir!</a:t>
            </a:r>
          </a:p>
        </p:txBody>
      </p:sp>
    </p:spTree>
    <p:extLst>
      <p:ext uri="{BB962C8B-B14F-4D97-AF65-F5344CB8AC3E}">
        <p14:creationId xmlns:p14="http://schemas.microsoft.com/office/powerpoint/2010/main" val="4076817804"/>
      </p:ext>
    </p:extLst>
  </p:cSld>
  <p:clrMapOvr>
    <a:masterClrMapping/>
  </p:clrMapOvr>
</p:sld>
</file>

<file path=ppt/theme/theme1.xml><?xml version="1.0" encoding="utf-8"?>
<a:theme xmlns:a="http://schemas.openxmlformats.org/drawingml/2006/main" name="Kopavogur">
  <a:themeElements>
    <a:clrScheme name="Custom 1">
      <a:dk1>
        <a:srgbClr val="000000"/>
      </a:dk1>
      <a:lt1>
        <a:srgbClr val="FFFFFF"/>
      </a:lt1>
      <a:dk2>
        <a:srgbClr val="00617F"/>
      </a:dk2>
      <a:lt2>
        <a:srgbClr val="DAD9D6"/>
      </a:lt2>
      <a:accent1>
        <a:srgbClr val="0F98BD"/>
      </a:accent1>
      <a:accent2>
        <a:srgbClr val="C2044D"/>
      </a:accent2>
      <a:accent3>
        <a:srgbClr val="80DC43"/>
      </a:accent3>
      <a:accent4>
        <a:srgbClr val="2700A2"/>
      </a:accent4>
      <a:accent5>
        <a:srgbClr val="048138"/>
      </a:accent5>
      <a:accent6>
        <a:srgbClr val="E65446"/>
      </a:accent6>
      <a:hlink>
        <a:srgbClr val="09526C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950aad1-a759-424b-b279-8fee9f9a6d17">
      <Terms xmlns="http://schemas.microsoft.com/office/infopath/2007/PartnerControls"/>
    </lcf76f155ced4ddcb4097134ff3c332f>
    <ATH xmlns="8950aad1-a759-424b-b279-8fee9f9a6d17" xsi:nil="true"/>
    <TaxCatchAll xmlns="66d44f57-4272-415b-b836-23f791adcec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B79BC246C2B74296D4FCF6ED4B85F8" ma:contentTypeVersion="18" ma:contentTypeDescription="Create a new document." ma:contentTypeScope="" ma:versionID="e5c990982b5360318877300ab5241562">
  <xsd:schema xmlns:xsd="http://www.w3.org/2001/XMLSchema" xmlns:xs="http://www.w3.org/2001/XMLSchema" xmlns:p="http://schemas.microsoft.com/office/2006/metadata/properties" xmlns:ns2="8950aad1-a759-424b-b279-8fee9f9a6d17" xmlns:ns3="66d44f57-4272-415b-b836-23f791adcecf" targetNamespace="http://schemas.microsoft.com/office/2006/metadata/properties" ma:root="true" ma:fieldsID="e70b78a01826f2ce18a46bbf3ad27417" ns2:_="" ns3:_="">
    <xsd:import namespace="8950aad1-a759-424b-b279-8fee9f9a6d17"/>
    <xsd:import namespace="66d44f57-4272-415b-b836-23f791adce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ATH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50aad1-a759-424b-b279-8fee9f9a6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fee6342-ff6a-42ad-9a0f-c3bff21844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ATH" ma:index="21" nillable="true" ma:displayName="ATH" ma:format="Dropdown" ma:internalName="ATH">
      <xsd:simpleType>
        <xsd:restriction base="dms:Text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d44f57-4272-415b-b836-23f791adcec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d451aecd-dfd4-4e6c-b8c4-ee065793baa3}" ma:internalName="TaxCatchAll" ma:showField="CatchAllData" ma:web="66d44f57-4272-415b-b836-23f791adce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2EF923-391A-42C3-95CF-89B0934C30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882F0B1-92B2-4D75-8E4D-06599A27E4CA}">
  <ds:schemaRefs>
    <ds:schemaRef ds:uri="http://purl.org/dc/elements/1.1/"/>
    <ds:schemaRef ds:uri="8950aad1-a759-424b-b279-8fee9f9a6d17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66d44f57-4272-415b-b836-23f791adcecf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339B6A2-ED5B-4B40-8E65-9A24FB8AC1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50aad1-a759-424b-b279-8fee9f9a6d17"/>
    <ds:schemaRef ds:uri="66d44f57-4272-415b-b836-23f791adce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Kopavogur.thmx</Template>
  <TotalTime>225</TotalTime>
  <Words>281</Words>
  <Application>Microsoft Office PowerPoint</Application>
  <PresentationFormat>On-screen Show (16:9)</PresentationFormat>
  <Paragraphs>55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Symbol</vt:lpstr>
      <vt:lpstr>Kopavogur</vt:lpstr>
      <vt:lpstr>PowerPoint Presentation</vt:lpstr>
      <vt:lpstr>PowerPoint Presentation</vt:lpstr>
      <vt:lpstr>Teymið í Kópavogi</vt:lpstr>
      <vt:lpstr>Markmið</vt:lpstr>
      <vt:lpstr>Fjölbreyttir viðburðir og æfingar</vt:lpstr>
      <vt:lpstr>PowerPoint Presentation</vt:lpstr>
      <vt:lpstr>PowerPoint Presentation</vt:lpstr>
      <vt:lpstr>PowerPoint Presentation</vt:lpstr>
      <vt:lpstr>PowerPoint Presentation</vt:lpstr>
      <vt:lpstr>Nýtt framtak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Amanda K. Ólafsdóttir - skrifstofustjóri</dc:creator>
  <cp:lastModifiedBy>Amanda K. Ólafsdóttir - skrifstofustjóri</cp:lastModifiedBy>
  <cp:revision>11</cp:revision>
  <dcterms:created xsi:type="dcterms:W3CDTF">2025-11-19T13:15:32Z</dcterms:created>
  <dcterms:modified xsi:type="dcterms:W3CDTF">2026-01-13T14:48:03Z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0x010100B1B79BC246C2B74296D4FCF6ED4B85F8</vt:lpwstr>
  </property>
  <property fmtid="{D5CDD505-2E9C-101B-9397-08002B2CF9AE}" pid="3" name="MediaServiceImageTags">
    <vt:lpwstr/>
  </property>
</Properties>
</file>