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60" r:id="rId3"/>
    <p:sldId id="273" r:id="rId4"/>
    <p:sldId id="257" r:id="rId5"/>
    <p:sldId id="262" r:id="rId6"/>
    <p:sldId id="263" r:id="rId7"/>
    <p:sldId id="264" r:id="rId8"/>
    <p:sldId id="269" r:id="rId9"/>
    <p:sldId id="266" r:id="rId10"/>
    <p:sldId id="270" r:id="rId11"/>
    <p:sldId id="261" r:id="rId12"/>
    <p:sldId id="267" r:id="rId13"/>
    <p:sldId id="271" r:id="rId14"/>
    <p:sldId id="268" r:id="rId15"/>
    <p:sldId id="272" r:id="rId16"/>
  </p:sldIdLst>
  <p:sldSz cx="12192000" cy="6858000"/>
  <p:notesSz cx="6858000" cy="9144000"/>
  <p:defaultTextStyle>
    <a:defPPr>
      <a:defRPr lang="en-US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6357" autoAdjust="0"/>
  </p:normalViewPr>
  <p:slideViewPr>
    <p:cSldViewPr snapToGrid="0" showGuides="1">
      <p:cViewPr varScale="1">
        <p:scale>
          <a:sx n="114" d="100"/>
          <a:sy n="114" d="100"/>
        </p:scale>
        <p:origin x="414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s-I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D526E0-923E-4F04-AC5E-45AC33ABDA93}" type="datetimeFigureOut">
              <a:rPr lang="is-IS" smtClean="0"/>
              <a:t>2.7.2021</a:t>
            </a:fld>
            <a:endParaRPr lang="is-I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s-I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s-I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s-I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B8EF9E-0412-43E3-B9FE-34D051CB6ABD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3541268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s-I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B8EF9E-0412-43E3-B9FE-34D051CB6ABD}" type="slidenum">
              <a:rPr lang="is-IS" smtClean="0"/>
              <a:t>2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35409364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s-IS" dirty="0"/>
              <a:t>Ca. 20% færri sem hafa notað strætó undanfarna 12 mánuði – í takti við þróunina í borgum í kringum okkur og </a:t>
            </a:r>
            <a:r>
              <a:rPr lang="is-IS" dirty="0" err="1"/>
              <a:t>m.v</a:t>
            </a:r>
            <a:r>
              <a:rPr lang="is-IS" dirty="0"/>
              <a:t>. Gögn sem við höfum úr leiðakerfinu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B8EF9E-0412-43E3-B9FE-34D051CB6ABD}" type="slidenum">
              <a:rPr lang="is-IS" smtClean="0"/>
              <a:t>4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42127334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s-IS" dirty="0"/>
              <a:t>Nokkuð ánægjulegt að sjá að meðalfjöldi ferða þeirra sem nota strætó falli ekki meira, og er </a:t>
            </a:r>
            <a:r>
              <a:rPr lang="is-IS" dirty="0" err="1"/>
              <a:t>nkkurn</a:t>
            </a:r>
            <a:r>
              <a:rPr lang="is-IS" dirty="0"/>
              <a:t> veginn á pari við 2018</a:t>
            </a:r>
          </a:p>
          <a:p>
            <a:r>
              <a:rPr lang="is-IS" dirty="0"/>
              <a:t>Breytingar í ferðavenjum hafa líklega mikil áhrif á þessa minnkun hjá  strætónotendum (færri ferðir á viku vegna heimavinnu og fjarnáms)</a:t>
            </a:r>
          </a:p>
          <a:p>
            <a:endParaRPr lang="is-IS" dirty="0"/>
          </a:p>
          <a:p>
            <a:r>
              <a:rPr lang="is-IS" dirty="0"/>
              <a:t>Áhyggjuefni þetta </a:t>
            </a:r>
            <a:r>
              <a:rPr lang="is-IS" dirty="0" err="1"/>
              <a:t>trend</a:t>
            </a:r>
            <a:r>
              <a:rPr lang="is-IS" dirty="0"/>
              <a:t> samt að meðalfjöldi ferða hjá öllum (bæði notendum og ekki) hefur verið í nokkuð stöðugt lækkandi „</a:t>
            </a:r>
            <a:r>
              <a:rPr lang="is-IS" dirty="0" err="1"/>
              <a:t>trendi</a:t>
            </a:r>
            <a:r>
              <a:rPr lang="is-IS" dirty="0"/>
              <a:t>“ undanfarin 5 ár.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B8EF9E-0412-43E3-B9FE-34D051CB6ABD}" type="slidenum">
              <a:rPr lang="is-IS" smtClean="0"/>
              <a:t>5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12925524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s-IS" dirty="0"/>
              <a:t>Sterkasti hópurinn okkar sem stórnotendur er þó enn yngsti hópurinn.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B8EF9E-0412-43E3-B9FE-34D051CB6ABD}" type="slidenum">
              <a:rPr lang="is-IS" smtClean="0"/>
              <a:t>6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35847341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s-I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B8EF9E-0412-43E3-B9FE-34D051CB6ABD}" type="slidenum">
              <a:rPr lang="is-IS" smtClean="0"/>
              <a:t>7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26694819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s-IS" dirty="0"/>
              <a:t>Jákvæðni meðal notenda eykst lítillega í </a:t>
            </a:r>
            <a:r>
              <a:rPr lang="is-IS" dirty="0" err="1"/>
              <a:t>covid</a:t>
            </a:r>
            <a:r>
              <a:rPr lang="is-IS" dirty="0"/>
              <a:t> – jákvætt og gefur til kynna ánægju með aðgerðir okkar í </a:t>
            </a:r>
            <a:r>
              <a:rPr lang="is-IS" dirty="0" err="1"/>
              <a:t>covid</a:t>
            </a:r>
            <a:r>
              <a:rPr lang="is-IS" dirty="0"/>
              <a:t> (allavega ekki meiri neikvæðni meðal viðskiptavina)</a:t>
            </a:r>
          </a:p>
          <a:p>
            <a:endParaRPr lang="is-I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B8EF9E-0412-43E3-B9FE-34D051CB6ABD}" type="slidenum">
              <a:rPr lang="is-IS" smtClean="0"/>
              <a:t>8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26819064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s-IS" dirty="0"/>
              <a:t>Nokkuð neikvætt </a:t>
            </a:r>
            <a:r>
              <a:rPr lang="is-IS" dirty="0" err="1"/>
              <a:t>meðmælaskor</a:t>
            </a:r>
            <a:r>
              <a:rPr lang="is-IS" dirty="0"/>
              <a:t> – strangur kvarði – skorum mjög lágt meðal okkar stærsta viðskipavinahóps (18-14 ára og 25-34 ára)</a:t>
            </a:r>
          </a:p>
          <a:p>
            <a:r>
              <a:rPr lang="is-IS" dirty="0"/>
              <a:t>Þurfum að huga sérstaklega að þessum hópum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B8EF9E-0412-43E3-B9FE-34D051CB6ABD}" type="slidenum">
              <a:rPr lang="is-IS" smtClean="0"/>
              <a:t>9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9914357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s-IS" dirty="0"/>
              <a:t>Þeir sem taka afstöðu og eru neikvæðir eru mjög fáir</a:t>
            </a:r>
          </a:p>
          <a:p>
            <a:r>
              <a:rPr lang="is-IS" dirty="0"/>
              <a:t>Stór hópur sem tekur ekki afstöðu, má túlka sem jákvætt (hafa ekki tekið sérstaklega eftir breytingum vegna faraldursins)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B8EF9E-0412-43E3-B9FE-34D051CB6ABD}" type="slidenum">
              <a:rPr lang="is-IS" smtClean="0"/>
              <a:t>10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27112106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s-IS" dirty="0"/>
              <a:t>Mikil tækifæri í þessum breyttu ferðavenjum með strætó, strætó í afþreyingu vaxið rosalega undanfarið ár – mikil vaxtartækifæri líka þar til að virkja „</a:t>
            </a:r>
            <a:r>
              <a:rPr lang="is-IS" dirty="0" err="1"/>
              <a:t>off</a:t>
            </a:r>
            <a:r>
              <a:rPr lang="is-IS" dirty="0"/>
              <a:t> </a:t>
            </a:r>
            <a:r>
              <a:rPr lang="is-IS" dirty="0" err="1"/>
              <a:t>hours</a:t>
            </a:r>
            <a:r>
              <a:rPr lang="is-IS" dirty="0"/>
              <a:t>“ í leiðakerfinu.</a:t>
            </a:r>
          </a:p>
          <a:p>
            <a:r>
              <a:rPr lang="is-IS" dirty="0"/>
              <a:t>Breyttar ferðavenjur samhliða breyttu normi á vinnumarkaði þar sem fjarvinna að hluta til verður líklega algengari næstu árin</a:t>
            </a:r>
          </a:p>
          <a:p>
            <a:endParaRPr lang="is-I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B8EF9E-0412-43E3-B9FE-34D051CB6ABD}" type="slidenum">
              <a:rPr lang="is-IS" smtClean="0"/>
              <a:t>11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6427251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s-IS" dirty="0"/>
              <a:t>Post </a:t>
            </a:r>
            <a:r>
              <a:rPr lang="is-IS" dirty="0" err="1"/>
              <a:t>covid</a:t>
            </a:r>
            <a:r>
              <a:rPr lang="is-IS" dirty="0"/>
              <a:t> heimur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B8EF9E-0412-43E3-B9FE-34D051CB6ABD}" type="slidenum">
              <a:rPr lang="is-IS" smtClean="0"/>
              <a:t>12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30777180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rsíða1_ántex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F13D2A4-0FF6-AF40-A725-C98190ACFC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2" y="0"/>
            <a:ext cx="121867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7598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Forsíða1_ántex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053" y="5824299"/>
            <a:ext cx="628635" cy="64115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BDC463B-B3AE-5F48-96A4-36F93B6179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2" y="0"/>
            <a:ext cx="121867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296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Forsíða1_tex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36E9CBD-76AA-D742-A39D-F983042FB8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2" y="0"/>
            <a:ext cx="12186776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87420" y="4211782"/>
            <a:ext cx="9686033" cy="1309429"/>
          </a:xfrm>
        </p:spPr>
        <p:txBody>
          <a:bodyPr anchor="b">
            <a:normAutofit/>
          </a:bodyPr>
          <a:lstStyle>
            <a:lvl1pPr algn="r">
              <a:defRPr sz="4267" b="0" i="0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87420" y="5724123"/>
            <a:ext cx="9686033" cy="907587"/>
          </a:xfrm>
        </p:spPr>
        <p:txBody>
          <a:bodyPr>
            <a:normAutofit/>
          </a:bodyPr>
          <a:lstStyle>
            <a:lvl1pPr marL="0" indent="0" algn="r">
              <a:buNone/>
              <a:defRPr sz="2133" b="0" i="0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40995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rsíða2_ántex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309A8FE-2753-D745-9CCA-6975A52707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2" y="0"/>
            <a:ext cx="121867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7009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rsíða4_ántex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BC8A8D4-D185-2A43-8CE0-FD5A765EA1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2" y="0"/>
            <a:ext cx="121867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689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Forsíða_hví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0219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illiglæra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39AD382-1F38-8F45-ACE0-E72FD53F7C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" y="0"/>
            <a:ext cx="121907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971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Milliglæra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5282DAA-1087-BA4D-80F9-70270B018C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" y="0"/>
            <a:ext cx="121907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177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Millisíða_hví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9DE7BEE-6A88-5447-A0AD-19DF0F868B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2" y="21389"/>
            <a:ext cx="12186776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14642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Efnissíð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F5AD2F3-DA35-2A47-83BB-48A8A6FF1C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2" y="21389"/>
            <a:ext cx="121867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1374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Efnissíða_tvídá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4874" y="1825625"/>
            <a:ext cx="5594927" cy="435133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99B1233-DAA8-4B4D-86B4-9650E17556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2" y="21389"/>
            <a:ext cx="121867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9833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Efnissíða_fyrirsög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C0CB7AF-86ED-AA4E-BCE7-2B66AB68E1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2" y="21389"/>
            <a:ext cx="12186776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67017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fnissíða_tó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622BABE-5308-B84A-AC4C-38F03EB857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2" y="21389"/>
            <a:ext cx="121867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700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0" y="0"/>
            <a:ext cx="12189631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4874" y="365125"/>
            <a:ext cx="10928927" cy="100185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4874" y="1825625"/>
            <a:ext cx="10928927" cy="39748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427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3200" b="0" i="0" kern="1200">
          <a:solidFill>
            <a:schemeClr val="tx1"/>
          </a:solidFill>
          <a:latin typeface="Verdana" charset="0"/>
          <a:ea typeface="Verdana" charset="0"/>
          <a:cs typeface="Verdana" charset="0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Verdana" charset="0"/>
          <a:ea typeface="Verdana" charset="0"/>
          <a:cs typeface="Verdana" charset="0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Verdana" charset="0"/>
          <a:ea typeface="Verdana" charset="0"/>
          <a:cs typeface="Verdana" charset="0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Verdana" charset="0"/>
          <a:ea typeface="Verdana" charset="0"/>
          <a:cs typeface="Verdana" charset="0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Verdana" charset="0"/>
          <a:ea typeface="Verdana" charset="0"/>
          <a:cs typeface="Verdana" charset="0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Verdana" charset="0"/>
          <a:ea typeface="Verdana" charset="0"/>
          <a:cs typeface="Verdana" charset="0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2DDABB-403D-4C15-A667-8B2299A8DDD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s-IS" dirty="0"/>
              <a:t>Markaðsmál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B63F741-FA06-4259-8BA2-46C37A6D482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s-IS" dirty="0"/>
              <a:t>Sumar &amp; haust 2021</a:t>
            </a:r>
          </a:p>
        </p:txBody>
      </p:sp>
    </p:spTree>
    <p:extLst>
      <p:ext uri="{BB962C8B-B14F-4D97-AF65-F5344CB8AC3E}">
        <p14:creationId xmlns:p14="http://schemas.microsoft.com/office/powerpoint/2010/main" val="18362598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7C743E-3876-4394-BEA6-AF9F9944E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/>
              <a:t>Sókn í kjölfar </a:t>
            </a:r>
            <a:r>
              <a:rPr lang="is-IS" dirty="0" err="1"/>
              <a:t>Covid</a:t>
            </a:r>
            <a:endParaRPr lang="is-I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86DE3A-5347-461F-9D49-0B42BDC9A5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4874" y="1853617"/>
            <a:ext cx="11605201" cy="3842333"/>
          </a:xfrm>
        </p:spPr>
        <p:txBody>
          <a:bodyPr>
            <a:normAutofit/>
          </a:bodyPr>
          <a:lstStyle/>
          <a:p>
            <a:r>
              <a:rPr lang="is-IS" sz="2000" dirty="0"/>
              <a:t>80% / 20% </a:t>
            </a:r>
          </a:p>
          <a:p>
            <a:pPr lvl="1"/>
            <a:r>
              <a:rPr lang="is-IS" sz="1800" dirty="0"/>
              <a:t>Áskorun að ná í þessi 20% aftur</a:t>
            </a:r>
          </a:p>
          <a:p>
            <a:r>
              <a:rPr lang="is-IS" sz="2000" dirty="0"/>
              <a:t>Áherslur í markaðsmálum í sumar og haust miða sérstaklega að því að sækja aftur á þennan 20% hóp</a:t>
            </a:r>
          </a:p>
          <a:p>
            <a:r>
              <a:rPr lang="is-IS" sz="2000" dirty="0"/>
              <a:t>Virk gagnaöflun til að átta okkur betur á breyttum ferðavenjum og viðhorfi til almenningssamgangna</a:t>
            </a:r>
          </a:p>
          <a:p>
            <a:pPr lvl="1"/>
            <a:r>
              <a:rPr lang="is-IS" sz="1800" dirty="0" err="1"/>
              <a:t>Zenter</a:t>
            </a:r>
            <a:r>
              <a:rPr lang="is-IS" sz="1800" dirty="0"/>
              <a:t> Spurningavagn</a:t>
            </a:r>
          </a:p>
          <a:p>
            <a:pPr lvl="1"/>
            <a:r>
              <a:rPr lang="is-IS" sz="1800" dirty="0"/>
              <a:t>BEST Viðhorfskönnun</a:t>
            </a:r>
          </a:p>
          <a:p>
            <a:pPr lvl="1"/>
            <a:r>
              <a:rPr lang="is-IS" sz="1800" dirty="0"/>
              <a:t>Þjónustukönnun </a:t>
            </a:r>
          </a:p>
        </p:txBody>
      </p:sp>
      <p:pic>
        <p:nvPicPr>
          <p:cNvPr id="9" name="Picture 8" descr="A picture containing sky, outdoor, transport, day&#10;&#10;Description automatically generated">
            <a:extLst>
              <a:ext uri="{FF2B5EF4-FFF2-40B4-BE49-F238E27FC236}">
                <a16:creationId xmlns:a16="http://schemas.microsoft.com/office/drawing/2014/main" id="{F8B1789D-D5D0-4F0E-BFC2-574B1D0E282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456" b="-3188"/>
          <a:stretch/>
        </p:blipFill>
        <p:spPr>
          <a:xfrm>
            <a:off x="4075915" y="3769377"/>
            <a:ext cx="7624536" cy="2723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10164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39EE332-A15A-4B28-A7E4-AE1DD5919A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/>
              <a:t>Krefjandi tímabil að ganga í garð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E472431-CEB0-4B06-B504-7DD21789EA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s-IS" dirty="0"/>
              <a:t>Vöruframboð okkar á næstunni þarf að miða sérstaklega að því að fá fólk aftur til að gefa Strætó aftur „séns“</a:t>
            </a:r>
          </a:p>
          <a:p>
            <a:r>
              <a:rPr lang="is-IS" dirty="0"/>
              <a:t>Forðast þjónustuskerðingar á næstu misserum</a:t>
            </a:r>
          </a:p>
          <a:p>
            <a:pPr lvl="1"/>
            <a:r>
              <a:rPr lang="is-IS" dirty="0"/>
              <a:t>Leiðakerfið lykilatriði í að sækja aftur á 20 prósentin</a:t>
            </a:r>
          </a:p>
          <a:p>
            <a:r>
              <a:rPr lang="is-IS" dirty="0"/>
              <a:t>Mikil þörf á að ná meiri samlegðaráhrifum úr samgöngukerfum umhverfisvænni ferðamáta</a:t>
            </a:r>
          </a:p>
          <a:p>
            <a:pPr lvl="1"/>
            <a:r>
              <a:rPr lang="is-IS" dirty="0"/>
              <a:t>Almenningssamgöngur,  hjólreiðar, ganga, örflæðislausnir</a:t>
            </a:r>
          </a:p>
          <a:p>
            <a:endParaRPr lang="is-IS" dirty="0"/>
          </a:p>
        </p:txBody>
      </p:sp>
    </p:spTree>
    <p:extLst>
      <p:ext uri="{BB962C8B-B14F-4D97-AF65-F5344CB8AC3E}">
        <p14:creationId xmlns:p14="http://schemas.microsoft.com/office/powerpoint/2010/main" val="39963362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C555A17-C826-4774-8E7F-97FCF35AFD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/>
              <a:t>Helstu niðurstöður </a:t>
            </a:r>
            <a:r>
              <a:rPr lang="is-IS" dirty="0" err="1"/>
              <a:t>Zenter</a:t>
            </a:r>
            <a:r>
              <a:rPr lang="is-IS" dirty="0"/>
              <a:t> könnunar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4FD0309-BFA7-4122-A4BB-DD87EF0C4A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4469" y="1571349"/>
            <a:ext cx="9674691" cy="4709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8605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85D50A5-F680-4B04-B08C-3431FF7F40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1099" y="846536"/>
            <a:ext cx="9925244" cy="5366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0424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5626546-C766-48FB-92AF-D6CEF591BC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847" y="1006913"/>
            <a:ext cx="10804849" cy="5185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7573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11C7E75-0EE2-46C6-BA92-AF0A02B914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1641" y="869457"/>
            <a:ext cx="9445504" cy="5343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4448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7AF5921-D7AE-441D-84E7-663CA73FF0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449" y="1259101"/>
            <a:ext cx="9092196" cy="48057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68059A5-5964-40E6-A1C5-604D0D26B6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02917" y="3516919"/>
            <a:ext cx="2645808" cy="195441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2A85F6E-7184-4125-9309-315AF35848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24988" y="1497806"/>
            <a:ext cx="1998140" cy="4510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0217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8FD281D-6A9E-49AA-9A8B-9D13D487C9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221" y="692071"/>
            <a:ext cx="8827045" cy="466849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6759580-2BC8-4868-9304-99DB32BB36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97201" y="1073021"/>
            <a:ext cx="2147838" cy="517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3474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B3E8EE2-FD78-4D28-B5D8-2921C13222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689" y="832635"/>
            <a:ext cx="9978507" cy="5192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6845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DB601-31B4-4779-A1F1-D992ECF0DE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/>
              <a:t>Strætó í afþreyingu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890A4A0-56D5-4274-A4AF-7F7B6F2ABE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7641" y="1637620"/>
            <a:ext cx="9249845" cy="4855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9740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AFD6C0-4149-4730-A582-67FE5594F8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/>
              <a:t>Sumar – Tími til að prófa Strætó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5328EF-529D-4B80-91A6-1D8641891A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s-IS" dirty="0"/>
              <a:t>Breyttur raunveruleiki – nýjar áherslur</a:t>
            </a:r>
          </a:p>
          <a:p>
            <a:r>
              <a:rPr lang="is-IS" dirty="0"/>
              <a:t>Fólk sækir afþreyingu í auknum mæli með Strætó</a:t>
            </a:r>
          </a:p>
          <a:p>
            <a:pPr lvl="1"/>
            <a:r>
              <a:rPr lang="is-IS" dirty="0"/>
              <a:t>Skemmtanahald breytt</a:t>
            </a:r>
          </a:p>
          <a:p>
            <a:pPr lvl="1"/>
            <a:r>
              <a:rPr lang="is-IS" dirty="0"/>
              <a:t>Styttri opnanatími</a:t>
            </a:r>
          </a:p>
          <a:p>
            <a:r>
              <a:rPr lang="is-IS" dirty="0"/>
              <a:t>Vaxandi vinsældir örflæðislausna</a:t>
            </a:r>
          </a:p>
          <a:p>
            <a:pPr lvl="1"/>
            <a:r>
              <a:rPr lang="is-IS" dirty="0"/>
              <a:t>Hefja virkara samtal við rekstraraðila varðandi möguleg samstörf</a:t>
            </a:r>
          </a:p>
          <a:p>
            <a:r>
              <a:rPr lang="is-IS" dirty="0"/>
              <a:t>Tækifæri fyrir okkur að sækja</a:t>
            </a:r>
          </a:p>
        </p:txBody>
      </p:sp>
    </p:spTree>
    <p:extLst>
      <p:ext uri="{BB962C8B-B14F-4D97-AF65-F5344CB8AC3E}">
        <p14:creationId xmlns:p14="http://schemas.microsoft.com/office/powerpoint/2010/main" val="8384395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C8F8E7-1F41-411B-B1A5-2D7EBA4744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/>
              <a:t>Áherslurnar okkar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B77055-4BC5-4230-826B-CC16E2A2D2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4875" y="1825625"/>
            <a:ext cx="5671125" cy="3974811"/>
          </a:xfrm>
        </p:spPr>
        <p:txBody>
          <a:bodyPr>
            <a:normAutofit/>
          </a:bodyPr>
          <a:lstStyle/>
          <a:p>
            <a:r>
              <a:rPr lang="is-IS" sz="2000" dirty="0"/>
              <a:t>Verkefnin miða að því að hvetja fólk til að skilja bílinn eftir heima í sumar</a:t>
            </a:r>
          </a:p>
          <a:p>
            <a:r>
              <a:rPr lang="is-IS" sz="2000" dirty="0"/>
              <a:t>Júní - áskorun með </a:t>
            </a:r>
            <a:r>
              <a:rPr lang="is-IS" sz="2000" dirty="0" err="1"/>
              <a:t>Meniga</a:t>
            </a:r>
            <a:r>
              <a:rPr lang="is-IS" sz="2000" dirty="0"/>
              <a:t> og Íslandsbanka</a:t>
            </a:r>
          </a:p>
          <a:p>
            <a:r>
              <a:rPr lang="is-IS" sz="2000" dirty="0"/>
              <a:t>Júlí – Fjölskyldutilboð (fram yfir verslunarmannahelgi)</a:t>
            </a:r>
          </a:p>
          <a:p>
            <a:r>
              <a:rPr lang="is-IS" sz="2000" dirty="0"/>
              <a:t>Ímyndarmál – Staðreyndir úr rekstri og þjónustu Strætó </a:t>
            </a:r>
          </a:p>
          <a:p>
            <a:pPr lvl="1"/>
            <a:r>
              <a:rPr lang="is-IS" sz="1600" dirty="0"/>
              <a:t>Miðað sérstaklega að yngsta hópnum</a:t>
            </a:r>
          </a:p>
          <a:p>
            <a:pPr lvl="1"/>
            <a:r>
              <a:rPr lang="is-IS" sz="1600" dirty="0"/>
              <a:t>Nýta miðla sem og leiðir sem ná til þessa hóps</a:t>
            </a:r>
          </a:p>
          <a:p>
            <a:endParaRPr lang="is-IS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EE32053-39D9-4C93-A142-54E623C324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4220" y="2579961"/>
            <a:ext cx="2873790" cy="2883161"/>
          </a:xfrm>
          <a:prstGeom prst="rect">
            <a:avLst/>
          </a:prstGeom>
        </p:spPr>
      </p:pic>
      <p:pic>
        <p:nvPicPr>
          <p:cNvPr id="7" name="Picture 6" descr="A picture containing logo&#10;&#10;Description automatically generated">
            <a:extLst>
              <a:ext uri="{FF2B5EF4-FFF2-40B4-BE49-F238E27FC236}">
                <a16:creationId xmlns:a16="http://schemas.microsoft.com/office/drawing/2014/main" id="{AA05A831-F49A-4B16-B119-225577CA6C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720" y="1366981"/>
            <a:ext cx="2883161" cy="2883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9226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38BCD8-D010-44DE-91DA-D600C312F3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/>
              <a:t>Haustið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A8A9BC-2C62-4906-B303-790795C8F0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4874" y="1825625"/>
            <a:ext cx="8962407" cy="3974811"/>
          </a:xfrm>
        </p:spPr>
        <p:txBody>
          <a:bodyPr/>
          <a:lstStyle/>
          <a:p>
            <a:r>
              <a:rPr lang="is-IS" dirty="0"/>
              <a:t>Nemaherferð</a:t>
            </a:r>
          </a:p>
          <a:p>
            <a:pPr lvl="1"/>
            <a:r>
              <a:rPr lang="is-IS" dirty="0"/>
              <a:t>Boð að taka þátt í prófanahóp Klappsins</a:t>
            </a:r>
          </a:p>
          <a:p>
            <a:r>
              <a:rPr lang="is-IS" dirty="0"/>
              <a:t>Samstarf með </a:t>
            </a:r>
            <a:r>
              <a:rPr lang="is-IS" dirty="0" err="1"/>
              <a:t>Storytel</a:t>
            </a:r>
            <a:endParaRPr lang="is-IS" dirty="0"/>
          </a:p>
          <a:p>
            <a:r>
              <a:rPr lang="is-IS" dirty="0"/>
              <a:t>Klappið</a:t>
            </a:r>
          </a:p>
          <a:p>
            <a:pPr lvl="1"/>
            <a:r>
              <a:rPr lang="is-IS" dirty="0"/>
              <a:t>Sveigjanleiki aukinn til muna</a:t>
            </a:r>
          </a:p>
          <a:p>
            <a:r>
              <a:rPr lang="is-IS" dirty="0"/>
              <a:t>Ný vefsíða – Bætt upplýsingagjöf</a:t>
            </a:r>
          </a:p>
          <a:p>
            <a:r>
              <a:rPr lang="is-IS" dirty="0"/>
              <a:t>Bætt söluferli nemakorta á landsbyggð</a:t>
            </a:r>
          </a:p>
          <a:p>
            <a:pPr marL="0" indent="0">
              <a:buNone/>
            </a:pPr>
            <a:endParaRPr lang="is-IS" dirty="0"/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C60E47BD-5FA2-4F1F-867B-F685C22618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0354" y="1933690"/>
            <a:ext cx="2923447" cy="1854132"/>
          </a:xfrm>
          <a:prstGeom prst="rect">
            <a:avLst/>
          </a:prstGeom>
        </p:spPr>
      </p:pic>
      <p:pic>
        <p:nvPicPr>
          <p:cNvPr id="11" name="Picture 10" descr="Shape&#10;&#10;Description automatically generated with medium confidence">
            <a:extLst>
              <a:ext uri="{FF2B5EF4-FFF2-40B4-BE49-F238E27FC236}">
                <a16:creationId xmlns:a16="http://schemas.microsoft.com/office/drawing/2014/main" id="{D3D362AA-BADF-49FD-A708-4463048C0D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0354" y="4246466"/>
            <a:ext cx="2994345" cy="1036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6369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8385080"/>
      </p:ext>
    </p:extLst>
  </p:cSld>
  <p:clrMapOvr>
    <a:masterClrMapping/>
  </p:clrMapOvr>
</p:sld>
</file>

<file path=ppt/theme/theme1.xml><?xml version="1.0" encoding="utf-8"?>
<a:theme xmlns:a="http://schemas.openxmlformats.org/drawingml/2006/main" name="Strætó_pptgrunnur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Strætó_pptgrunnur</Template>
  <TotalTime>2864</TotalTime>
  <Words>514</Words>
  <Application>Microsoft Office PowerPoint</Application>
  <PresentationFormat>Widescreen</PresentationFormat>
  <Paragraphs>65</Paragraphs>
  <Slides>15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Verdana</vt:lpstr>
      <vt:lpstr>Strætó_pptgrunnur</vt:lpstr>
      <vt:lpstr>Markaðsmál</vt:lpstr>
      <vt:lpstr>Sókn í kjölfar Covid</vt:lpstr>
      <vt:lpstr>Krefjandi tímabil að ganga í garð</vt:lpstr>
      <vt:lpstr>Helstu niðurstöður Zenter könnunar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Strætó í afþreyingu</vt:lpstr>
      <vt:lpstr>Sumar – Tími til að prófa Strætó</vt:lpstr>
      <vt:lpstr>Áherslurnar okkar</vt:lpstr>
      <vt:lpstr>Haustið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Markaðsmál</dc:title>
  <dc:creator>Markús Vilhjálmsson</dc:creator>
  <cp:lastModifiedBy>Karlotta Sigurveig Ásgeirsdóttir</cp:lastModifiedBy>
  <cp:revision>26</cp:revision>
  <dcterms:created xsi:type="dcterms:W3CDTF">2021-06-07T16:40:14Z</dcterms:created>
  <dcterms:modified xsi:type="dcterms:W3CDTF">2021-07-02T09:35:55Z</dcterms:modified>
</cp:coreProperties>
</file>