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455" r:id="rId4"/>
  </p:sldMasterIdLst>
  <p:notesMasterIdLst>
    <p:notesMasterId r:id="rId8"/>
  </p:notesMasterIdLst>
  <p:sldIdLst>
    <p:sldId id="293" r:id="rId5"/>
    <p:sldId id="301" r:id="rId6"/>
    <p:sldId id="302" r:id="rId7"/>
  </p:sldIdLst>
  <p:sldSz cx="9144000" cy="5143500" type="screen16x9"/>
  <p:notesSz cx="6858000" cy="9144000"/>
  <p:custDataLst>
    <p:tags r:id="rId9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4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 showGuides="1">
      <p:cViewPr varScale="1">
        <p:scale>
          <a:sx n="66" d="100"/>
          <a:sy n="66" d="100"/>
        </p:scale>
        <p:origin x="0" y="0"/>
      </p:cViewPr>
      <p:guideLst>
        <p:guide orient="horz" pos="162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97FCA4-83F1-4A6C-A227-1CE37DA9C91C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15797A-838F-413C-8BA6-3E24023764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392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ilsida">
    <p:bg>
      <p:bgPr>
        <a:solidFill>
          <a:srgbClr val="0084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Bogalinur_rastar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150" y="1797050"/>
            <a:ext cx="2228850" cy="33464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8550" y="1819564"/>
            <a:ext cx="6501780" cy="615553"/>
          </a:xfrm>
        </p:spPr>
        <p:txBody>
          <a:bodyPr wrap="none" lIns="0" tIns="0" rIns="0" bIns="0" anchor="b" anchorCtr="0">
            <a:sp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8550" y="2649430"/>
            <a:ext cx="4397038" cy="369332"/>
          </a:xfrm>
        </p:spPr>
        <p:txBody>
          <a:bodyPr wrap="none" lIns="0" tIns="0" rIns="0" bIns="0">
            <a:spAutoFit/>
          </a:bodyPr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3CC-F982-40F9-8DD6-BCC9AFBF44BD}" type="datetime1">
              <a:rPr lang="en-US" smtClean="0"/>
              <a:pPr/>
              <a:t>9/26/2023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8E988-FB04-AB4E-BE5A-59F242AF7F7A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C280FF9-8B30-4E40-BF27-6074ADDA7A9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50825" y="138907"/>
            <a:ext cx="1371600" cy="45720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F69AAC9-BD19-9940-B0B4-E04D3902B856}"/>
              </a:ext>
            </a:extLst>
          </p:cNvPr>
          <p:cNvCxnSpPr>
            <a:cxnSpLocks/>
          </p:cNvCxnSpPr>
          <p:nvPr userDrawn="1"/>
        </p:nvCxnSpPr>
        <p:spPr>
          <a:xfrm>
            <a:off x="657225" y="565150"/>
            <a:ext cx="7920000" cy="0"/>
          </a:xfrm>
          <a:prstGeom prst="line">
            <a:avLst/>
          </a:prstGeom>
          <a:ln w="15875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5938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illikafli_m_bogalinum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91812FE-A5BD-B34B-A9BE-F1D242EC236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6915150" y="1797050"/>
            <a:ext cx="2228850" cy="3346450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1120631" cy="273844"/>
          </a:xfrm>
        </p:spPr>
        <p:txBody>
          <a:bodyPr/>
          <a:lstStyle/>
          <a:p>
            <a:fld id="{68C2560D-EC28-3B41-86E8-18F1CE0113B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760778" y="4767263"/>
            <a:ext cx="2087591" cy="273844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002281" y="4767263"/>
            <a:ext cx="1280980" cy="273844"/>
          </a:xfrm>
        </p:spPr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1"/>
          <p:cNvSpPr>
            <a:spLocks noGrp="1"/>
          </p:cNvSpPr>
          <p:nvPr>
            <p:ph type="ctrTitle"/>
          </p:nvPr>
        </p:nvSpPr>
        <p:spPr>
          <a:xfrm>
            <a:off x="946150" y="1797050"/>
            <a:ext cx="7512050" cy="615553"/>
          </a:xfrm>
        </p:spPr>
        <p:txBody>
          <a:bodyPr lIns="0" tIns="0" rIns="0" bIns="0" anchor="b" anchorCtr="0">
            <a:spAutoFit/>
          </a:bodyPr>
          <a:lstStyle>
            <a:lvl1pPr algn="l">
              <a:defRPr sz="40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Subtitle 2"/>
          <p:cNvSpPr>
            <a:spLocks noGrp="1"/>
          </p:cNvSpPr>
          <p:nvPr>
            <p:ph type="subTitle" idx="1"/>
          </p:nvPr>
        </p:nvSpPr>
        <p:spPr>
          <a:xfrm>
            <a:off x="946150" y="2626915"/>
            <a:ext cx="6826250" cy="369332"/>
          </a:xfrm>
        </p:spPr>
        <p:txBody>
          <a:bodyPr lIns="0" tIns="0" rIns="0" bIns="0">
            <a:spAutoFit/>
          </a:bodyPr>
          <a:lstStyle>
            <a:lvl1pPr marL="0" indent="0" algn="l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6C7D69C-1B7E-5844-B814-74C1A346DBB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50825" y="138907"/>
            <a:ext cx="1371600" cy="45720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5C47460-EFF8-754D-8B86-201A3008E42A}"/>
              </a:ext>
            </a:extLst>
          </p:cNvPr>
          <p:cNvCxnSpPr>
            <a:cxnSpLocks/>
          </p:cNvCxnSpPr>
          <p:nvPr userDrawn="1"/>
        </p:nvCxnSpPr>
        <p:spPr>
          <a:xfrm>
            <a:off x="657225" y="565150"/>
            <a:ext cx="7920000" cy="0"/>
          </a:xfrm>
          <a:prstGeom prst="line">
            <a:avLst/>
          </a:prstGeom>
          <a:ln w="19050">
            <a:solidFill>
              <a:srgbClr val="00843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4712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illikafli_an_bogalinu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1120631" cy="273844"/>
          </a:xfrm>
        </p:spPr>
        <p:txBody>
          <a:bodyPr/>
          <a:lstStyle/>
          <a:p>
            <a:fld id="{68C2560D-EC28-3B41-86E8-18F1CE0113B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760778" y="4767263"/>
            <a:ext cx="2087591" cy="273844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002281" y="4767263"/>
            <a:ext cx="1280980" cy="273844"/>
          </a:xfrm>
        </p:spPr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1"/>
          <p:cNvSpPr>
            <a:spLocks noGrp="1"/>
          </p:cNvSpPr>
          <p:nvPr>
            <p:ph type="ctrTitle"/>
          </p:nvPr>
        </p:nvSpPr>
        <p:spPr>
          <a:xfrm>
            <a:off x="946150" y="1796901"/>
            <a:ext cx="7512050" cy="615553"/>
          </a:xfrm>
        </p:spPr>
        <p:txBody>
          <a:bodyPr lIns="0" tIns="0" rIns="0" bIns="0" anchor="b" anchorCtr="0">
            <a:spAutoFit/>
          </a:bodyPr>
          <a:lstStyle>
            <a:lvl1pPr algn="l">
              <a:defRPr sz="40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Subtitle 2"/>
          <p:cNvSpPr>
            <a:spLocks noGrp="1"/>
          </p:cNvSpPr>
          <p:nvPr>
            <p:ph type="subTitle" idx="1"/>
          </p:nvPr>
        </p:nvSpPr>
        <p:spPr>
          <a:xfrm>
            <a:off x="946150" y="2626766"/>
            <a:ext cx="6826250" cy="369332"/>
          </a:xfrm>
        </p:spPr>
        <p:txBody>
          <a:bodyPr lIns="0" tIns="0" rIns="0" bIns="0">
            <a:spAutoFit/>
          </a:bodyPr>
          <a:lstStyle>
            <a:lvl1pPr marL="0" indent="0" algn="l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7045D6F-706E-EA49-A917-AD5D4417D2E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0825" y="138907"/>
            <a:ext cx="1371600" cy="45720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4D14FF5-D3CC-414B-963A-97F0A42CA8A1}"/>
              </a:ext>
            </a:extLst>
          </p:cNvPr>
          <p:cNvCxnSpPr>
            <a:cxnSpLocks/>
          </p:cNvCxnSpPr>
          <p:nvPr userDrawn="1"/>
        </p:nvCxnSpPr>
        <p:spPr>
          <a:xfrm>
            <a:off x="657225" y="565150"/>
            <a:ext cx="7920000" cy="0"/>
          </a:xfrm>
          <a:prstGeom prst="line">
            <a:avLst/>
          </a:prstGeom>
          <a:ln w="19050">
            <a:solidFill>
              <a:srgbClr val="00843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9808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Logo_lina_texti_grafik_bog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BB55835-8C30-0545-B61E-2E6C2DD4412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6915150" y="1797050"/>
            <a:ext cx="2228850" cy="334645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0100" y="1778000"/>
            <a:ext cx="7886700" cy="2908229"/>
          </a:xfrm>
        </p:spPr>
        <p:txBody>
          <a:bodyPr/>
          <a:lstStyle>
            <a:lvl1pPr>
              <a:defRPr sz="2600">
                <a:solidFill>
                  <a:schemeClr val="bg2">
                    <a:lumMod val="25000"/>
                  </a:schemeClr>
                </a:solidFill>
              </a:defRPr>
            </a:lvl1pPr>
            <a:lvl2pPr>
              <a:defRPr sz="2400">
                <a:solidFill>
                  <a:schemeClr val="bg2">
                    <a:lumMod val="25000"/>
                  </a:schemeClr>
                </a:solidFill>
              </a:defRPr>
            </a:lvl2pPr>
            <a:lvl3pPr>
              <a:defRPr sz="2000">
                <a:solidFill>
                  <a:schemeClr val="bg2">
                    <a:lumMod val="25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25000"/>
                  </a:schemeClr>
                </a:solidFill>
              </a:defRPr>
            </a:lvl4pPr>
            <a:lvl5pPr marL="1828800" indent="0">
              <a:buNone/>
              <a:defRPr sz="1200">
                <a:solidFill>
                  <a:schemeClr val="bg2">
                    <a:lumMod val="2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1245041"/>
            <a:ext cx="7886700" cy="492443"/>
          </a:xfrm>
        </p:spPr>
        <p:txBody>
          <a:bodyPr wrap="square" lIns="0" tIns="0" rIns="0" bIns="0" anchor="b" anchorCtr="0">
            <a:spAutoFit/>
          </a:bodyPr>
          <a:lstStyle>
            <a:lvl1pPr algn="l">
              <a:defRPr sz="32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12123A1-D5DB-5D42-8F0D-093DD264AF9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50825" y="138907"/>
            <a:ext cx="1371600" cy="45720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48591C7-54B7-CD4D-BDA2-DF94C51650AE}"/>
              </a:ext>
            </a:extLst>
          </p:cNvPr>
          <p:cNvCxnSpPr>
            <a:cxnSpLocks/>
          </p:cNvCxnSpPr>
          <p:nvPr userDrawn="1"/>
        </p:nvCxnSpPr>
        <p:spPr>
          <a:xfrm>
            <a:off x="657225" y="565150"/>
            <a:ext cx="7920000" cy="0"/>
          </a:xfrm>
          <a:prstGeom prst="line">
            <a:avLst/>
          </a:prstGeom>
          <a:ln w="19050">
            <a:solidFill>
              <a:srgbClr val="00843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0382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Logo_lina_texti_grafi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0100" y="1778000"/>
            <a:ext cx="7886700" cy="2908229"/>
          </a:xfrm>
        </p:spPr>
        <p:txBody>
          <a:bodyPr/>
          <a:lstStyle>
            <a:lvl1pPr>
              <a:defRPr sz="2600">
                <a:solidFill>
                  <a:schemeClr val="bg2">
                    <a:lumMod val="25000"/>
                  </a:schemeClr>
                </a:solidFill>
              </a:defRPr>
            </a:lvl1pPr>
            <a:lvl2pPr>
              <a:defRPr sz="2400">
                <a:solidFill>
                  <a:schemeClr val="bg2">
                    <a:lumMod val="25000"/>
                  </a:schemeClr>
                </a:solidFill>
              </a:defRPr>
            </a:lvl2pPr>
            <a:lvl3pPr>
              <a:defRPr sz="2000">
                <a:solidFill>
                  <a:schemeClr val="bg2">
                    <a:lumMod val="25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25000"/>
                  </a:schemeClr>
                </a:solidFill>
              </a:defRPr>
            </a:lvl4pPr>
            <a:lvl5pPr>
              <a:defRPr sz="1200">
                <a:solidFill>
                  <a:schemeClr val="bg2">
                    <a:lumMod val="2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1230719"/>
            <a:ext cx="7886700" cy="492443"/>
          </a:xfrm>
        </p:spPr>
        <p:txBody>
          <a:bodyPr lIns="0" tIns="0" rIns="0" bIns="0" anchor="b" anchorCtr="0">
            <a:spAutoFit/>
          </a:bodyPr>
          <a:lstStyle>
            <a:lvl1pPr algn="l">
              <a:defRPr sz="32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676C145-C3A5-2E44-B278-8C29E7726E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0825" y="138907"/>
            <a:ext cx="1371600" cy="45720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92EDF7F-ADC1-FB48-94B4-D3C65D8F3036}"/>
              </a:ext>
            </a:extLst>
          </p:cNvPr>
          <p:cNvCxnSpPr>
            <a:cxnSpLocks/>
          </p:cNvCxnSpPr>
          <p:nvPr userDrawn="1"/>
        </p:nvCxnSpPr>
        <p:spPr>
          <a:xfrm>
            <a:off x="657225" y="565150"/>
            <a:ext cx="7920000" cy="0"/>
          </a:xfrm>
          <a:prstGeom prst="line">
            <a:avLst/>
          </a:prstGeom>
          <a:ln w="19050">
            <a:solidFill>
              <a:srgbClr val="00843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390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ogo_lina_mynd_grafik_tex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sp>
        <p:nvSpPr>
          <p:cNvPr id="30" name="Content Placeholder 2"/>
          <p:cNvSpPr>
            <a:spLocks noGrp="1"/>
          </p:cNvSpPr>
          <p:nvPr>
            <p:ph idx="13" hasCustomPrompt="1"/>
          </p:nvPr>
        </p:nvSpPr>
        <p:spPr>
          <a:xfrm>
            <a:off x="457200" y="990600"/>
            <a:ext cx="8229600" cy="300355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1pPr>
            <a:lvl2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2pPr>
            <a:lvl3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3pPr>
            <a:lvl4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4pPr>
            <a:lvl5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5pPr>
          </a:lstStyle>
          <a:p>
            <a:pPr lvl="0"/>
            <a:r>
              <a:rPr lang="is-IS"/>
              <a:t>Setja inn mynd/línurit ofl.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457200" y="4133850"/>
            <a:ext cx="822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Myndatexti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72DF7D0-9A56-2A45-9BBF-2AC1DF2D9B9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0825" y="138907"/>
            <a:ext cx="1371600" cy="45720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A2BE10-C382-DB4D-9393-F8BFF76C26A6}"/>
              </a:ext>
            </a:extLst>
          </p:cNvPr>
          <p:cNvCxnSpPr>
            <a:cxnSpLocks/>
          </p:cNvCxnSpPr>
          <p:nvPr userDrawn="1"/>
        </p:nvCxnSpPr>
        <p:spPr>
          <a:xfrm>
            <a:off x="657225" y="565150"/>
            <a:ext cx="7920000" cy="0"/>
          </a:xfrm>
          <a:prstGeom prst="line">
            <a:avLst/>
          </a:prstGeom>
          <a:ln w="19050">
            <a:solidFill>
              <a:srgbClr val="00843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3025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Logo_lina_3-myndir_grafik_tex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Content Placeholder 2"/>
          <p:cNvSpPr>
            <a:spLocks noGrp="1"/>
          </p:cNvSpPr>
          <p:nvPr>
            <p:ph idx="18" hasCustomPrompt="1"/>
          </p:nvPr>
        </p:nvSpPr>
        <p:spPr>
          <a:xfrm>
            <a:off x="457200" y="990600"/>
            <a:ext cx="2667000" cy="300355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600">
                <a:solidFill>
                  <a:schemeClr val="bg2">
                    <a:lumMod val="25000"/>
                  </a:schemeClr>
                </a:solidFill>
              </a:defRPr>
            </a:lvl1pPr>
            <a:lvl2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2pPr>
            <a:lvl3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3pPr>
            <a:lvl4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4pPr>
            <a:lvl5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5pPr>
          </a:lstStyle>
          <a:p>
            <a:pPr lvl="0"/>
            <a:r>
              <a:rPr lang="is-IS"/>
              <a:t>Setja inn mynd/línurit ofl.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457200" y="4114800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Myndatexti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3251200" y="4114800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Myndatexti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6019800" y="4114800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Myndatexti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9" hasCustomPrompt="1"/>
          </p:nvPr>
        </p:nvSpPr>
        <p:spPr>
          <a:xfrm>
            <a:off x="3251200" y="990600"/>
            <a:ext cx="2667000" cy="300355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600">
                <a:solidFill>
                  <a:schemeClr val="bg2">
                    <a:lumMod val="25000"/>
                  </a:schemeClr>
                </a:solidFill>
              </a:defRPr>
            </a:lvl1pPr>
            <a:lvl2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2pPr>
            <a:lvl3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3pPr>
            <a:lvl4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4pPr>
            <a:lvl5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5pPr>
          </a:lstStyle>
          <a:p>
            <a:pPr lvl="0"/>
            <a:r>
              <a:rPr lang="is-IS"/>
              <a:t>Setja inn mynd/línurit ofl.</a:t>
            </a:r>
          </a:p>
        </p:txBody>
      </p:sp>
      <p:sp>
        <p:nvSpPr>
          <p:cNvPr id="22" name="Content Placeholder 2"/>
          <p:cNvSpPr>
            <a:spLocks noGrp="1"/>
          </p:cNvSpPr>
          <p:nvPr>
            <p:ph idx="20" hasCustomPrompt="1"/>
          </p:nvPr>
        </p:nvSpPr>
        <p:spPr>
          <a:xfrm>
            <a:off x="6019800" y="990600"/>
            <a:ext cx="2667000" cy="300355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600">
                <a:solidFill>
                  <a:schemeClr val="bg2">
                    <a:lumMod val="25000"/>
                  </a:schemeClr>
                </a:solidFill>
              </a:defRPr>
            </a:lvl1pPr>
            <a:lvl2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2pPr>
            <a:lvl3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3pPr>
            <a:lvl4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4pPr>
            <a:lvl5pPr marL="0" indent="0">
              <a:spcBef>
                <a:spcPts val="0"/>
              </a:spcBef>
              <a:buFontTx/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5pPr>
          </a:lstStyle>
          <a:p>
            <a:pPr lvl="0"/>
            <a:r>
              <a:rPr lang="is-IS"/>
              <a:t>Setja inn mynd/línurit ofl.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6CDAD4-13EB-EE46-962A-A8F4DB294C4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0825" y="138907"/>
            <a:ext cx="1371600" cy="45720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C93BE80-73FA-5E46-B61E-A1E3A45D25B7}"/>
              </a:ext>
            </a:extLst>
          </p:cNvPr>
          <p:cNvCxnSpPr>
            <a:cxnSpLocks/>
          </p:cNvCxnSpPr>
          <p:nvPr userDrawn="1"/>
        </p:nvCxnSpPr>
        <p:spPr>
          <a:xfrm>
            <a:off x="657225" y="565150"/>
            <a:ext cx="7920000" cy="0"/>
          </a:xfrm>
          <a:prstGeom prst="line">
            <a:avLst/>
          </a:prstGeom>
          <a:ln w="19050">
            <a:solidFill>
              <a:srgbClr val="00843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6107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8_Logo_lina_hvitur_bakgr_bog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F9153335-2AA5-1947-9E55-91C7A93DBE6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6915150" y="1797050"/>
            <a:ext cx="2228850" cy="334645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3A2F85F-03D7-4240-9FDF-AAF76CC0CAF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50825" y="138907"/>
            <a:ext cx="1371600" cy="45720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FFB2498-C906-B844-9EB0-886C23FB4F24}"/>
              </a:ext>
            </a:extLst>
          </p:cNvPr>
          <p:cNvCxnSpPr>
            <a:cxnSpLocks/>
          </p:cNvCxnSpPr>
          <p:nvPr userDrawn="1"/>
        </p:nvCxnSpPr>
        <p:spPr>
          <a:xfrm>
            <a:off x="657225" y="565150"/>
            <a:ext cx="7920000" cy="0"/>
          </a:xfrm>
          <a:prstGeom prst="line">
            <a:avLst/>
          </a:prstGeom>
          <a:ln w="19050">
            <a:solidFill>
              <a:srgbClr val="00843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1077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9_Logo_lina_hvitur_bakg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5A9B737-52EE-1046-9B9D-4F822E7D4D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0825" y="138907"/>
            <a:ext cx="1371600" cy="45720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448AF37-93AA-4D45-BB50-CA2DB59AA880}"/>
              </a:ext>
            </a:extLst>
          </p:cNvPr>
          <p:cNvCxnSpPr>
            <a:cxnSpLocks/>
          </p:cNvCxnSpPr>
          <p:nvPr userDrawn="1"/>
        </p:nvCxnSpPr>
        <p:spPr>
          <a:xfrm>
            <a:off x="657225" y="565150"/>
            <a:ext cx="7920000" cy="0"/>
          </a:xfrm>
          <a:prstGeom prst="line">
            <a:avLst/>
          </a:prstGeom>
          <a:ln w="19050">
            <a:solidFill>
              <a:srgbClr val="00843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1508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0_Logo_hvitur_bakg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1B80C4F-84F6-B944-AB4E-474B2031D2C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0825" y="138907"/>
            <a:ext cx="13716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310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1_Hvitur_bakgrunn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3809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Endasida">
    <p:bg>
      <p:bgPr>
        <a:solidFill>
          <a:srgbClr val="0084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Bogalinur_rastar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150" y="1797050"/>
            <a:ext cx="2228850" cy="334645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3CC-F982-40F9-8DD6-BCC9AFBF44BD}" type="datetime1">
              <a:rPr lang="en-US" smtClean="0"/>
              <a:pPr/>
              <a:t>9/26/2023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8E988-FB04-AB4E-BE5A-59F242AF7F7A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FD92151-7443-4B44-A81A-8C6FCC837C3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07016" y="1457452"/>
            <a:ext cx="1524000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351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>
            <a:extLst>
              <a:ext uri="{FF2B5EF4-FFF2-40B4-BE49-F238E27FC236}">
                <a16:creationId xmlns:a16="http://schemas.microsoft.com/office/drawing/2014/main" id="{45DD5840-F071-D249-8A48-B80B83A1CE00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4"/>
            </p:custDataLst>
            <p:extLst>
              <p:ext uri="{D42A27DB-BD31-4B8C-83A1-F6EECF244321}">
                <p14:modId xmlns:p14="http://schemas.microsoft.com/office/powerpoint/2010/main" val="399527077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15" imgW="116" imgH="116" progId="TCLayout.ActiveDocument.1">
                  <p:embed/>
                </p:oleObj>
              </mc:Choice>
              <mc:Fallback>
                <p:oleObj name="think-cell Slide" r:id="rId15" imgW="116" imgH="11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2560D-EC28-3B41-86E8-18F1CE0113B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6355A-084C-D24E-9AD2-7E4FC41EA6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66" r:id="rId1"/>
    <p:sldLayoutId id="2147493461" r:id="rId2"/>
    <p:sldLayoutId id="2147493464" r:id="rId3"/>
    <p:sldLayoutId id="2147493457" r:id="rId4"/>
    <p:sldLayoutId id="2147493465" r:id="rId5"/>
    <p:sldLayoutId id="2147493463" r:id="rId6"/>
    <p:sldLayoutId id="2147493473" r:id="rId7"/>
    <p:sldLayoutId id="2147493472" r:id="rId8"/>
    <p:sldLayoutId id="2147493474" r:id="rId9"/>
    <p:sldLayoutId id="2147493475" r:id="rId10"/>
    <p:sldLayoutId id="2147493476" r:id="rId11"/>
    <p:sldLayoutId id="2147493456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243777B9-0F3B-27EE-61D7-399341186CF7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99493776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116" imgH="116" progId="TCLayout.ActiveDocument.1">
                  <p:embed/>
                </p:oleObj>
              </mc:Choice>
              <mc:Fallback>
                <p:oleObj name="think-cell Slide" r:id="rId3" imgW="116" imgH="11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88414D8A-01DC-0E40-BC01-32B9FC7438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8550" y="957796"/>
            <a:ext cx="7377019" cy="1477328"/>
          </a:xfrm>
        </p:spPr>
        <p:txBody>
          <a:bodyPr vert="horz"/>
          <a:lstStyle/>
          <a:p>
            <a:r>
              <a:rPr lang="en-GB" sz="3200" err="1"/>
              <a:t>Tímalína</a:t>
            </a:r>
            <a:r>
              <a:rPr lang="en-GB" sz="3200"/>
              <a:t> um </a:t>
            </a:r>
            <a:r>
              <a:rPr lang="en-GB" sz="3200" err="1"/>
              <a:t>samráð</a:t>
            </a:r>
            <a:r>
              <a:rPr lang="en-GB" sz="3200"/>
              <a:t> </a:t>
            </a:r>
            <a:r>
              <a:rPr lang="en-GB" sz="3200" err="1"/>
              <a:t>fagráða</a:t>
            </a:r>
            <a:r>
              <a:rPr lang="en-GB" sz="3200"/>
              <a:t> </a:t>
            </a:r>
            <a:br>
              <a:rPr lang="en-GB" sz="3200"/>
            </a:br>
            <a:r>
              <a:rPr lang="en-GB" sz="3200" err="1"/>
              <a:t>við</a:t>
            </a:r>
            <a:r>
              <a:rPr lang="en-GB" sz="3200"/>
              <a:t> </a:t>
            </a:r>
            <a:r>
              <a:rPr lang="en-GB" sz="3200" err="1"/>
              <a:t>mótun</a:t>
            </a:r>
            <a:r>
              <a:rPr lang="en-GB" sz="3200"/>
              <a:t> </a:t>
            </a:r>
            <a:r>
              <a:rPr lang="en-GB" sz="3200" err="1"/>
              <a:t>aðgerðaáætlana</a:t>
            </a:r>
            <a:r>
              <a:rPr lang="en-GB" sz="3200"/>
              <a:t> </a:t>
            </a:r>
            <a:r>
              <a:rPr lang="en-GB" sz="3200" err="1"/>
              <a:t>sviða</a:t>
            </a:r>
            <a:br>
              <a:rPr lang="en-GB" sz="3200"/>
            </a:br>
            <a:r>
              <a:rPr lang="en-GB" sz="3200" err="1"/>
              <a:t>fyrir</a:t>
            </a:r>
            <a:r>
              <a:rPr lang="en-GB" sz="3200"/>
              <a:t> </a:t>
            </a:r>
            <a:r>
              <a:rPr lang="en-GB" sz="3200" err="1"/>
              <a:t>stefnumiðaða</a:t>
            </a:r>
            <a:r>
              <a:rPr lang="en-GB" sz="3200"/>
              <a:t> </a:t>
            </a:r>
            <a:r>
              <a:rPr lang="en-GB" sz="3200" err="1"/>
              <a:t>fjárhagsáætlunargerð</a:t>
            </a:r>
            <a:r>
              <a:rPr lang="en-GB" sz="3200"/>
              <a:t> </a:t>
            </a:r>
            <a:endParaRPr lang="en-IS" sz="32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9B768C-79C1-4343-9F2F-FF730825DA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98550" y="2649429"/>
            <a:ext cx="1370568" cy="812530"/>
          </a:xfrm>
        </p:spPr>
        <p:txBody>
          <a:bodyPr/>
          <a:lstStyle/>
          <a:p>
            <a:r>
              <a:rPr lang="is-IS"/>
              <a:t>25.9.2023</a:t>
            </a:r>
          </a:p>
          <a:p>
            <a:endParaRPr lang="en-IS"/>
          </a:p>
        </p:txBody>
      </p:sp>
    </p:spTree>
    <p:extLst>
      <p:ext uri="{BB962C8B-B14F-4D97-AF65-F5344CB8AC3E}">
        <p14:creationId xmlns:p14="http://schemas.microsoft.com/office/powerpoint/2010/main" val="21840769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4C69A9A-D802-E4C1-7C97-FEE677AE0DC2}"/>
              </a:ext>
            </a:extLst>
          </p:cNvPr>
          <p:cNvCxnSpPr>
            <a:cxnSpLocks/>
          </p:cNvCxnSpPr>
          <p:nvPr/>
        </p:nvCxnSpPr>
        <p:spPr>
          <a:xfrm>
            <a:off x="642257" y="2455981"/>
            <a:ext cx="829491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1C45408F-4AEB-4919-B4D2-09849F7DC346}"/>
              </a:ext>
            </a:extLst>
          </p:cNvPr>
          <p:cNvSpPr/>
          <p:nvPr/>
        </p:nvSpPr>
        <p:spPr>
          <a:xfrm>
            <a:off x="714494" y="1411471"/>
            <a:ext cx="1559473" cy="975478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s-IS" sz="1000" b="1">
                <a:solidFill>
                  <a:schemeClr val="tx1"/>
                </a:solidFill>
              </a:rPr>
              <a:t>2.10.23</a:t>
            </a:r>
          </a:p>
          <a:p>
            <a:pPr algn="ctr"/>
            <a:r>
              <a:rPr lang="is-IS" sz="1000" b="1">
                <a:solidFill>
                  <a:schemeClr val="tx1"/>
                </a:solidFill>
              </a:rPr>
              <a:t>Skipulagsráð</a:t>
            </a:r>
          </a:p>
          <a:p>
            <a:pPr algn="ctr"/>
            <a:r>
              <a:rPr lang="is-IS" sz="1000">
                <a:solidFill>
                  <a:schemeClr val="tx1"/>
                </a:solidFill>
              </a:rPr>
              <a:t>Drög að aðgerðaráætlun umhverfissviðs til kynningar og umræðu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2BFFDD2-5752-2574-D808-56CE3EB0A551}"/>
              </a:ext>
            </a:extLst>
          </p:cNvPr>
          <p:cNvSpPr/>
          <p:nvPr/>
        </p:nvSpPr>
        <p:spPr>
          <a:xfrm>
            <a:off x="1197429" y="2543111"/>
            <a:ext cx="1578004" cy="1014902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s-IS" sz="1000" b="1">
                <a:solidFill>
                  <a:schemeClr val="tx1"/>
                </a:solidFill>
              </a:rPr>
              <a:t>3.10.23</a:t>
            </a:r>
          </a:p>
          <a:p>
            <a:pPr algn="ctr"/>
            <a:r>
              <a:rPr lang="is-IS" sz="1000" b="1">
                <a:solidFill>
                  <a:schemeClr val="tx1"/>
                </a:solidFill>
              </a:rPr>
              <a:t>Menntaráð</a:t>
            </a:r>
          </a:p>
          <a:p>
            <a:pPr algn="ctr"/>
            <a:r>
              <a:rPr lang="is-IS" sz="1000">
                <a:solidFill>
                  <a:schemeClr val="tx1"/>
                </a:solidFill>
              </a:rPr>
              <a:t>Drög að aðgerðaráætlun menntasviðs til kynningar og umræðu </a:t>
            </a:r>
          </a:p>
          <a:p>
            <a:pPr algn="ctr"/>
            <a:endParaRPr lang="is-IS" sz="1000" b="1">
              <a:solidFill>
                <a:schemeClr val="tx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16AF2E4-2489-0816-7D3C-A6F95955FF1D}"/>
              </a:ext>
            </a:extLst>
          </p:cNvPr>
          <p:cNvSpPr/>
          <p:nvPr/>
        </p:nvSpPr>
        <p:spPr>
          <a:xfrm>
            <a:off x="2684724" y="1416790"/>
            <a:ext cx="1559473" cy="975478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s-IS" sz="1000" b="1">
                <a:solidFill>
                  <a:schemeClr val="tx1"/>
                </a:solidFill>
              </a:rPr>
              <a:t>9.10.23</a:t>
            </a:r>
          </a:p>
          <a:p>
            <a:pPr algn="ctr"/>
            <a:r>
              <a:rPr lang="is-IS" sz="1000" b="1">
                <a:solidFill>
                  <a:schemeClr val="tx1"/>
                </a:solidFill>
              </a:rPr>
              <a:t>Velferðarráð</a:t>
            </a:r>
          </a:p>
          <a:p>
            <a:pPr algn="ctr"/>
            <a:r>
              <a:rPr lang="is-IS" sz="1000">
                <a:solidFill>
                  <a:schemeClr val="tx1"/>
                </a:solidFill>
              </a:rPr>
              <a:t>Drög að aðgerðaráætlun velferðarsviðs til kynningar og umræðu 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4766884-1C07-14D0-AA9A-DC2E1BA60F06}"/>
              </a:ext>
            </a:extLst>
          </p:cNvPr>
          <p:cNvSpPr/>
          <p:nvPr/>
        </p:nvSpPr>
        <p:spPr>
          <a:xfrm>
            <a:off x="686129" y="587352"/>
            <a:ext cx="1208314" cy="459995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s-IS" sz="1200" b="1">
                <a:solidFill>
                  <a:schemeClr val="tx1"/>
                </a:solidFill>
              </a:rPr>
              <a:t>Tímalína </a:t>
            </a:r>
            <a:endParaRPr lang="is-IS" sz="1200">
              <a:solidFill>
                <a:schemeClr val="tx1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DFE51F6-134E-3B40-EFBB-811D5DEAA2E3}"/>
              </a:ext>
            </a:extLst>
          </p:cNvPr>
          <p:cNvSpPr/>
          <p:nvPr/>
        </p:nvSpPr>
        <p:spPr>
          <a:xfrm>
            <a:off x="5041623" y="2530537"/>
            <a:ext cx="1133695" cy="1005406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s-IS" sz="1000" b="1">
                <a:solidFill>
                  <a:schemeClr val="tx1"/>
                </a:solidFill>
              </a:rPr>
              <a:t>23.10.23</a:t>
            </a:r>
          </a:p>
          <a:p>
            <a:pPr algn="ctr"/>
            <a:r>
              <a:rPr lang="is-IS" sz="1000" b="1">
                <a:solidFill>
                  <a:schemeClr val="tx1"/>
                </a:solidFill>
              </a:rPr>
              <a:t>Velferðarráð</a:t>
            </a:r>
          </a:p>
          <a:p>
            <a:pPr algn="ctr"/>
            <a:r>
              <a:rPr lang="is-IS" sz="1000">
                <a:solidFill>
                  <a:schemeClr val="tx1"/>
                </a:solidFill>
              </a:rPr>
              <a:t>Mögulega tekið fyrir aftur ef þörf krefur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778C431-5118-4EAB-16B7-B49018202C0A}"/>
              </a:ext>
            </a:extLst>
          </p:cNvPr>
          <p:cNvSpPr/>
          <p:nvPr/>
        </p:nvSpPr>
        <p:spPr>
          <a:xfrm>
            <a:off x="4564743" y="1411470"/>
            <a:ext cx="1183813" cy="975479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s-IS" sz="1000" b="1">
                <a:solidFill>
                  <a:schemeClr val="tx1"/>
                </a:solidFill>
              </a:rPr>
              <a:t>17.10.23</a:t>
            </a:r>
          </a:p>
          <a:p>
            <a:pPr algn="ctr"/>
            <a:r>
              <a:rPr lang="is-IS" sz="1000" b="1">
                <a:solidFill>
                  <a:schemeClr val="tx1"/>
                </a:solidFill>
              </a:rPr>
              <a:t>Menntaráð</a:t>
            </a:r>
          </a:p>
          <a:p>
            <a:pPr algn="ctr"/>
            <a:r>
              <a:rPr lang="is-IS" sz="1000">
                <a:solidFill>
                  <a:schemeClr val="tx1"/>
                </a:solidFill>
              </a:rPr>
              <a:t>Mögulega tekið fyrir aftur ef þörf krefur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5259C03-5A42-9A47-216E-4760CEDACC3F}"/>
              </a:ext>
            </a:extLst>
          </p:cNvPr>
          <p:cNvSpPr/>
          <p:nvPr/>
        </p:nvSpPr>
        <p:spPr>
          <a:xfrm>
            <a:off x="3292583" y="2555040"/>
            <a:ext cx="1231890" cy="1002973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s-IS" sz="1000" b="1">
                <a:solidFill>
                  <a:schemeClr val="tx1"/>
                </a:solidFill>
              </a:rPr>
              <a:t>16.10.23</a:t>
            </a:r>
          </a:p>
          <a:p>
            <a:pPr algn="ctr"/>
            <a:r>
              <a:rPr lang="is-IS" sz="1000" b="1">
                <a:solidFill>
                  <a:schemeClr val="tx1"/>
                </a:solidFill>
              </a:rPr>
              <a:t>Skipulagsráð</a:t>
            </a:r>
          </a:p>
          <a:p>
            <a:pPr algn="ctr"/>
            <a:r>
              <a:rPr lang="is-IS" sz="1000">
                <a:solidFill>
                  <a:schemeClr val="tx1"/>
                </a:solidFill>
              </a:rPr>
              <a:t>Mögulega tekið fyrir aftur ef þörf krefur</a:t>
            </a:r>
          </a:p>
          <a:p>
            <a:pPr algn="ctr"/>
            <a:endParaRPr lang="is-IS" sz="800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509923-89DF-0CAC-FF98-2CBDBF6F579E}"/>
              </a:ext>
            </a:extLst>
          </p:cNvPr>
          <p:cNvSpPr/>
          <p:nvPr/>
        </p:nvSpPr>
        <p:spPr>
          <a:xfrm>
            <a:off x="6069102" y="1411469"/>
            <a:ext cx="1183813" cy="975479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s-IS" sz="1000" b="1">
                <a:solidFill>
                  <a:schemeClr val="tx1"/>
                </a:solidFill>
              </a:rPr>
              <a:t>26.10.23</a:t>
            </a:r>
          </a:p>
          <a:p>
            <a:pPr algn="ctr"/>
            <a:r>
              <a:rPr lang="is-IS" sz="1000" b="1">
                <a:solidFill>
                  <a:schemeClr val="tx1"/>
                </a:solidFill>
              </a:rPr>
              <a:t>Bæjarráð</a:t>
            </a:r>
          </a:p>
          <a:p>
            <a:pPr algn="ctr"/>
            <a:r>
              <a:rPr lang="is-IS" sz="1000">
                <a:solidFill>
                  <a:schemeClr val="tx1"/>
                </a:solidFill>
              </a:rPr>
              <a:t>Drög að stefnumiðaðri fjárhagsáætlun lögð fram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83763AF-12D3-C2A7-E2C6-0CE792D8A593}"/>
              </a:ext>
            </a:extLst>
          </p:cNvPr>
          <p:cNvSpPr/>
          <p:nvPr/>
        </p:nvSpPr>
        <p:spPr>
          <a:xfrm>
            <a:off x="7604618" y="1380918"/>
            <a:ext cx="1183813" cy="975479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s-IS" sz="1000" b="1">
                <a:solidFill>
                  <a:schemeClr val="tx1"/>
                </a:solidFill>
              </a:rPr>
              <a:t>28.11.23</a:t>
            </a:r>
          </a:p>
          <a:p>
            <a:pPr algn="ctr"/>
            <a:r>
              <a:rPr lang="is-IS" sz="1000" b="1">
                <a:solidFill>
                  <a:schemeClr val="tx1"/>
                </a:solidFill>
              </a:rPr>
              <a:t>Bæjarstjórn</a:t>
            </a:r>
          </a:p>
          <a:p>
            <a:pPr algn="ctr"/>
            <a:r>
              <a:rPr lang="is-IS" sz="1000">
                <a:solidFill>
                  <a:schemeClr val="tx1"/>
                </a:solidFill>
              </a:rPr>
              <a:t>Seinni umræða stefnumiðaðrar fjárhagsáætlunar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1C9CDFA-4615-C932-6A64-CA9BEC5BCC15}"/>
              </a:ext>
            </a:extLst>
          </p:cNvPr>
          <p:cNvSpPr/>
          <p:nvPr/>
        </p:nvSpPr>
        <p:spPr>
          <a:xfrm>
            <a:off x="6813408" y="2571750"/>
            <a:ext cx="1183813" cy="975479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s-IS" sz="1000" b="1">
                <a:solidFill>
                  <a:schemeClr val="tx1"/>
                </a:solidFill>
              </a:rPr>
              <a:t>14.11.23</a:t>
            </a:r>
          </a:p>
          <a:p>
            <a:pPr algn="ctr"/>
            <a:r>
              <a:rPr lang="is-IS" sz="1000" b="1">
                <a:solidFill>
                  <a:schemeClr val="tx1"/>
                </a:solidFill>
              </a:rPr>
              <a:t>Bæjarstjórn</a:t>
            </a:r>
          </a:p>
          <a:p>
            <a:pPr algn="ctr"/>
            <a:r>
              <a:rPr lang="is-IS" sz="1000">
                <a:solidFill>
                  <a:schemeClr val="tx1"/>
                </a:solidFill>
              </a:rPr>
              <a:t>Fyrri umræða stefnumiðaðrar fjárhagsáætlunar</a:t>
            </a:r>
          </a:p>
        </p:txBody>
      </p:sp>
    </p:spTree>
    <p:extLst>
      <p:ext uri="{BB962C8B-B14F-4D97-AF65-F5344CB8AC3E}">
        <p14:creationId xmlns:p14="http://schemas.microsoft.com/office/powerpoint/2010/main" val="854960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681780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Kopavogur">
  <a:themeElements>
    <a:clrScheme name="Custom 1">
      <a:dk1>
        <a:srgbClr val="000000"/>
      </a:dk1>
      <a:lt1>
        <a:srgbClr val="FFFFFF"/>
      </a:lt1>
      <a:dk2>
        <a:srgbClr val="00617F"/>
      </a:dk2>
      <a:lt2>
        <a:srgbClr val="DAD9D6"/>
      </a:lt2>
      <a:accent1>
        <a:srgbClr val="0F98BD"/>
      </a:accent1>
      <a:accent2>
        <a:srgbClr val="C2044D"/>
      </a:accent2>
      <a:accent3>
        <a:srgbClr val="80DC43"/>
      </a:accent3>
      <a:accent4>
        <a:srgbClr val="2700A2"/>
      </a:accent4>
      <a:accent5>
        <a:srgbClr val="048138"/>
      </a:accent5>
      <a:accent6>
        <a:srgbClr val="E65446"/>
      </a:accent6>
      <a:hlink>
        <a:srgbClr val="09526C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Kopavogur-grunnur-2022.potx" id="{3D21A04C-6FB0-42E8-8354-582E853B3433}" vid="{FA94C356-99CE-41EF-A7FD-CFDEE135A6D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7C0DCEC349454D972199B03C1EC28B" ma:contentTypeVersion="2" ma:contentTypeDescription="Create a new document." ma:contentTypeScope="" ma:versionID="19a0b1ca0bd0bb8cbe670c0e750974ba">
  <xsd:schema xmlns:xsd="http://www.w3.org/2001/XMLSchema" xmlns:xs="http://www.w3.org/2001/XMLSchema" xmlns:p="http://schemas.microsoft.com/office/2006/metadata/properties" xmlns:ns2="0e42919e-68e1-423f-9055-6204ba6aff77" targetNamespace="http://schemas.microsoft.com/office/2006/metadata/properties" ma:root="true" ma:fieldsID="5068ed70bd4b9005e31ccf5bc198d7f1" ns2:_="">
    <xsd:import namespace="0e42919e-68e1-423f-9055-6204ba6aff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42919e-68e1-423f-9055-6204ba6aff7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840CB7F-3CAF-4034-8A70-C82EA773724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9DBE0FC-DC43-4D14-9252-AAE768FA4847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413EDE73-95F0-4DC9-9139-F1718CB4883F}">
  <ds:schemaRefs>
    <ds:schemaRef ds:uri="0e42919e-68e1-423f-9055-6204ba6aff7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Kopavogur-grunnur-2022</Template>
  <TotalTime>0</TotalTime>
  <Words>92</Words>
  <Application>Microsoft Office PowerPoint</Application>
  <PresentationFormat>On-screen Show (16:9)</PresentationFormat>
  <Paragraphs>30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Calibri</vt:lpstr>
      <vt:lpstr>Kopavogur</vt:lpstr>
      <vt:lpstr>Tímalína um samráð fagráða  við mótun aðgerðaáætlana sviða fyrir stefnumiðaða fjárhagsáætlunargerð </vt:lpstr>
      <vt:lpstr>PowerPoint Presentation</vt:lpstr>
      <vt:lpstr>PowerPoint Presentation</vt:lpstr>
    </vt:vector>
  </TitlesOfParts>
  <Company>Kopavogsbaer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Árlegt ferli við mótun aðgerðaáætlana sviða</dc:title>
  <dc:creator>Auður Finnbogadóttir</dc:creator>
  <cp:lastModifiedBy>Ásdís Kristjánsdóttir - bæjarstjóri</cp:lastModifiedBy>
  <cp:revision>1</cp:revision>
  <dcterms:created xsi:type="dcterms:W3CDTF">2023-01-17T09:43:11Z</dcterms:created>
  <dcterms:modified xsi:type="dcterms:W3CDTF">2023-09-26T09:50:57Z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0x0101003E7C0DCEC349454D972199B03C1EC28B</vt:lpwstr>
  </property>
</Properties>
</file>